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350" r:id="rId5"/>
    <p:sldId id="355" r:id="rId6"/>
    <p:sldId id="367" r:id="rId7"/>
    <p:sldId id="363" r:id="rId8"/>
    <p:sldId id="365" r:id="rId9"/>
    <p:sldId id="366" r:id="rId10"/>
    <p:sldId id="357" r:id="rId11"/>
    <p:sldId id="364" r:id="rId12"/>
    <p:sldId id="3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109" d="100"/>
          <a:sy n="109" d="100"/>
        </p:scale>
        <p:origin x="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5/29/2022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dirty="0"/>
              <a:t>PMRF Meet 2021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/>
          <a:lstStyle/>
          <a:p>
            <a:r>
              <a:rPr lang="en-US" dirty="0">
                <a:latin typeface="+mj-lt"/>
              </a:rPr>
              <a:t>Indian Institute of Technology Guwahati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8" y="2091654"/>
            <a:ext cx="6534058" cy="1938479"/>
          </a:xfrm>
        </p:spPr>
        <p:txBody>
          <a:bodyPr/>
          <a:lstStyle/>
          <a:p>
            <a:pPr algn="ctr"/>
            <a:r>
              <a:rPr lang="en-US" dirty="0"/>
              <a:t>“Quantification of Snow Melt Contribution in Surface Runoff and Subsurface Water using Stable Isotope Study for Brahmaputra River System”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A753C-9D11-4A05-8C96-8F9305B0DA54}"/>
              </a:ext>
            </a:extLst>
          </p:cNvPr>
          <p:cNvSpPr txBox="1"/>
          <p:nvPr/>
        </p:nvSpPr>
        <p:spPr>
          <a:xfrm>
            <a:off x="1961605" y="1243540"/>
            <a:ext cx="6466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Topic of Research</a:t>
            </a:r>
            <a:endParaRPr lang="en-IN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E721C-3C87-4A1E-ABC6-CAF060EFBDD4}"/>
              </a:ext>
            </a:extLst>
          </p:cNvPr>
          <p:cNvSpPr txBox="1"/>
          <p:nvPr/>
        </p:nvSpPr>
        <p:spPr>
          <a:xfrm>
            <a:off x="1292133" y="6160740"/>
            <a:ext cx="13389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</a:rPr>
              <a:t>PMRF Meet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A623F8-2E5A-440F-A1E7-B5B39B4107FA}"/>
              </a:ext>
            </a:extLst>
          </p:cNvPr>
          <p:cNvSpPr txBox="1"/>
          <p:nvPr/>
        </p:nvSpPr>
        <p:spPr>
          <a:xfrm>
            <a:off x="2954382" y="6160740"/>
            <a:ext cx="64661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November 15,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60E1A-D397-4449-A526-2D945159722B}"/>
              </a:ext>
            </a:extLst>
          </p:cNvPr>
          <p:cNvSpPr txBox="1"/>
          <p:nvPr/>
        </p:nvSpPr>
        <p:spPr>
          <a:xfrm>
            <a:off x="754923" y="6160740"/>
            <a:ext cx="250372" cy="269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4A09A9-5501-47C1-A89A-A340965A2BE2}" type="slidenum">
              <a:rPr lang="en-US" sz="1100" smtClean="0">
                <a:solidFill>
                  <a:schemeClr val="bg1"/>
                </a:solidFill>
              </a:rPr>
              <a:pPr/>
              <a:t>2</a:t>
            </a:fld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28EEAEBD-8245-497E-A5CC-20B95578C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2" t="28597" r="12050" b="19791"/>
          <a:stretch/>
        </p:blipFill>
        <p:spPr>
          <a:xfrm>
            <a:off x="4267200" y="3887646"/>
            <a:ext cx="7924799" cy="28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33DB-2A06-4648-82C4-4043606070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November 15, 2021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B0B52-525C-4EEE-8123-33E8F56280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b="0" dirty="0"/>
              <a:t>PMRF Meet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3A5B9-9EAF-45E3-A67D-B7430B672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A55E336-8476-4415-B141-E4456DF0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14531" cy="32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4E7CA65-B0BE-41D2-8A49-0C8E0A9A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30" y="3263980"/>
            <a:ext cx="6389370" cy="35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0F9A07D-CA2C-408B-B1E6-37B35DAEA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691" r="1882" b="11528"/>
          <a:stretch/>
        </p:blipFill>
        <p:spPr bwMode="auto">
          <a:xfrm>
            <a:off x="6214532" y="1"/>
            <a:ext cx="5977467" cy="32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2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26B5-2F88-BA48-A996-4A13FDFA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BDF8F-0AD5-5C43-9EF3-8679B9897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Boral et al., 2020</a:t>
            </a:r>
            <a:r>
              <a:rPr lang="en-US" sz="700" dirty="0"/>
              <a:t>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2A119-28D1-B54D-A879-A0DDEC29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86446"/>
            <a:ext cx="3036477" cy="98908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“Tracing ‘Third Pole’ ice meltwater contribution to the Himalayan rivers using oxygen and hydrogen isotopes”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E5840-ED0D-0349-88F3-4E90A009498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Khan et. al., 2017</a:t>
            </a:r>
            <a:r>
              <a:rPr lang="en-US" sz="800" dirty="0"/>
              <a:t>4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01285-85FB-FD43-9631-322998389AF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989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Himalayan cryosphere: A critical assessment and evaluation of glacial melt fraction in the Bhagirathi basin.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20E658-15B8-6C4B-A736-3D894774670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Wu et al., 2008</a:t>
            </a:r>
            <a:r>
              <a:rPr lang="en-US" sz="800" dirty="0"/>
              <a:t>7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52F621-1B1F-5E49-939F-12BD1A0FD5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06746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“Spatiotemporal Variations of Water Stable Isotope Compositions in </a:t>
            </a:r>
            <a:r>
              <a:rPr lang="en-US" dirty="0" err="1"/>
              <a:t>Nujiang</a:t>
            </a:r>
            <a:r>
              <a:rPr lang="en-US" dirty="0"/>
              <a:t> Headwaters, Qinghai-Tibetan Plateau.”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50C3FA-D20D-3049-9C7F-6F37D4E022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278D20-060E-1942-9A72-E600C02A8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sz="1100" dirty="0"/>
              <a:t>PMRF Meet 2021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D06229-BFA1-7D4D-B1E0-0A9F7FBF1F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n-US" sz="1100" dirty="0"/>
              <a:t>November 15,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C0035-25B3-492D-BCEC-564B3FC30893}"/>
              </a:ext>
            </a:extLst>
          </p:cNvPr>
          <p:cNvSpPr txBox="1"/>
          <p:nvPr/>
        </p:nvSpPr>
        <p:spPr>
          <a:xfrm>
            <a:off x="4467497" y="4374393"/>
            <a:ext cx="3138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000000"/>
                </a:solidFill>
                <a:effectLst/>
              </a:rPr>
              <a:t>“Estimating the contribution of glacial meltwater to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Ranwu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Lake, a proglacial lake in SE Tibet, using observation data and stable isotopic analyses.”</a:t>
            </a:r>
            <a:endParaRPr lang="en-IN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00773A-D4BF-444E-83DA-1DD5B3FF8552}"/>
              </a:ext>
            </a:extLst>
          </p:cNvPr>
          <p:cNvSpPr txBox="1"/>
          <p:nvPr/>
        </p:nvSpPr>
        <p:spPr>
          <a:xfrm>
            <a:off x="4520837" y="3968963"/>
            <a:ext cx="2769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Ju et al., 2017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3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5E8137-2FDE-455E-90A4-C80359B1E928}"/>
              </a:ext>
            </a:extLst>
          </p:cNvPr>
          <p:cNvSpPr txBox="1"/>
          <p:nvPr/>
        </p:nvSpPr>
        <p:spPr>
          <a:xfrm>
            <a:off x="866508" y="4333630"/>
            <a:ext cx="3057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i="0" dirty="0">
                <a:solidFill>
                  <a:srgbClr val="222222"/>
                </a:solidFill>
                <a:effectLst/>
              </a:rPr>
              <a:t>“Collapsing glaciers threaten Asia’s water supplies”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EFA901-EF75-4F5F-8668-DB049CA6ED77}"/>
              </a:ext>
            </a:extLst>
          </p:cNvPr>
          <p:cNvSpPr txBox="1"/>
          <p:nvPr/>
        </p:nvSpPr>
        <p:spPr>
          <a:xfrm>
            <a:off x="916104" y="3964298"/>
            <a:ext cx="3036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Gao et al., 2019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2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35CF01-34BF-4F10-BAFA-63D6FAB4E076}"/>
              </a:ext>
            </a:extLst>
          </p:cNvPr>
          <p:cNvSpPr txBox="1"/>
          <p:nvPr/>
        </p:nvSpPr>
        <p:spPr>
          <a:xfrm>
            <a:off x="8085142" y="4374393"/>
            <a:ext cx="3138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000000"/>
                </a:solidFill>
                <a:effectLst/>
              </a:rPr>
              <a:t>“Oxygen and hydrogen isotopic composition of major Indian rivers: a first global assessment.”</a:t>
            </a:r>
            <a:endParaRPr lang="en-IN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75BD91-85B0-4169-B296-C4E975B0F311}"/>
              </a:ext>
            </a:extLst>
          </p:cNvPr>
          <p:cNvSpPr txBox="1"/>
          <p:nvPr/>
        </p:nvSpPr>
        <p:spPr>
          <a:xfrm>
            <a:off x="8149227" y="4005061"/>
            <a:ext cx="2348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tx2"/>
                </a:solidFill>
                <a:effectLst/>
                <a:latin typeface="+mj-lt"/>
              </a:rPr>
              <a:t>Lambs et al., 2005</a:t>
            </a:r>
            <a:r>
              <a:rPr lang="en-IN" sz="800" b="0" i="0" dirty="0">
                <a:solidFill>
                  <a:schemeClr val="tx2"/>
                </a:solidFill>
                <a:effectLst/>
                <a:latin typeface="+mj-lt"/>
              </a:rPr>
              <a:t>5</a:t>
            </a:r>
            <a:endParaRPr lang="en-IN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C04E98-8E4A-4954-B7EA-B0FC4B2B4D17}"/>
              </a:ext>
            </a:extLst>
          </p:cNvPr>
          <p:cNvSpPr txBox="1"/>
          <p:nvPr/>
        </p:nvSpPr>
        <p:spPr>
          <a:xfrm>
            <a:off x="8085142" y="5697832"/>
            <a:ext cx="31383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0" i="0" dirty="0">
                <a:solidFill>
                  <a:srgbClr val="222222"/>
                </a:solidFill>
                <a:effectLst/>
              </a:rPr>
              <a:t>Large river systems of India. </a:t>
            </a:r>
            <a:endParaRPr lang="en-IN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6766ED-31E0-4077-8AE1-3650865A82B0}"/>
              </a:ext>
            </a:extLst>
          </p:cNvPr>
          <p:cNvSpPr txBox="1"/>
          <p:nvPr/>
        </p:nvSpPr>
        <p:spPr>
          <a:xfrm>
            <a:off x="8119384" y="5266945"/>
            <a:ext cx="2452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tx2"/>
                </a:solidFill>
                <a:latin typeface="+mj-lt"/>
              </a:rPr>
              <a:t>Sinha</a:t>
            </a:r>
            <a:r>
              <a:rPr lang="en-IN" b="0" i="0" dirty="0">
                <a:solidFill>
                  <a:schemeClr val="tx2"/>
                </a:solidFill>
                <a:effectLst/>
                <a:latin typeface="+mj-lt"/>
              </a:rPr>
              <a:t> et al., 2012</a:t>
            </a:r>
            <a:r>
              <a:rPr lang="en-IN" sz="800" b="0" i="0" dirty="0">
                <a:solidFill>
                  <a:schemeClr val="tx2"/>
                </a:solidFill>
                <a:effectLst/>
                <a:latin typeface="+mj-lt"/>
              </a:rPr>
              <a:t>6</a:t>
            </a:r>
            <a:endParaRPr lang="en-IN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5A2D3-D275-496E-83C2-3DB570F87E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November 15,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B602B-EB13-4AEB-ABBB-125EB26F10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b="0" dirty="0"/>
              <a:t>PMRF Meet 2021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A505779-A4A5-48BC-8874-B03F7E59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76" y="0"/>
            <a:ext cx="6458024" cy="32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9CF851-B301-4486-989E-56976D59D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18" y="3213463"/>
            <a:ext cx="6485539" cy="34567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A5DE926-E944-4263-90C5-A293FBBAD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r="-619" b="31556"/>
          <a:stretch/>
        </p:blipFill>
        <p:spPr bwMode="auto">
          <a:xfrm>
            <a:off x="957792" y="0"/>
            <a:ext cx="4762426" cy="50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010C6-ACA6-4900-8962-F07F1A932BF5}"/>
              </a:ext>
            </a:extLst>
          </p:cNvPr>
          <p:cNvSpPr txBox="1"/>
          <p:nvPr/>
        </p:nvSpPr>
        <p:spPr>
          <a:xfrm>
            <a:off x="957792" y="6302872"/>
            <a:ext cx="313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fld id="{294A09A9-5501-47C1-A89A-A340965A2BE2}" type="slidenum">
              <a:rPr lang="en-US" sz="1200" smtClean="0">
                <a:solidFill>
                  <a:schemeClr val="bg1"/>
                </a:solidFill>
              </a:rPr>
              <a:pPr algn="l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7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A595-B295-486E-AF63-0DB2DAA087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May 29, 2022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A4DD0-ADEA-4F6E-B44E-A0A196D41F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b="0" dirty="0"/>
              <a:t>PMRF Meet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D8228-7F06-4B0D-B522-EB0E7FB41C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532F65-9388-45DA-AECB-98357E06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22543"/>
            <a:ext cx="6094413" cy="37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C2FC23-07E8-4751-9FA8-5367ABFB1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7"/>
          <a:stretch/>
        </p:blipFill>
        <p:spPr bwMode="auto">
          <a:xfrm>
            <a:off x="6075893" y="0"/>
            <a:ext cx="6075893" cy="3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D1A3EC-35F6-4590-A6C7-B25B46BF8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1622" b="4055"/>
          <a:stretch/>
        </p:blipFill>
        <p:spPr bwMode="auto">
          <a:xfrm>
            <a:off x="6056579" y="3725849"/>
            <a:ext cx="6114520" cy="31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7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791444" cy="610863"/>
          </a:xfrm>
        </p:spPr>
        <p:txBody>
          <a:bodyPr>
            <a:normAutofit/>
          </a:bodyPr>
          <a:lstStyle/>
          <a:p>
            <a:r>
              <a:rPr lang="en-US" dirty="0"/>
              <a:t>Timeline for next one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5189-E7B2-3A4A-99EE-99759279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4" y="2568686"/>
            <a:ext cx="3783045" cy="205837"/>
          </a:xfrm>
        </p:spPr>
        <p:txBody>
          <a:bodyPr/>
          <a:lstStyle/>
          <a:p>
            <a:r>
              <a:rPr lang="en-US" dirty="0"/>
              <a:t>1. Mapping of regional Glacier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3C602-BA59-1744-B258-B489E00A3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7798" y="4873668"/>
            <a:ext cx="2993725" cy="654339"/>
          </a:xfrm>
        </p:spPr>
        <p:txBody>
          <a:bodyPr/>
          <a:lstStyle/>
          <a:p>
            <a:r>
              <a:rPr lang="en-US" dirty="0"/>
              <a:t>Seasonal water sample collection from Brahmaputra river.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284CF-DF13-E947-ADA5-0FD9AAC03C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8" y="4517958"/>
            <a:ext cx="3366601" cy="205837"/>
          </a:xfrm>
        </p:spPr>
        <p:txBody>
          <a:bodyPr/>
          <a:lstStyle/>
          <a:p>
            <a:r>
              <a:rPr lang="en-US" dirty="0"/>
              <a:t>3. Field work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FEC49-A0F0-FB4E-9A87-B2EF113647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38142" y="2924396"/>
            <a:ext cx="2133600" cy="369332"/>
          </a:xfrm>
        </p:spPr>
        <p:txBody>
          <a:bodyPr/>
          <a:lstStyle/>
          <a:p>
            <a:r>
              <a:rPr lang="en-US" dirty="0"/>
              <a:t>Tracing of major works done till now in this field.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396C20-F6DF-C940-BE16-6E008BFF9C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2" y="2568686"/>
            <a:ext cx="3132577" cy="205837"/>
          </a:xfrm>
        </p:spPr>
        <p:txBody>
          <a:bodyPr/>
          <a:lstStyle/>
          <a:p>
            <a:r>
              <a:rPr lang="en-US" dirty="0"/>
              <a:t>2. Literature Review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F2A68F-70C1-7F46-9A1C-586701744F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296954" y="2924396"/>
            <a:ext cx="3132577" cy="818538"/>
          </a:xfrm>
        </p:spPr>
        <p:txBody>
          <a:bodyPr/>
          <a:lstStyle/>
          <a:p>
            <a:r>
              <a:rPr lang="en-US" dirty="0"/>
              <a:t>Tracing of the Regional glacier that contributes to the Brahmaputra river system and locating sampling point.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2B0E625-26CC-9744-9B92-56905E797B65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F29C953-E914-EE4E-B001-1E1EAD7BFD8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PMRF Meet 2021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88C120B-6FFA-9C42-80DF-9F19DE9503F4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n-US" dirty="0"/>
              <a:t>November 15, 2021</a:t>
            </a:r>
          </a:p>
        </p:txBody>
      </p:sp>
    </p:spTree>
    <p:extLst>
      <p:ext uri="{BB962C8B-B14F-4D97-AF65-F5344CB8AC3E}">
        <p14:creationId xmlns:p14="http://schemas.microsoft.com/office/powerpoint/2010/main" val="250910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PMRF Meet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n-US" dirty="0"/>
              <a:t>November 15, 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6BCFA2-9D22-4DE2-8749-945CE8D5A91A}"/>
              </a:ext>
            </a:extLst>
          </p:cNvPr>
          <p:cNvSpPr txBox="1"/>
          <p:nvPr/>
        </p:nvSpPr>
        <p:spPr>
          <a:xfrm>
            <a:off x="840151" y="2054126"/>
            <a:ext cx="1013069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N" sz="1400" b="0" i="0" dirty="0">
                <a:solidFill>
                  <a:srgbClr val="222222"/>
                </a:solidFill>
                <a:effectLst/>
              </a:rPr>
              <a:t>Boral, S. and Sen, I.S., 2020. Tracing ‘Third </a:t>
            </a:r>
            <a:r>
              <a:rPr lang="en-IN" sz="1400" b="0" i="0" dirty="0" err="1">
                <a:solidFill>
                  <a:srgbClr val="222222"/>
                </a:solidFill>
                <a:effectLst/>
              </a:rPr>
              <a:t>Pole’ice</a:t>
            </a:r>
            <a:r>
              <a:rPr lang="en-IN" sz="1400" b="0" i="0" dirty="0">
                <a:solidFill>
                  <a:srgbClr val="222222"/>
                </a:solidFill>
                <a:effectLst/>
              </a:rPr>
              <a:t> meltwater contribution to the Himalayan rivers using oxygen and hydrogen isotopes. Geochemical Perspectives Letters, 13, pp.48-53.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400" b="0" i="0" dirty="0">
                <a:solidFill>
                  <a:srgbClr val="222222"/>
                </a:solidFill>
                <a:effectLst/>
              </a:rPr>
              <a:t>Gao, J., Yao, T., Masson-</a:t>
            </a:r>
            <a:r>
              <a:rPr lang="en-IN" sz="1400" b="0" i="0" dirty="0" err="1">
                <a:solidFill>
                  <a:srgbClr val="222222"/>
                </a:solidFill>
                <a:effectLst/>
              </a:rPr>
              <a:t>Delmotte</a:t>
            </a:r>
            <a:r>
              <a:rPr lang="en-IN" sz="1400" b="0" i="0" dirty="0">
                <a:solidFill>
                  <a:srgbClr val="222222"/>
                </a:solidFill>
                <a:effectLst/>
              </a:rPr>
              <a:t>, V., Steen-Larsen, H.C. and Wang, W., 2019. Collapsing glaciers threaten Asia’s water supplies.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400" b="0" i="0" dirty="0">
                <a:solidFill>
                  <a:srgbClr val="222222"/>
                </a:solidFill>
                <a:effectLst/>
              </a:rPr>
              <a:t>Ju, J., Zhu, L., Wang, J., Cui, Y., Huang, L., Yang, R., Ma, Q., Luo, L. and Wang, Y., 2017. Estimating the contribution of glacial meltwater to </a:t>
            </a:r>
            <a:r>
              <a:rPr lang="en-IN" sz="1400" b="0" i="0" dirty="0" err="1">
                <a:solidFill>
                  <a:srgbClr val="222222"/>
                </a:solidFill>
                <a:effectLst/>
              </a:rPr>
              <a:t>Ranwu</a:t>
            </a:r>
            <a:r>
              <a:rPr lang="en-IN" sz="1400" b="0" i="0" dirty="0">
                <a:solidFill>
                  <a:srgbClr val="222222"/>
                </a:solidFill>
                <a:effectLst/>
              </a:rPr>
              <a:t> Lake, a proglacial lake in SE Tibet, using observation data and stable isotopic analyses. Environmental Earth Sciences, 76(5), p.229.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400" b="0" i="0" dirty="0">
                <a:solidFill>
                  <a:srgbClr val="222222"/>
                </a:solidFill>
                <a:effectLst/>
              </a:rPr>
              <a:t>Khan, A.A., Pant, N.C., Sarkar, A., Tandon, S.K., </a:t>
            </a:r>
            <a:r>
              <a:rPr lang="en-IN" sz="1400" b="0" i="0" dirty="0" err="1">
                <a:solidFill>
                  <a:srgbClr val="222222"/>
                </a:solidFill>
                <a:effectLst/>
              </a:rPr>
              <a:t>Thamban</a:t>
            </a:r>
            <a:r>
              <a:rPr lang="en-IN" sz="1400" b="0" i="0" dirty="0">
                <a:solidFill>
                  <a:srgbClr val="222222"/>
                </a:solidFill>
                <a:effectLst/>
              </a:rPr>
              <a:t>, M. and </a:t>
            </a:r>
            <a:r>
              <a:rPr lang="en-IN" sz="1400" b="0" i="0" dirty="0" err="1">
                <a:solidFill>
                  <a:srgbClr val="222222"/>
                </a:solidFill>
                <a:effectLst/>
              </a:rPr>
              <a:t>Mahalinganathan</a:t>
            </a:r>
            <a:r>
              <a:rPr lang="en-IN" sz="1400" b="0" i="0" dirty="0">
                <a:solidFill>
                  <a:srgbClr val="222222"/>
                </a:solidFill>
                <a:effectLst/>
              </a:rPr>
              <a:t>, K., 2017. The Himalayan cryosphere: A critical assessment and evaluation of glacial melt fraction in the Bhagirathi basin. Geoscience Frontiers, 8(1), pp.107-115.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400" b="0" i="0" dirty="0">
                <a:solidFill>
                  <a:srgbClr val="222222"/>
                </a:solidFill>
                <a:effectLst/>
              </a:rPr>
              <a:t>Lambs, L., Balakrishna, K., Brunet, F. and Probst, J.L., 2005. Oxygen and hydrogen isotopic composition of major Indian rivers: a first global assessment. Hydrological Processes: An International Journal, 19(17), pp.3345-3355.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400" b="0" i="0" dirty="0">
                <a:solidFill>
                  <a:srgbClr val="222222"/>
                </a:solidFill>
                <a:effectLst/>
              </a:rPr>
              <a:t>Sinha, R.A.J.I.V., Jain, V., Tandon, S.K. and Chakraborty, T.A.P.A.N., 2012, September. Large river systems of India. In </a:t>
            </a:r>
            <a:r>
              <a:rPr lang="en-IN" sz="1400" b="0" i="1" dirty="0">
                <a:solidFill>
                  <a:srgbClr val="222222"/>
                </a:solidFill>
                <a:effectLst/>
              </a:rPr>
              <a:t>Proc. Indian Nat. Sci. </a:t>
            </a:r>
            <a:r>
              <a:rPr lang="en-IN" sz="1400" b="0" i="1" dirty="0" err="1">
                <a:solidFill>
                  <a:srgbClr val="222222"/>
                </a:solidFill>
                <a:effectLst/>
              </a:rPr>
              <a:t>Acad</a:t>
            </a:r>
            <a:r>
              <a:rPr lang="en-IN" sz="1400" b="0" i="0" dirty="0">
                <a:solidFill>
                  <a:srgbClr val="222222"/>
                </a:solidFill>
                <a:effectLst/>
              </a:rPr>
              <a:t> (Vol. 78, pp. 277-294).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400" dirty="0">
                <a:solidFill>
                  <a:schemeClr val="bg1"/>
                </a:solidFill>
              </a:rPr>
              <a:t>Wu, H., Wang, X., Shui, H., </a:t>
            </a:r>
            <a:r>
              <a:rPr lang="en-IN" sz="1400" dirty="0" err="1">
                <a:solidFill>
                  <a:schemeClr val="bg1"/>
                </a:solidFill>
              </a:rPr>
              <a:t>Ganjurjav</a:t>
            </a:r>
            <a:r>
              <a:rPr lang="en-IN" sz="1400" dirty="0">
                <a:solidFill>
                  <a:schemeClr val="bg1"/>
                </a:solidFill>
              </a:rPr>
              <a:t>, H., Hu, G., Lin, Q., Qin, X. and Gao, Q., 2020. Spatiotemporal Variations of Water Stable Isotope Compositions in </a:t>
            </a:r>
            <a:r>
              <a:rPr lang="en-IN" sz="1400" dirty="0" err="1">
                <a:solidFill>
                  <a:schemeClr val="bg1"/>
                </a:solidFill>
              </a:rPr>
              <a:t>Nujiang</a:t>
            </a:r>
            <a:r>
              <a:rPr lang="en-IN" sz="1400" dirty="0">
                <a:solidFill>
                  <a:schemeClr val="bg1"/>
                </a:solidFill>
              </a:rPr>
              <a:t> Headwaters, Qinghai-Tibetan Plateau. Sustainability, 12(16), p.6654.</a:t>
            </a: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Thanks to all for your presence and strong work ethic, we know next year will be even better than the last. </a:t>
            </a:r>
          </a:p>
          <a:p>
            <a:r>
              <a:rPr lang="en-US" dirty="0"/>
              <a:t>Lets work together to bring new milestone in research. </a:t>
            </a:r>
          </a:p>
          <a:p>
            <a:endParaRPr lang="en-US" dirty="0"/>
          </a:p>
        </p:txBody>
      </p:sp>
      <p:pic>
        <p:nvPicPr>
          <p:cNvPr id="13" name="Picture Placeholder 12" descr="Portrait of a team member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Madhusmita Nanda</a:t>
            </a:r>
            <a:r>
              <a:rPr lang="en-US" dirty="0"/>
              <a:t> </a:t>
            </a:r>
          </a:p>
          <a:p>
            <a:r>
              <a:rPr lang="en-US" dirty="0"/>
              <a:t>n.madhusmita@iitg.ac.in</a:t>
            </a: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557</TotalTime>
  <Words>587</Words>
  <Application>Microsoft Office PowerPoint</Application>
  <PresentationFormat>Widescreen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Wingdings</vt:lpstr>
      <vt:lpstr>Theme1</vt:lpstr>
      <vt:lpstr>PMRF Meet 2021 </vt:lpstr>
      <vt:lpstr>“Quantification of Snow Melt Contribution in Surface Runoff and Subsurface Water using Stable Isotope Study for Brahmaputra River System”</vt:lpstr>
      <vt:lpstr>PowerPoint Presentation</vt:lpstr>
      <vt:lpstr>Literature</vt:lpstr>
      <vt:lpstr>PowerPoint Presentation</vt:lpstr>
      <vt:lpstr>PowerPoint Presentation</vt:lpstr>
      <vt:lpstr>Timeline for next one year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PMRF Meet 2021 </dc:title>
  <dc:creator>Madhusmita Nanda</dc:creator>
  <cp:lastModifiedBy>Madhusmita Nanda</cp:lastModifiedBy>
  <cp:revision>4</cp:revision>
  <dcterms:created xsi:type="dcterms:W3CDTF">2021-11-14T11:18:27Z</dcterms:created>
  <dcterms:modified xsi:type="dcterms:W3CDTF">2022-05-29T11:40:33Z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