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9" r:id="rId3"/>
    <p:sldId id="280" r:id="rId4"/>
    <p:sldId id="281" r:id="rId5"/>
    <p:sldId id="277" r:id="rId6"/>
    <p:sldId id="285" r:id="rId7"/>
    <p:sldId id="282" r:id="rId8"/>
    <p:sldId id="289" r:id="rId9"/>
    <p:sldId id="290" r:id="rId10"/>
    <p:sldId id="286" r:id="rId11"/>
    <p:sldId id="287" r:id="rId12"/>
    <p:sldId id="276" r:id="rId13"/>
    <p:sldId id="29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2688F-31D7-4FB1-9D20-2FF74C27DAF8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5D36F-74F9-4D26-B121-AC1C9C9881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2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5D36F-74F9-4D26-B121-AC1C9C9881C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8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5D36F-74F9-4D26-B121-AC1C9C9881C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5D36F-74F9-4D26-B121-AC1C9C9881C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4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95438-00B7-4F8C-AB09-C1442D6E4866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AC643-F5B1-4B47-93C7-6FFB5B9F0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41.pn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emf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Quantum Mechanics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95400"/>
          </a:xfrm>
        </p:spPr>
        <p:txBody>
          <a:bodyPr/>
          <a:lstStyle/>
          <a:p>
            <a:r>
              <a:rPr lang="en-US" dirty="0" err="1" smtClean="0"/>
              <a:t>Soumitra</a:t>
            </a:r>
            <a:r>
              <a:rPr lang="en-US" dirty="0" smtClean="0"/>
              <a:t> Nandi</a:t>
            </a:r>
          </a:p>
          <a:p>
            <a:r>
              <a:rPr lang="en-US" dirty="0" smtClean="0"/>
              <a:t> PH101, </a:t>
            </a:r>
            <a:r>
              <a:rPr lang="en-US" dirty="0" smtClean="0"/>
              <a:t>Lec-3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9445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Double slit experiment with bullet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698" y="1591988"/>
            <a:ext cx="2973611" cy="174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64261"/>
            <a:ext cx="3082401" cy="189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43" y="4123948"/>
            <a:ext cx="4124787" cy="244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3535506"/>
            <a:ext cx="6858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dirty="0" smtClean="0">
                <a:latin typeface="NimbusRomNo9L-ReguItal"/>
              </a:rPr>
              <a:t> </a:t>
            </a:r>
            <a:r>
              <a:rPr lang="en-IN" dirty="0" smtClean="0"/>
              <a:t>P</a:t>
            </a:r>
            <a:r>
              <a:rPr lang="en-IN" baseline="-25000" dirty="0" smtClean="0"/>
              <a:t>i</a:t>
            </a:r>
            <a:r>
              <a:rPr lang="en-IN" dirty="0" smtClean="0"/>
              <a:t> (x) </a:t>
            </a:r>
            <a:r>
              <a:rPr lang="el-GR" dirty="0" smtClean="0">
                <a:latin typeface="Sylfaen" panose="010A0502050306030303" pitchFamily="18" charset="0"/>
              </a:rPr>
              <a:t>δ</a:t>
            </a:r>
            <a:r>
              <a:rPr lang="en-IN" dirty="0" smtClean="0">
                <a:latin typeface="NimbusRomNo9L-ReguItal"/>
              </a:rPr>
              <a:t>x </a:t>
            </a:r>
            <a:r>
              <a:rPr lang="en-IN" dirty="0">
                <a:latin typeface="rtxr"/>
              </a:rPr>
              <a:t>= </a:t>
            </a:r>
            <a:r>
              <a:rPr lang="en-IN" dirty="0">
                <a:latin typeface="NimbusRomNo9L-Regu"/>
              </a:rPr>
              <a:t>probability of a bullet landing in the range (</a:t>
            </a:r>
            <a:r>
              <a:rPr lang="en-IN" dirty="0" smtClean="0">
                <a:latin typeface="NimbusRomNo9L-ReguItal"/>
              </a:rPr>
              <a:t>x</a:t>
            </a:r>
            <a:r>
              <a:rPr lang="en-IN" dirty="0" smtClean="0">
                <a:latin typeface="rtxmi"/>
              </a:rPr>
              <a:t>, </a:t>
            </a:r>
            <a:r>
              <a:rPr lang="en-IN" dirty="0">
                <a:latin typeface="NimbusRomNo9L-ReguItal"/>
              </a:rPr>
              <a:t>x </a:t>
            </a:r>
            <a:r>
              <a:rPr lang="en-IN" dirty="0" smtClean="0">
                <a:latin typeface="rtxr"/>
              </a:rPr>
              <a:t>+ </a:t>
            </a:r>
            <a:r>
              <a:rPr lang="el-GR" dirty="0" smtClean="0">
                <a:latin typeface="Sylfaen" panose="010A0502050306030303" pitchFamily="18" charset="0"/>
              </a:rPr>
              <a:t>δ</a:t>
            </a:r>
            <a:r>
              <a:rPr lang="en-IN" dirty="0" smtClean="0">
                <a:latin typeface="rtxr"/>
              </a:rPr>
              <a:t> </a:t>
            </a:r>
            <a:r>
              <a:rPr lang="en-IN" dirty="0">
                <a:latin typeface="NimbusRomNo9L-ReguItal"/>
              </a:rPr>
              <a:t>x</a:t>
            </a:r>
            <a:r>
              <a:rPr lang="en-IN" dirty="0">
                <a:latin typeface="NimbusRomNo9L-Regu"/>
              </a:rPr>
              <a:t>)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5410200" y="5515207"/>
            <a:ext cx="229421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IN" dirty="0">
                <a:latin typeface="NimbusRomNo9L-ReguItal"/>
              </a:rPr>
              <a:t>P</a:t>
            </a:r>
            <a:r>
              <a:rPr lang="en-IN" sz="1100" dirty="0">
                <a:latin typeface="NimbusRomNo9L-Regu"/>
              </a:rPr>
              <a:t>12</a:t>
            </a:r>
            <a:r>
              <a:rPr lang="en-IN" dirty="0">
                <a:latin typeface="NimbusRomNo9L-Regu"/>
              </a:rPr>
              <a:t>(</a:t>
            </a:r>
            <a:r>
              <a:rPr lang="en-IN" dirty="0">
                <a:latin typeface="NimbusRomNo9L-ReguItal"/>
              </a:rPr>
              <a:t>x</a:t>
            </a:r>
            <a:r>
              <a:rPr lang="en-IN" dirty="0">
                <a:latin typeface="NimbusRomNo9L-Regu"/>
              </a:rPr>
              <a:t>) </a:t>
            </a:r>
            <a:r>
              <a:rPr lang="en-IN" dirty="0">
                <a:latin typeface="rtxr"/>
              </a:rPr>
              <a:t>= </a:t>
            </a:r>
            <a:r>
              <a:rPr lang="en-IN" dirty="0">
                <a:latin typeface="NimbusRomNo9L-ReguItal"/>
              </a:rPr>
              <a:t>P</a:t>
            </a:r>
            <a:r>
              <a:rPr lang="en-IN" sz="1100" dirty="0">
                <a:latin typeface="NimbusRomNo9L-Regu"/>
              </a:rPr>
              <a:t>1</a:t>
            </a:r>
            <a:r>
              <a:rPr lang="en-IN" dirty="0">
                <a:latin typeface="NimbusRomNo9L-Regu"/>
              </a:rPr>
              <a:t>(</a:t>
            </a:r>
            <a:r>
              <a:rPr lang="en-IN" dirty="0">
                <a:latin typeface="NimbusRomNo9L-ReguItal"/>
              </a:rPr>
              <a:t>x</a:t>
            </a:r>
            <a:r>
              <a:rPr lang="en-IN" dirty="0">
                <a:latin typeface="NimbusRomNo9L-Regu"/>
              </a:rPr>
              <a:t>) </a:t>
            </a:r>
            <a:r>
              <a:rPr lang="en-IN" dirty="0">
                <a:latin typeface="rtxr"/>
              </a:rPr>
              <a:t>+ </a:t>
            </a:r>
            <a:r>
              <a:rPr lang="en-IN" dirty="0">
                <a:latin typeface="NimbusRomNo9L-ReguItal"/>
              </a:rPr>
              <a:t>P</a:t>
            </a:r>
            <a:r>
              <a:rPr lang="en-IN" sz="1100" dirty="0">
                <a:latin typeface="NimbusRomNo9L-Regu"/>
              </a:rPr>
              <a:t>2</a:t>
            </a:r>
            <a:r>
              <a:rPr lang="en-IN" dirty="0">
                <a:latin typeface="NimbusRomNo9L-Regu"/>
              </a:rPr>
              <a:t>(</a:t>
            </a:r>
            <a:r>
              <a:rPr lang="en-IN" dirty="0">
                <a:latin typeface="NimbusRomNo9L-ReguItal"/>
              </a:rPr>
              <a:t>x</a:t>
            </a:r>
            <a:r>
              <a:rPr lang="en-IN" dirty="0">
                <a:latin typeface="NimbusRomNo9L-Regu"/>
              </a:rPr>
              <a:t>)</a:t>
            </a:r>
            <a:endParaRPr lang="en-IN" dirty="0"/>
          </a:p>
        </p:txBody>
      </p:sp>
      <p:sp>
        <p:nvSpPr>
          <p:cNvPr id="9" name="Freeform 8"/>
          <p:cNvSpPr/>
          <p:nvPr/>
        </p:nvSpPr>
        <p:spPr>
          <a:xfrm>
            <a:off x="7369299" y="2251881"/>
            <a:ext cx="510026" cy="426215"/>
          </a:xfrm>
          <a:custGeom>
            <a:avLst/>
            <a:gdLst>
              <a:gd name="connsiteX0" fmla="*/ 68731 w 510026"/>
              <a:gd name="connsiteY0" fmla="*/ 0 h 426215"/>
              <a:gd name="connsiteX1" fmla="*/ 492 w 510026"/>
              <a:gd name="connsiteY1" fmla="*/ 313898 h 426215"/>
              <a:gd name="connsiteX2" fmla="*/ 55083 w 510026"/>
              <a:gd name="connsiteY2" fmla="*/ 382137 h 426215"/>
              <a:gd name="connsiteX3" fmla="*/ 150617 w 510026"/>
              <a:gd name="connsiteY3" fmla="*/ 395785 h 426215"/>
              <a:gd name="connsiteX4" fmla="*/ 205208 w 510026"/>
              <a:gd name="connsiteY4" fmla="*/ 409432 h 426215"/>
              <a:gd name="connsiteX5" fmla="*/ 287095 w 510026"/>
              <a:gd name="connsiteY5" fmla="*/ 423080 h 426215"/>
              <a:gd name="connsiteX6" fmla="*/ 491811 w 510026"/>
              <a:gd name="connsiteY6" fmla="*/ 409432 h 426215"/>
              <a:gd name="connsiteX7" fmla="*/ 505459 w 510026"/>
              <a:gd name="connsiteY7" fmla="*/ 313898 h 426215"/>
              <a:gd name="connsiteX8" fmla="*/ 437220 w 510026"/>
              <a:gd name="connsiteY8" fmla="*/ 109182 h 426215"/>
              <a:gd name="connsiteX9" fmla="*/ 68731 w 510026"/>
              <a:gd name="connsiteY9" fmla="*/ 81886 h 42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0026" h="426215">
                <a:moveTo>
                  <a:pt x="68731" y="0"/>
                </a:moveTo>
                <a:cubicBezTo>
                  <a:pt x="45985" y="104633"/>
                  <a:pt x="16774" y="208067"/>
                  <a:pt x="492" y="313898"/>
                </a:cubicBezTo>
                <a:cubicBezTo>
                  <a:pt x="-4484" y="346242"/>
                  <a:pt x="29319" y="374408"/>
                  <a:pt x="55083" y="382137"/>
                </a:cubicBezTo>
                <a:cubicBezTo>
                  <a:pt x="85894" y="391381"/>
                  <a:pt x="118968" y="390031"/>
                  <a:pt x="150617" y="395785"/>
                </a:cubicBezTo>
                <a:cubicBezTo>
                  <a:pt x="169071" y="399140"/>
                  <a:pt x="186815" y="405754"/>
                  <a:pt x="205208" y="409432"/>
                </a:cubicBezTo>
                <a:cubicBezTo>
                  <a:pt x="232343" y="414859"/>
                  <a:pt x="259799" y="418531"/>
                  <a:pt x="287095" y="423080"/>
                </a:cubicBezTo>
                <a:cubicBezTo>
                  <a:pt x="355334" y="418531"/>
                  <a:pt x="430641" y="440017"/>
                  <a:pt x="491811" y="409432"/>
                </a:cubicBezTo>
                <a:cubicBezTo>
                  <a:pt x="520583" y="395046"/>
                  <a:pt x="507065" y="346026"/>
                  <a:pt x="505459" y="313898"/>
                </a:cubicBezTo>
                <a:cubicBezTo>
                  <a:pt x="499995" y="204620"/>
                  <a:pt x="521283" y="146543"/>
                  <a:pt x="437220" y="109182"/>
                </a:cubicBezTo>
                <a:cubicBezTo>
                  <a:pt x="307828" y="51675"/>
                  <a:pt x="240910" y="81886"/>
                  <a:pt x="68731" y="818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" name="Straight Arrow Connector 10"/>
          <p:cNvCxnSpPr>
            <a:stCxn id="14" idx="2"/>
          </p:cNvCxnSpPr>
          <p:nvPr/>
        </p:nvCxnSpPr>
        <p:spPr>
          <a:xfrm flipH="1">
            <a:off x="1773181" y="2088107"/>
            <a:ext cx="765303" cy="1522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2388358" y="1815152"/>
            <a:ext cx="668741" cy="412748"/>
          </a:xfrm>
          <a:custGeom>
            <a:avLst/>
            <a:gdLst>
              <a:gd name="connsiteX0" fmla="*/ 0 w 668741"/>
              <a:gd name="connsiteY0" fmla="*/ 68239 h 412748"/>
              <a:gd name="connsiteX1" fmla="*/ 109182 w 668741"/>
              <a:gd name="connsiteY1" fmla="*/ 232012 h 412748"/>
              <a:gd name="connsiteX2" fmla="*/ 150126 w 668741"/>
              <a:gd name="connsiteY2" fmla="*/ 272955 h 412748"/>
              <a:gd name="connsiteX3" fmla="*/ 163773 w 668741"/>
              <a:gd name="connsiteY3" fmla="*/ 354842 h 412748"/>
              <a:gd name="connsiteX4" fmla="*/ 491320 w 668741"/>
              <a:gd name="connsiteY4" fmla="*/ 382138 h 412748"/>
              <a:gd name="connsiteX5" fmla="*/ 532263 w 668741"/>
              <a:gd name="connsiteY5" fmla="*/ 354842 h 412748"/>
              <a:gd name="connsiteX6" fmla="*/ 641445 w 668741"/>
              <a:gd name="connsiteY6" fmla="*/ 232012 h 412748"/>
              <a:gd name="connsiteX7" fmla="*/ 668741 w 668741"/>
              <a:gd name="connsiteY7" fmla="*/ 177421 h 412748"/>
              <a:gd name="connsiteX8" fmla="*/ 655093 w 668741"/>
              <a:gd name="connsiteY8" fmla="*/ 54591 h 412748"/>
              <a:gd name="connsiteX9" fmla="*/ 559558 w 668741"/>
              <a:gd name="connsiteY9" fmla="*/ 0 h 412748"/>
              <a:gd name="connsiteX10" fmla="*/ 313899 w 668741"/>
              <a:gd name="connsiteY10" fmla="*/ 13648 h 412748"/>
              <a:gd name="connsiteX11" fmla="*/ 272955 w 668741"/>
              <a:gd name="connsiteY11" fmla="*/ 27296 h 412748"/>
              <a:gd name="connsiteX12" fmla="*/ 163773 w 668741"/>
              <a:gd name="connsiteY12" fmla="*/ 54591 h 412748"/>
              <a:gd name="connsiteX13" fmla="*/ 81887 w 668741"/>
              <a:gd name="connsiteY13" fmla="*/ 95535 h 412748"/>
              <a:gd name="connsiteX14" fmla="*/ 0 w 668741"/>
              <a:gd name="connsiteY14" fmla="*/ 136478 h 4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741" h="412748">
                <a:moveTo>
                  <a:pt x="0" y="68239"/>
                </a:moveTo>
                <a:cubicBezTo>
                  <a:pt x="22480" y="180638"/>
                  <a:pt x="-2754" y="120076"/>
                  <a:pt x="109182" y="232012"/>
                </a:cubicBezTo>
                <a:lnTo>
                  <a:pt x="150126" y="272955"/>
                </a:lnTo>
                <a:cubicBezTo>
                  <a:pt x="154675" y="300251"/>
                  <a:pt x="152534" y="329555"/>
                  <a:pt x="163773" y="354842"/>
                </a:cubicBezTo>
                <a:cubicBezTo>
                  <a:pt x="213277" y="466226"/>
                  <a:pt x="478151" y="382765"/>
                  <a:pt x="491320" y="382138"/>
                </a:cubicBezTo>
                <a:cubicBezTo>
                  <a:pt x="504968" y="373039"/>
                  <a:pt x="520004" y="365739"/>
                  <a:pt x="532263" y="354842"/>
                </a:cubicBezTo>
                <a:cubicBezTo>
                  <a:pt x="580402" y="312051"/>
                  <a:pt x="612004" y="283532"/>
                  <a:pt x="641445" y="232012"/>
                </a:cubicBezTo>
                <a:cubicBezTo>
                  <a:pt x="651539" y="214348"/>
                  <a:pt x="659642" y="195618"/>
                  <a:pt x="668741" y="177421"/>
                </a:cubicBezTo>
                <a:cubicBezTo>
                  <a:pt x="664192" y="136478"/>
                  <a:pt x="669171" y="93306"/>
                  <a:pt x="655093" y="54591"/>
                </a:cubicBezTo>
                <a:cubicBezTo>
                  <a:pt x="650807" y="42804"/>
                  <a:pt x="562355" y="1398"/>
                  <a:pt x="559558" y="0"/>
                </a:cubicBezTo>
                <a:cubicBezTo>
                  <a:pt x="477672" y="4549"/>
                  <a:pt x="395542" y="5872"/>
                  <a:pt x="313899" y="13648"/>
                </a:cubicBezTo>
                <a:cubicBezTo>
                  <a:pt x="299578" y="15012"/>
                  <a:pt x="286912" y="23807"/>
                  <a:pt x="272955" y="27296"/>
                </a:cubicBezTo>
                <a:lnTo>
                  <a:pt x="163773" y="54591"/>
                </a:lnTo>
                <a:cubicBezTo>
                  <a:pt x="85095" y="107044"/>
                  <a:pt x="160988" y="61635"/>
                  <a:pt x="81887" y="95535"/>
                </a:cubicBezTo>
                <a:cubicBezTo>
                  <a:pt x="81879" y="95538"/>
                  <a:pt x="13651" y="129652"/>
                  <a:pt x="0" y="1364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816071" y="2495438"/>
            <a:ext cx="5667879" cy="1115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2920621" y="5677469"/>
            <a:ext cx="614149" cy="509206"/>
          </a:xfrm>
          <a:custGeom>
            <a:avLst/>
            <a:gdLst>
              <a:gd name="connsiteX0" fmla="*/ 0 w 614149"/>
              <a:gd name="connsiteY0" fmla="*/ 27295 h 509206"/>
              <a:gd name="connsiteX1" fmla="*/ 245660 w 614149"/>
              <a:gd name="connsiteY1" fmla="*/ 504967 h 509206"/>
              <a:gd name="connsiteX2" fmla="*/ 300251 w 614149"/>
              <a:gd name="connsiteY2" fmla="*/ 477671 h 509206"/>
              <a:gd name="connsiteX3" fmla="*/ 395785 w 614149"/>
              <a:gd name="connsiteY3" fmla="*/ 464024 h 509206"/>
              <a:gd name="connsiteX4" fmla="*/ 436728 w 614149"/>
              <a:gd name="connsiteY4" fmla="*/ 450376 h 509206"/>
              <a:gd name="connsiteX5" fmla="*/ 532263 w 614149"/>
              <a:gd name="connsiteY5" fmla="*/ 327546 h 509206"/>
              <a:gd name="connsiteX6" fmla="*/ 614149 w 614149"/>
              <a:gd name="connsiteY6" fmla="*/ 245659 h 509206"/>
              <a:gd name="connsiteX7" fmla="*/ 586854 w 614149"/>
              <a:gd name="connsiteY7" fmla="*/ 136477 h 509206"/>
              <a:gd name="connsiteX8" fmla="*/ 491319 w 614149"/>
              <a:gd name="connsiteY8" fmla="*/ 27295 h 509206"/>
              <a:gd name="connsiteX9" fmla="*/ 395785 w 614149"/>
              <a:gd name="connsiteY9" fmla="*/ 0 h 509206"/>
              <a:gd name="connsiteX10" fmla="*/ 136478 w 614149"/>
              <a:gd name="connsiteY10" fmla="*/ 27295 h 509206"/>
              <a:gd name="connsiteX11" fmla="*/ 109182 w 614149"/>
              <a:gd name="connsiteY11" fmla="*/ 68238 h 509206"/>
              <a:gd name="connsiteX12" fmla="*/ 81886 w 614149"/>
              <a:gd name="connsiteY12" fmla="*/ 150125 h 50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49" h="509206">
                <a:moveTo>
                  <a:pt x="0" y="27295"/>
                </a:moveTo>
                <a:cubicBezTo>
                  <a:pt x="81887" y="186519"/>
                  <a:pt x="146343" y="355991"/>
                  <a:pt x="245660" y="504967"/>
                </a:cubicBezTo>
                <a:cubicBezTo>
                  <a:pt x="256945" y="521895"/>
                  <a:pt x="280623" y="483024"/>
                  <a:pt x="300251" y="477671"/>
                </a:cubicBezTo>
                <a:cubicBezTo>
                  <a:pt x="331285" y="469207"/>
                  <a:pt x="363940" y="468573"/>
                  <a:pt x="395785" y="464024"/>
                </a:cubicBezTo>
                <a:cubicBezTo>
                  <a:pt x="409433" y="459475"/>
                  <a:pt x="424758" y="458356"/>
                  <a:pt x="436728" y="450376"/>
                </a:cubicBezTo>
                <a:cubicBezTo>
                  <a:pt x="494355" y="411958"/>
                  <a:pt x="478036" y="381773"/>
                  <a:pt x="532263" y="327546"/>
                </a:cubicBezTo>
                <a:lnTo>
                  <a:pt x="614149" y="245659"/>
                </a:lnTo>
                <a:cubicBezTo>
                  <a:pt x="610369" y="226760"/>
                  <a:pt x="599966" y="160079"/>
                  <a:pt x="586854" y="136477"/>
                </a:cubicBezTo>
                <a:cubicBezTo>
                  <a:pt x="555359" y="79786"/>
                  <a:pt x="543461" y="53366"/>
                  <a:pt x="491319" y="27295"/>
                </a:cubicBezTo>
                <a:cubicBezTo>
                  <a:pt x="471736" y="17504"/>
                  <a:pt x="413281" y="4374"/>
                  <a:pt x="395785" y="0"/>
                </a:cubicBezTo>
                <a:cubicBezTo>
                  <a:pt x="309349" y="9098"/>
                  <a:pt x="221028" y="7164"/>
                  <a:pt x="136478" y="27295"/>
                </a:cubicBezTo>
                <a:cubicBezTo>
                  <a:pt x="120521" y="31094"/>
                  <a:pt x="115643" y="53162"/>
                  <a:pt x="109182" y="68238"/>
                </a:cubicBezTo>
                <a:cubicBezTo>
                  <a:pt x="12502" y="293823"/>
                  <a:pt x="147614" y="18674"/>
                  <a:pt x="81886" y="1501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4" name="Straight Arrow Connector 23"/>
          <p:cNvCxnSpPr>
            <a:stCxn id="22" idx="5"/>
            <a:endCxn id="7" idx="1"/>
          </p:cNvCxnSpPr>
          <p:nvPr/>
        </p:nvCxnSpPr>
        <p:spPr>
          <a:xfrm flipV="1">
            <a:off x="3452884" y="5699873"/>
            <a:ext cx="1957316" cy="305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75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4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8683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Double slit experiment with light !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809798" y="1818941"/>
            <a:ext cx="2911459" cy="190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/>
          </a:blip>
          <a:stretch>
            <a:fillRect/>
          </a:stretch>
        </p:blipFill>
        <p:spPr>
          <a:xfrm>
            <a:off x="5005404" y="1706298"/>
            <a:ext cx="2900928" cy="18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-40000" contrast="40000"/>
          </a:blip>
          <a:stretch>
            <a:fillRect/>
          </a:stretch>
        </p:blipFill>
        <p:spPr>
          <a:xfrm>
            <a:off x="313105" y="4009269"/>
            <a:ext cx="3843936" cy="2591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1259614"/>
            <a:ext cx="22069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b="1" dirty="0" smtClean="0">
                <a:solidFill>
                  <a:srgbClr val="C00000"/>
                </a:solidFill>
              </a:rPr>
              <a:t>E(x, t)  = E(x) </a:t>
            </a:r>
            <a:r>
              <a:rPr lang="en-IN" b="1" dirty="0" err="1" smtClean="0">
                <a:solidFill>
                  <a:srgbClr val="C00000"/>
                </a:solidFill>
              </a:rPr>
              <a:t>exp</a:t>
            </a:r>
            <a:r>
              <a:rPr lang="en-IN" b="1" dirty="0" smtClean="0">
                <a:solidFill>
                  <a:srgbClr val="C00000"/>
                </a:solidFill>
              </a:rPr>
              <a:t>(</a:t>
            </a:r>
            <a:r>
              <a:rPr lang="en-IN" b="1" dirty="0" err="1" smtClean="0">
                <a:solidFill>
                  <a:srgbClr val="C00000"/>
                </a:solidFill>
              </a:rPr>
              <a:t>i</a:t>
            </a:r>
            <a:r>
              <a:rPr lang="en-IN" b="1" dirty="0" smtClean="0">
                <a:solidFill>
                  <a:srgbClr val="C00000"/>
                </a:solidFill>
              </a:rPr>
              <a:t> </a:t>
            </a:r>
            <a:r>
              <a:rPr lang="el-GR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ω</a:t>
            </a:r>
            <a:r>
              <a:rPr lang="en-IN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t) 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265528" y="1965278"/>
            <a:ext cx="990745" cy="491319"/>
          </a:xfrm>
          <a:custGeom>
            <a:avLst/>
            <a:gdLst>
              <a:gd name="connsiteX0" fmla="*/ 259308 w 990745"/>
              <a:gd name="connsiteY0" fmla="*/ 54591 h 491319"/>
              <a:gd name="connsiteX1" fmla="*/ 163773 w 990745"/>
              <a:gd name="connsiteY1" fmla="*/ 191068 h 491319"/>
              <a:gd name="connsiteX2" fmla="*/ 150126 w 990745"/>
              <a:gd name="connsiteY2" fmla="*/ 245659 h 491319"/>
              <a:gd name="connsiteX3" fmla="*/ 163773 w 990745"/>
              <a:gd name="connsiteY3" fmla="*/ 395785 h 491319"/>
              <a:gd name="connsiteX4" fmla="*/ 232012 w 990745"/>
              <a:gd name="connsiteY4" fmla="*/ 450376 h 491319"/>
              <a:gd name="connsiteX5" fmla="*/ 354842 w 990745"/>
              <a:gd name="connsiteY5" fmla="*/ 491319 h 491319"/>
              <a:gd name="connsiteX6" fmla="*/ 750627 w 990745"/>
              <a:gd name="connsiteY6" fmla="*/ 477671 h 491319"/>
              <a:gd name="connsiteX7" fmla="*/ 900753 w 990745"/>
              <a:gd name="connsiteY7" fmla="*/ 464023 h 491319"/>
              <a:gd name="connsiteX8" fmla="*/ 955344 w 990745"/>
              <a:gd name="connsiteY8" fmla="*/ 436728 h 491319"/>
              <a:gd name="connsiteX9" fmla="*/ 968991 w 990745"/>
              <a:gd name="connsiteY9" fmla="*/ 395785 h 491319"/>
              <a:gd name="connsiteX10" fmla="*/ 955344 w 990745"/>
              <a:gd name="connsiteY10" fmla="*/ 81886 h 491319"/>
              <a:gd name="connsiteX11" fmla="*/ 900753 w 990745"/>
              <a:gd name="connsiteY11" fmla="*/ 68238 h 491319"/>
              <a:gd name="connsiteX12" fmla="*/ 805218 w 990745"/>
              <a:gd name="connsiteY12" fmla="*/ 13647 h 491319"/>
              <a:gd name="connsiteX13" fmla="*/ 764275 w 990745"/>
              <a:gd name="connsiteY13" fmla="*/ 0 h 491319"/>
              <a:gd name="connsiteX14" fmla="*/ 464024 w 990745"/>
              <a:gd name="connsiteY14" fmla="*/ 40943 h 491319"/>
              <a:gd name="connsiteX15" fmla="*/ 423081 w 990745"/>
              <a:gd name="connsiteY15" fmla="*/ 54591 h 491319"/>
              <a:gd name="connsiteX16" fmla="*/ 382138 w 990745"/>
              <a:gd name="connsiteY16" fmla="*/ 81886 h 491319"/>
              <a:gd name="connsiteX17" fmla="*/ 300251 w 990745"/>
              <a:gd name="connsiteY17" fmla="*/ 163773 h 491319"/>
              <a:gd name="connsiteX18" fmla="*/ 109182 w 990745"/>
              <a:gd name="connsiteY18" fmla="*/ 191068 h 491319"/>
              <a:gd name="connsiteX19" fmla="*/ 0 w 990745"/>
              <a:gd name="connsiteY19" fmla="*/ 204716 h 49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0745" h="491319">
                <a:moveTo>
                  <a:pt x="259308" y="54591"/>
                </a:moveTo>
                <a:cubicBezTo>
                  <a:pt x="223974" y="98758"/>
                  <a:pt x="187077" y="138635"/>
                  <a:pt x="163773" y="191068"/>
                </a:cubicBezTo>
                <a:cubicBezTo>
                  <a:pt x="156155" y="208208"/>
                  <a:pt x="154675" y="227462"/>
                  <a:pt x="150126" y="245659"/>
                </a:cubicBezTo>
                <a:cubicBezTo>
                  <a:pt x="154675" y="295701"/>
                  <a:pt x="153245" y="346652"/>
                  <a:pt x="163773" y="395785"/>
                </a:cubicBezTo>
                <a:cubicBezTo>
                  <a:pt x="174816" y="447318"/>
                  <a:pt x="196762" y="432751"/>
                  <a:pt x="232012" y="450376"/>
                </a:cubicBezTo>
                <a:cubicBezTo>
                  <a:pt x="327962" y="498351"/>
                  <a:pt x="202822" y="465982"/>
                  <a:pt x="354842" y="491319"/>
                </a:cubicBezTo>
                <a:lnTo>
                  <a:pt x="750627" y="477671"/>
                </a:lnTo>
                <a:cubicBezTo>
                  <a:pt x="800813" y="475162"/>
                  <a:pt x="851480" y="473877"/>
                  <a:pt x="900753" y="464023"/>
                </a:cubicBezTo>
                <a:cubicBezTo>
                  <a:pt x="920703" y="460033"/>
                  <a:pt x="937147" y="445826"/>
                  <a:pt x="955344" y="436728"/>
                </a:cubicBezTo>
                <a:cubicBezTo>
                  <a:pt x="959893" y="423080"/>
                  <a:pt x="965039" y="409617"/>
                  <a:pt x="968991" y="395785"/>
                </a:cubicBezTo>
                <a:cubicBezTo>
                  <a:pt x="1000561" y="285288"/>
                  <a:pt x="999236" y="228193"/>
                  <a:pt x="955344" y="81886"/>
                </a:cubicBezTo>
                <a:cubicBezTo>
                  <a:pt x="949954" y="63920"/>
                  <a:pt x="918950" y="72787"/>
                  <a:pt x="900753" y="68238"/>
                </a:cubicBezTo>
                <a:cubicBezTo>
                  <a:pt x="859637" y="40828"/>
                  <a:pt x="853696" y="34423"/>
                  <a:pt x="805218" y="13647"/>
                </a:cubicBezTo>
                <a:cubicBezTo>
                  <a:pt x="791995" y="7980"/>
                  <a:pt x="777923" y="4549"/>
                  <a:pt x="764275" y="0"/>
                </a:cubicBezTo>
                <a:cubicBezTo>
                  <a:pt x="517197" y="15442"/>
                  <a:pt x="615098" y="-9416"/>
                  <a:pt x="464024" y="40943"/>
                </a:cubicBezTo>
                <a:cubicBezTo>
                  <a:pt x="450376" y="45492"/>
                  <a:pt x="435051" y="46611"/>
                  <a:pt x="423081" y="54591"/>
                </a:cubicBezTo>
                <a:cubicBezTo>
                  <a:pt x="409433" y="63689"/>
                  <a:pt x="394397" y="70989"/>
                  <a:pt x="382138" y="81886"/>
                </a:cubicBezTo>
                <a:cubicBezTo>
                  <a:pt x="353287" y="107532"/>
                  <a:pt x="336872" y="151566"/>
                  <a:pt x="300251" y="163773"/>
                </a:cubicBezTo>
                <a:cubicBezTo>
                  <a:pt x="205801" y="195257"/>
                  <a:pt x="294023" y="169322"/>
                  <a:pt x="109182" y="191068"/>
                </a:cubicBezTo>
                <a:cubicBezTo>
                  <a:pt x="-19543" y="206212"/>
                  <a:pt x="67418" y="204716"/>
                  <a:pt x="0" y="20471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" name="Straight Arrow Connector 9"/>
          <p:cNvCxnSpPr>
            <a:stCxn id="8" idx="13"/>
          </p:cNvCxnSpPr>
          <p:nvPr/>
        </p:nvCxnSpPr>
        <p:spPr>
          <a:xfrm flipV="1">
            <a:off x="3029803" y="1653227"/>
            <a:ext cx="1127238" cy="312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6614655" y="2195709"/>
            <a:ext cx="755405" cy="547491"/>
          </a:xfrm>
          <a:custGeom>
            <a:avLst/>
            <a:gdLst>
              <a:gd name="connsiteX0" fmla="*/ 291112 w 755405"/>
              <a:gd name="connsiteY0" fmla="*/ 1581 h 547491"/>
              <a:gd name="connsiteX1" fmla="*/ 45452 w 755405"/>
              <a:gd name="connsiteY1" fmla="*/ 42524 h 547491"/>
              <a:gd name="connsiteX2" fmla="*/ 18157 w 755405"/>
              <a:gd name="connsiteY2" fmla="*/ 83467 h 547491"/>
              <a:gd name="connsiteX3" fmla="*/ 18157 w 755405"/>
              <a:gd name="connsiteY3" fmla="*/ 329127 h 547491"/>
              <a:gd name="connsiteX4" fmla="*/ 45452 w 755405"/>
              <a:gd name="connsiteY4" fmla="*/ 424661 h 547491"/>
              <a:gd name="connsiteX5" fmla="*/ 100044 w 755405"/>
              <a:gd name="connsiteY5" fmla="*/ 479252 h 547491"/>
              <a:gd name="connsiteX6" fmla="*/ 127339 w 755405"/>
              <a:gd name="connsiteY6" fmla="*/ 520195 h 547491"/>
              <a:gd name="connsiteX7" fmla="*/ 209226 w 755405"/>
              <a:gd name="connsiteY7" fmla="*/ 547491 h 547491"/>
              <a:gd name="connsiteX8" fmla="*/ 345703 w 755405"/>
              <a:gd name="connsiteY8" fmla="*/ 533843 h 547491"/>
              <a:gd name="connsiteX9" fmla="*/ 427590 w 755405"/>
              <a:gd name="connsiteY9" fmla="*/ 479252 h 547491"/>
              <a:gd name="connsiteX10" fmla="*/ 509476 w 755405"/>
              <a:gd name="connsiteY10" fmla="*/ 424661 h 547491"/>
              <a:gd name="connsiteX11" fmla="*/ 550420 w 755405"/>
              <a:gd name="connsiteY11" fmla="*/ 397366 h 547491"/>
              <a:gd name="connsiteX12" fmla="*/ 686897 w 755405"/>
              <a:gd name="connsiteY12" fmla="*/ 356422 h 547491"/>
              <a:gd name="connsiteX13" fmla="*/ 727841 w 755405"/>
              <a:gd name="connsiteY13" fmla="*/ 342775 h 547491"/>
              <a:gd name="connsiteX14" fmla="*/ 755136 w 755405"/>
              <a:gd name="connsiteY14" fmla="*/ 301831 h 547491"/>
              <a:gd name="connsiteX15" fmla="*/ 727841 w 755405"/>
              <a:gd name="connsiteY15" fmla="*/ 151706 h 547491"/>
              <a:gd name="connsiteX16" fmla="*/ 700545 w 755405"/>
              <a:gd name="connsiteY16" fmla="*/ 110763 h 547491"/>
              <a:gd name="connsiteX17" fmla="*/ 659602 w 755405"/>
              <a:gd name="connsiteY17" fmla="*/ 97115 h 547491"/>
              <a:gd name="connsiteX18" fmla="*/ 468533 w 755405"/>
              <a:gd name="connsiteY18" fmla="*/ 110763 h 547491"/>
              <a:gd name="connsiteX19" fmla="*/ 372999 w 755405"/>
              <a:gd name="connsiteY19" fmla="*/ 138058 h 547491"/>
              <a:gd name="connsiteX20" fmla="*/ 291112 w 755405"/>
              <a:gd name="connsiteY20" fmla="*/ 151706 h 547491"/>
              <a:gd name="connsiteX21" fmla="*/ 250169 w 755405"/>
              <a:gd name="connsiteY21" fmla="*/ 165354 h 547491"/>
              <a:gd name="connsiteX22" fmla="*/ 4509 w 755405"/>
              <a:gd name="connsiteY22" fmla="*/ 179001 h 54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5405" h="547491">
                <a:moveTo>
                  <a:pt x="291112" y="1581"/>
                </a:moveTo>
                <a:cubicBezTo>
                  <a:pt x="215732" y="6606"/>
                  <a:pt x="108354" y="-20378"/>
                  <a:pt x="45452" y="42524"/>
                </a:cubicBezTo>
                <a:cubicBezTo>
                  <a:pt x="33854" y="54122"/>
                  <a:pt x="27255" y="69819"/>
                  <a:pt x="18157" y="83467"/>
                </a:cubicBezTo>
                <a:cubicBezTo>
                  <a:pt x="-9285" y="193232"/>
                  <a:pt x="-2591" y="142401"/>
                  <a:pt x="18157" y="329127"/>
                </a:cubicBezTo>
                <a:cubicBezTo>
                  <a:pt x="18645" y="333518"/>
                  <a:pt x="38643" y="415128"/>
                  <a:pt x="45452" y="424661"/>
                </a:cubicBezTo>
                <a:cubicBezTo>
                  <a:pt x="60410" y="445602"/>
                  <a:pt x="83296" y="459713"/>
                  <a:pt x="100044" y="479252"/>
                </a:cubicBezTo>
                <a:cubicBezTo>
                  <a:pt x="110719" y="491706"/>
                  <a:pt x="113430" y="511502"/>
                  <a:pt x="127339" y="520195"/>
                </a:cubicBezTo>
                <a:cubicBezTo>
                  <a:pt x="151738" y="535444"/>
                  <a:pt x="209226" y="547491"/>
                  <a:pt x="209226" y="547491"/>
                </a:cubicBezTo>
                <a:cubicBezTo>
                  <a:pt x="254718" y="542942"/>
                  <a:pt x="302065" y="547480"/>
                  <a:pt x="345703" y="533843"/>
                </a:cubicBezTo>
                <a:cubicBezTo>
                  <a:pt x="377015" y="524058"/>
                  <a:pt x="400294" y="497449"/>
                  <a:pt x="427590" y="479252"/>
                </a:cubicBezTo>
                <a:lnTo>
                  <a:pt x="509476" y="424661"/>
                </a:lnTo>
                <a:cubicBezTo>
                  <a:pt x="523124" y="415562"/>
                  <a:pt x="534507" y="401344"/>
                  <a:pt x="550420" y="397366"/>
                </a:cubicBezTo>
                <a:cubicBezTo>
                  <a:pt x="632932" y="376738"/>
                  <a:pt x="587204" y="389653"/>
                  <a:pt x="686897" y="356422"/>
                </a:cubicBezTo>
                <a:lnTo>
                  <a:pt x="727841" y="342775"/>
                </a:lnTo>
                <a:cubicBezTo>
                  <a:pt x="736939" y="329127"/>
                  <a:pt x="753651" y="318166"/>
                  <a:pt x="755136" y="301831"/>
                </a:cubicBezTo>
                <a:cubicBezTo>
                  <a:pt x="757307" y="277952"/>
                  <a:pt x="746181" y="188387"/>
                  <a:pt x="727841" y="151706"/>
                </a:cubicBezTo>
                <a:cubicBezTo>
                  <a:pt x="720506" y="137035"/>
                  <a:pt x="713353" y="121010"/>
                  <a:pt x="700545" y="110763"/>
                </a:cubicBezTo>
                <a:cubicBezTo>
                  <a:pt x="689311" y="101776"/>
                  <a:pt x="673250" y="101664"/>
                  <a:pt x="659602" y="97115"/>
                </a:cubicBezTo>
                <a:cubicBezTo>
                  <a:pt x="595912" y="101664"/>
                  <a:pt x="531994" y="103712"/>
                  <a:pt x="468533" y="110763"/>
                </a:cubicBezTo>
                <a:cubicBezTo>
                  <a:pt x="409075" y="117369"/>
                  <a:pt x="424765" y="126554"/>
                  <a:pt x="372999" y="138058"/>
                </a:cubicBezTo>
                <a:cubicBezTo>
                  <a:pt x="345986" y="144061"/>
                  <a:pt x="318408" y="147157"/>
                  <a:pt x="291112" y="151706"/>
                </a:cubicBezTo>
                <a:cubicBezTo>
                  <a:pt x="277464" y="156255"/>
                  <a:pt x="264388" y="163167"/>
                  <a:pt x="250169" y="165354"/>
                </a:cubicBezTo>
                <a:cubicBezTo>
                  <a:pt x="137924" y="182622"/>
                  <a:pt x="111294" y="179001"/>
                  <a:pt x="4509" y="1790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569620" y="1591844"/>
            <a:ext cx="1982389" cy="786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64454" y="1290415"/>
                <a:ext cx="2527808" cy="301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IN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IN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(x)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IN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m:rPr>
                            <m:nor/>
                          </m:rPr>
                          <a:rPr lang="en-IN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en-IN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IN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IN" b="1" i="0" dirty="0" smtClean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,</m:t>
                        </m:r>
                        <m:r>
                          <m:rPr>
                            <m:nor/>
                          </m:rPr>
                          <a:rPr lang="en-IN" b="1" i="0" dirty="0" smtClean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IN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) |</m:t>
                        </m:r>
                      </m:e>
                      <m:sup>
                        <m:r>
                          <a:rPr lang="en-I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I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I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I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en-IN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I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IN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I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I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454" y="1290415"/>
                <a:ext cx="2527808" cy="301429"/>
              </a:xfrm>
              <a:prstGeom prst="rect">
                <a:avLst/>
              </a:prstGeom>
              <a:blipFill rotWithShape="0">
                <a:blip r:embed="rId5"/>
                <a:stretch>
                  <a:fillRect l="-5542" t="-18367" r="-241" b="-4693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lum bright="-40000" contrast="40000"/>
          </a:blip>
          <a:stretch>
            <a:fillRect/>
          </a:stretch>
        </p:blipFill>
        <p:spPr>
          <a:xfrm>
            <a:off x="4752436" y="4110069"/>
            <a:ext cx="3880200" cy="127312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06536" y="5741921"/>
            <a:ext cx="45720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IN" dirty="0"/>
              <a:t>Phase difference between the two interfering waves due to the path difference!</a:t>
            </a:r>
          </a:p>
        </p:txBody>
      </p:sp>
      <p:sp>
        <p:nvSpPr>
          <p:cNvPr id="23" name="Freeform 22"/>
          <p:cNvSpPr/>
          <p:nvPr/>
        </p:nvSpPr>
        <p:spPr>
          <a:xfrm>
            <a:off x="7751706" y="4858603"/>
            <a:ext cx="245882" cy="368490"/>
          </a:xfrm>
          <a:custGeom>
            <a:avLst/>
            <a:gdLst>
              <a:gd name="connsiteX0" fmla="*/ 109404 w 245882"/>
              <a:gd name="connsiteY0" fmla="*/ 0 h 368490"/>
              <a:gd name="connsiteX1" fmla="*/ 13870 w 245882"/>
              <a:gd name="connsiteY1" fmla="*/ 341194 h 368490"/>
              <a:gd name="connsiteX2" fmla="*/ 54813 w 245882"/>
              <a:gd name="connsiteY2" fmla="*/ 368490 h 368490"/>
              <a:gd name="connsiteX3" fmla="*/ 150348 w 245882"/>
              <a:gd name="connsiteY3" fmla="*/ 354842 h 368490"/>
              <a:gd name="connsiteX4" fmla="*/ 177643 w 245882"/>
              <a:gd name="connsiteY4" fmla="*/ 313898 h 368490"/>
              <a:gd name="connsiteX5" fmla="*/ 204939 w 245882"/>
              <a:gd name="connsiteY5" fmla="*/ 232012 h 368490"/>
              <a:gd name="connsiteX6" fmla="*/ 191291 w 245882"/>
              <a:gd name="connsiteY6" fmla="*/ 54591 h 368490"/>
              <a:gd name="connsiteX7" fmla="*/ 163995 w 245882"/>
              <a:gd name="connsiteY7" fmla="*/ 13648 h 368490"/>
              <a:gd name="connsiteX8" fmla="*/ 136700 w 245882"/>
              <a:gd name="connsiteY8" fmla="*/ 54591 h 368490"/>
              <a:gd name="connsiteX9" fmla="*/ 245882 w 245882"/>
              <a:gd name="connsiteY9" fmla="*/ 81887 h 36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882" h="368490">
                <a:moveTo>
                  <a:pt x="109404" y="0"/>
                </a:moveTo>
                <a:cubicBezTo>
                  <a:pt x="97778" y="29066"/>
                  <a:pt x="-44129" y="239695"/>
                  <a:pt x="13870" y="341194"/>
                </a:cubicBezTo>
                <a:cubicBezTo>
                  <a:pt x="22008" y="355435"/>
                  <a:pt x="41165" y="359391"/>
                  <a:pt x="54813" y="368490"/>
                </a:cubicBezTo>
                <a:cubicBezTo>
                  <a:pt x="86658" y="363941"/>
                  <a:pt x="120952" y="367907"/>
                  <a:pt x="150348" y="354842"/>
                </a:cubicBezTo>
                <a:cubicBezTo>
                  <a:pt x="165337" y="348180"/>
                  <a:pt x="170981" y="328887"/>
                  <a:pt x="177643" y="313898"/>
                </a:cubicBezTo>
                <a:cubicBezTo>
                  <a:pt x="189328" y="287606"/>
                  <a:pt x="204939" y="232012"/>
                  <a:pt x="204939" y="232012"/>
                </a:cubicBezTo>
                <a:cubicBezTo>
                  <a:pt x="200390" y="172872"/>
                  <a:pt x="202222" y="112890"/>
                  <a:pt x="191291" y="54591"/>
                </a:cubicBezTo>
                <a:cubicBezTo>
                  <a:pt x="188268" y="38469"/>
                  <a:pt x="180398" y="13648"/>
                  <a:pt x="163995" y="13648"/>
                </a:cubicBezTo>
                <a:cubicBezTo>
                  <a:pt x="147593" y="13648"/>
                  <a:pt x="145798" y="40943"/>
                  <a:pt x="136700" y="54591"/>
                </a:cubicBezTo>
                <a:cubicBezTo>
                  <a:pt x="238603" y="69149"/>
                  <a:pt x="209488" y="45493"/>
                  <a:pt x="245882" y="8188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5" name="Straight Arrow Connector 24"/>
          <p:cNvCxnSpPr>
            <a:stCxn id="23" idx="1"/>
            <a:endCxn id="22" idx="0"/>
          </p:cNvCxnSpPr>
          <p:nvPr/>
        </p:nvCxnSpPr>
        <p:spPr>
          <a:xfrm flipH="1">
            <a:off x="6692536" y="5199797"/>
            <a:ext cx="1073040" cy="542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666599" y="4447771"/>
            <a:ext cx="1605150" cy="1761960"/>
          </a:xfrm>
          <a:custGeom>
            <a:avLst/>
            <a:gdLst>
              <a:gd name="connsiteX0" fmla="*/ 349556 w 1605150"/>
              <a:gd name="connsiteY0" fmla="*/ 369889 h 1761960"/>
              <a:gd name="connsiteX1" fmla="*/ 267670 w 1605150"/>
              <a:gd name="connsiteY1" fmla="*/ 383536 h 1761960"/>
              <a:gd name="connsiteX2" fmla="*/ 172135 w 1605150"/>
              <a:gd name="connsiteY2" fmla="*/ 451775 h 1761960"/>
              <a:gd name="connsiteX3" fmla="*/ 144840 w 1605150"/>
              <a:gd name="connsiteY3" fmla="*/ 506366 h 1761960"/>
              <a:gd name="connsiteX4" fmla="*/ 117544 w 1605150"/>
              <a:gd name="connsiteY4" fmla="*/ 547310 h 1761960"/>
              <a:gd name="connsiteX5" fmla="*/ 103897 w 1605150"/>
              <a:gd name="connsiteY5" fmla="*/ 588253 h 1761960"/>
              <a:gd name="connsiteX6" fmla="*/ 76601 w 1605150"/>
              <a:gd name="connsiteY6" fmla="*/ 683787 h 1761960"/>
              <a:gd name="connsiteX7" fmla="*/ 22010 w 1605150"/>
              <a:gd name="connsiteY7" fmla="*/ 792969 h 1761960"/>
              <a:gd name="connsiteX8" fmla="*/ 35658 w 1605150"/>
              <a:gd name="connsiteY8" fmla="*/ 1202402 h 1761960"/>
              <a:gd name="connsiteX9" fmla="*/ 103897 w 1605150"/>
              <a:gd name="connsiteY9" fmla="*/ 1284289 h 1761960"/>
              <a:gd name="connsiteX10" fmla="*/ 158488 w 1605150"/>
              <a:gd name="connsiteY10" fmla="*/ 1366175 h 1761960"/>
              <a:gd name="connsiteX11" fmla="*/ 185783 w 1605150"/>
              <a:gd name="connsiteY11" fmla="*/ 1420766 h 1761960"/>
              <a:gd name="connsiteX12" fmla="*/ 226726 w 1605150"/>
              <a:gd name="connsiteY12" fmla="*/ 1475357 h 1761960"/>
              <a:gd name="connsiteX13" fmla="*/ 294965 w 1605150"/>
              <a:gd name="connsiteY13" fmla="*/ 1557244 h 1761960"/>
              <a:gd name="connsiteX14" fmla="*/ 308613 w 1605150"/>
              <a:gd name="connsiteY14" fmla="*/ 1598187 h 1761960"/>
              <a:gd name="connsiteX15" fmla="*/ 349556 w 1605150"/>
              <a:gd name="connsiteY15" fmla="*/ 1611835 h 1761960"/>
              <a:gd name="connsiteX16" fmla="*/ 445091 w 1605150"/>
              <a:gd name="connsiteY16" fmla="*/ 1625483 h 1761960"/>
              <a:gd name="connsiteX17" fmla="*/ 540625 w 1605150"/>
              <a:gd name="connsiteY17" fmla="*/ 1666426 h 1761960"/>
              <a:gd name="connsiteX18" fmla="*/ 581568 w 1605150"/>
              <a:gd name="connsiteY18" fmla="*/ 1693722 h 1761960"/>
              <a:gd name="connsiteX19" fmla="*/ 745341 w 1605150"/>
              <a:gd name="connsiteY19" fmla="*/ 1721017 h 1761960"/>
              <a:gd name="connsiteX20" fmla="*/ 881819 w 1605150"/>
              <a:gd name="connsiteY20" fmla="*/ 1748313 h 1761960"/>
              <a:gd name="connsiteX21" fmla="*/ 936410 w 1605150"/>
              <a:gd name="connsiteY21" fmla="*/ 1761960 h 1761960"/>
              <a:gd name="connsiteX22" fmla="*/ 1332195 w 1605150"/>
              <a:gd name="connsiteY22" fmla="*/ 1748313 h 1761960"/>
              <a:gd name="connsiteX23" fmla="*/ 1427729 w 1605150"/>
              <a:gd name="connsiteY23" fmla="*/ 1639130 h 1761960"/>
              <a:gd name="connsiteX24" fmla="*/ 1495968 w 1605150"/>
              <a:gd name="connsiteY24" fmla="*/ 1557244 h 1761960"/>
              <a:gd name="connsiteX25" fmla="*/ 1550559 w 1605150"/>
              <a:gd name="connsiteY25" fmla="*/ 1448062 h 1761960"/>
              <a:gd name="connsiteX26" fmla="*/ 1577855 w 1605150"/>
              <a:gd name="connsiteY26" fmla="*/ 1407119 h 1761960"/>
              <a:gd name="connsiteX27" fmla="*/ 1591502 w 1605150"/>
              <a:gd name="connsiteY27" fmla="*/ 1352528 h 1761960"/>
              <a:gd name="connsiteX28" fmla="*/ 1605150 w 1605150"/>
              <a:gd name="connsiteY28" fmla="*/ 1311584 h 1761960"/>
              <a:gd name="connsiteX29" fmla="*/ 1591502 w 1605150"/>
              <a:gd name="connsiteY29" fmla="*/ 833913 h 1761960"/>
              <a:gd name="connsiteX30" fmla="*/ 1577855 w 1605150"/>
              <a:gd name="connsiteY30" fmla="*/ 792969 h 1761960"/>
              <a:gd name="connsiteX31" fmla="*/ 1509616 w 1605150"/>
              <a:gd name="connsiteY31" fmla="*/ 615548 h 1761960"/>
              <a:gd name="connsiteX32" fmla="*/ 1455025 w 1605150"/>
              <a:gd name="connsiteY32" fmla="*/ 465423 h 1761960"/>
              <a:gd name="connsiteX33" fmla="*/ 1427729 w 1605150"/>
              <a:gd name="connsiteY33" fmla="*/ 397184 h 1761960"/>
              <a:gd name="connsiteX34" fmla="*/ 1414082 w 1605150"/>
              <a:gd name="connsiteY34" fmla="*/ 356241 h 1761960"/>
              <a:gd name="connsiteX35" fmla="*/ 1386786 w 1605150"/>
              <a:gd name="connsiteY35" fmla="*/ 315298 h 1761960"/>
              <a:gd name="connsiteX36" fmla="*/ 1332195 w 1605150"/>
              <a:gd name="connsiteY36" fmla="*/ 192468 h 1761960"/>
              <a:gd name="connsiteX37" fmla="*/ 1250308 w 1605150"/>
              <a:gd name="connsiteY37" fmla="*/ 137877 h 1761960"/>
              <a:gd name="connsiteX38" fmla="*/ 1209365 w 1605150"/>
              <a:gd name="connsiteY38" fmla="*/ 110581 h 1761960"/>
              <a:gd name="connsiteX39" fmla="*/ 1100183 w 1605150"/>
              <a:gd name="connsiteY39" fmla="*/ 83286 h 1761960"/>
              <a:gd name="connsiteX40" fmla="*/ 1059240 w 1605150"/>
              <a:gd name="connsiteY40" fmla="*/ 55990 h 1761960"/>
              <a:gd name="connsiteX41" fmla="*/ 922762 w 1605150"/>
              <a:gd name="connsiteY41" fmla="*/ 28695 h 1761960"/>
              <a:gd name="connsiteX42" fmla="*/ 881819 w 1605150"/>
              <a:gd name="connsiteY42" fmla="*/ 15047 h 1761960"/>
              <a:gd name="connsiteX43" fmla="*/ 513329 w 1605150"/>
              <a:gd name="connsiteY43" fmla="*/ 15047 h 1761960"/>
              <a:gd name="connsiteX44" fmla="*/ 472386 w 1605150"/>
              <a:gd name="connsiteY44" fmla="*/ 55990 h 1761960"/>
              <a:gd name="connsiteX45" fmla="*/ 472386 w 1605150"/>
              <a:gd name="connsiteY45" fmla="*/ 178820 h 1761960"/>
              <a:gd name="connsiteX46" fmla="*/ 486034 w 1605150"/>
              <a:gd name="connsiteY46" fmla="*/ 219763 h 1761960"/>
              <a:gd name="connsiteX47" fmla="*/ 513329 w 1605150"/>
              <a:gd name="connsiteY47" fmla="*/ 260707 h 1761960"/>
              <a:gd name="connsiteX48" fmla="*/ 499682 w 1605150"/>
              <a:gd name="connsiteY48" fmla="*/ 383536 h 1761960"/>
              <a:gd name="connsiteX49" fmla="*/ 445091 w 1605150"/>
              <a:gd name="connsiteY49" fmla="*/ 410832 h 1761960"/>
              <a:gd name="connsiteX50" fmla="*/ 404147 w 1605150"/>
              <a:gd name="connsiteY50" fmla="*/ 451775 h 1761960"/>
              <a:gd name="connsiteX51" fmla="*/ 363204 w 1605150"/>
              <a:gd name="connsiteY51" fmla="*/ 465423 h 1761960"/>
              <a:gd name="connsiteX52" fmla="*/ 308613 w 1605150"/>
              <a:gd name="connsiteY52" fmla="*/ 479071 h 1761960"/>
              <a:gd name="connsiteX53" fmla="*/ 240374 w 1605150"/>
              <a:gd name="connsiteY53" fmla="*/ 492719 h 1761960"/>
              <a:gd name="connsiteX54" fmla="*/ 213079 w 1605150"/>
              <a:gd name="connsiteY54" fmla="*/ 506366 h 176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605150" h="1761960">
                <a:moveTo>
                  <a:pt x="349556" y="369889"/>
                </a:moveTo>
                <a:cubicBezTo>
                  <a:pt x="322261" y="374438"/>
                  <a:pt x="293922" y="374785"/>
                  <a:pt x="267670" y="383536"/>
                </a:cubicBezTo>
                <a:cubicBezTo>
                  <a:pt x="255697" y="387527"/>
                  <a:pt x="173429" y="450804"/>
                  <a:pt x="172135" y="451775"/>
                </a:cubicBezTo>
                <a:cubicBezTo>
                  <a:pt x="163037" y="469972"/>
                  <a:pt x="154934" y="488702"/>
                  <a:pt x="144840" y="506366"/>
                </a:cubicBezTo>
                <a:cubicBezTo>
                  <a:pt x="136702" y="520608"/>
                  <a:pt x="124880" y="532639"/>
                  <a:pt x="117544" y="547310"/>
                </a:cubicBezTo>
                <a:cubicBezTo>
                  <a:pt x="111111" y="560177"/>
                  <a:pt x="107849" y="574421"/>
                  <a:pt x="103897" y="588253"/>
                </a:cubicBezTo>
                <a:cubicBezTo>
                  <a:pt x="95879" y="616318"/>
                  <a:pt x="89187" y="656098"/>
                  <a:pt x="76601" y="683787"/>
                </a:cubicBezTo>
                <a:cubicBezTo>
                  <a:pt x="59763" y="720830"/>
                  <a:pt x="22010" y="792969"/>
                  <a:pt x="22010" y="792969"/>
                </a:cubicBezTo>
                <a:cubicBezTo>
                  <a:pt x="-11298" y="959508"/>
                  <a:pt x="-6846" y="904874"/>
                  <a:pt x="35658" y="1202402"/>
                </a:cubicBezTo>
                <a:cubicBezTo>
                  <a:pt x="38825" y="1224570"/>
                  <a:pt x="92345" y="1272737"/>
                  <a:pt x="103897" y="1284289"/>
                </a:cubicBezTo>
                <a:cubicBezTo>
                  <a:pt x="133172" y="1372117"/>
                  <a:pt x="94593" y="1276723"/>
                  <a:pt x="158488" y="1366175"/>
                </a:cubicBezTo>
                <a:cubicBezTo>
                  <a:pt x="170313" y="1382730"/>
                  <a:pt x="175000" y="1403514"/>
                  <a:pt x="185783" y="1420766"/>
                </a:cubicBezTo>
                <a:cubicBezTo>
                  <a:pt x="197838" y="1440055"/>
                  <a:pt x="213505" y="1456848"/>
                  <a:pt x="226726" y="1475357"/>
                </a:cubicBezTo>
                <a:cubicBezTo>
                  <a:pt x="274228" y="1541860"/>
                  <a:pt x="231245" y="1493524"/>
                  <a:pt x="294965" y="1557244"/>
                </a:cubicBezTo>
                <a:cubicBezTo>
                  <a:pt x="299514" y="1570892"/>
                  <a:pt x="298441" y="1588015"/>
                  <a:pt x="308613" y="1598187"/>
                </a:cubicBezTo>
                <a:cubicBezTo>
                  <a:pt x="318785" y="1608359"/>
                  <a:pt x="335449" y="1609014"/>
                  <a:pt x="349556" y="1611835"/>
                </a:cubicBezTo>
                <a:cubicBezTo>
                  <a:pt x="381100" y="1618144"/>
                  <a:pt x="413246" y="1620934"/>
                  <a:pt x="445091" y="1625483"/>
                </a:cubicBezTo>
                <a:cubicBezTo>
                  <a:pt x="491026" y="1640794"/>
                  <a:pt x="493403" y="1639441"/>
                  <a:pt x="540625" y="1666426"/>
                </a:cubicBezTo>
                <a:cubicBezTo>
                  <a:pt x="554866" y="1674564"/>
                  <a:pt x="566897" y="1686387"/>
                  <a:pt x="581568" y="1693722"/>
                </a:cubicBezTo>
                <a:cubicBezTo>
                  <a:pt x="627293" y="1716584"/>
                  <a:pt x="706434" y="1716694"/>
                  <a:pt x="745341" y="1721017"/>
                </a:cubicBezTo>
                <a:cubicBezTo>
                  <a:pt x="829424" y="1749045"/>
                  <a:pt x="743820" y="1723223"/>
                  <a:pt x="881819" y="1748313"/>
                </a:cubicBezTo>
                <a:cubicBezTo>
                  <a:pt x="900273" y="1751668"/>
                  <a:pt x="918213" y="1757411"/>
                  <a:pt x="936410" y="1761960"/>
                </a:cubicBezTo>
                <a:cubicBezTo>
                  <a:pt x="1068338" y="1757411"/>
                  <a:pt x="1200765" y="1760635"/>
                  <a:pt x="1332195" y="1748313"/>
                </a:cubicBezTo>
                <a:cubicBezTo>
                  <a:pt x="1372632" y="1744522"/>
                  <a:pt x="1419643" y="1651260"/>
                  <a:pt x="1427729" y="1639130"/>
                </a:cubicBezTo>
                <a:cubicBezTo>
                  <a:pt x="1555038" y="1448167"/>
                  <a:pt x="1338341" y="1767415"/>
                  <a:pt x="1495968" y="1557244"/>
                </a:cubicBezTo>
                <a:cubicBezTo>
                  <a:pt x="1581092" y="1443745"/>
                  <a:pt x="1508576" y="1532026"/>
                  <a:pt x="1550559" y="1448062"/>
                </a:cubicBezTo>
                <a:cubicBezTo>
                  <a:pt x="1557895" y="1433391"/>
                  <a:pt x="1568756" y="1420767"/>
                  <a:pt x="1577855" y="1407119"/>
                </a:cubicBezTo>
                <a:cubicBezTo>
                  <a:pt x="1582404" y="1388922"/>
                  <a:pt x="1586349" y="1370563"/>
                  <a:pt x="1591502" y="1352528"/>
                </a:cubicBezTo>
                <a:cubicBezTo>
                  <a:pt x="1595454" y="1338695"/>
                  <a:pt x="1605150" y="1325970"/>
                  <a:pt x="1605150" y="1311584"/>
                </a:cubicBezTo>
                <a:cubicBezTo>
                  <a:pt x="1605150" y="1152295"/>
                  <a:pt x="1599874" y="992981"/>
                  <a:pt x="1591502" y="833913"/>
                </a:cubicBezTo>
                <a:cubicBezTo>
                  <a:pt x="1590746" y="819547"/>
                  <a:pt x="1583019" y="806396"/>
                  <a:pt x="1577855" y="792969"/>
                </a:cubicBezTo>
                <a:cubicBezTo>
                  <a:pt x="1554857" y="733174"/>
                  <a:pt x="1527913" y="676538"/>
                  <a:pt x="1509616" y="615548"/>
                </a:cubicBezTo>
                <a:cubicBezTo>
                  <a:pt x="1455855" y="436349"/>
                  <a:pt x="1509955" y="589015"/>
                  <a:pt x="1455025" y="465423"/>
                </a:cubicBezTo>
                <a:cubicBezTo>
                  <a:pt x="1445075" y="443036"/>
                  <a:pt x="1436331" y="420123"/>
                  <a:pt x="1427729" y="397184"/>
                </a:cubicBezTo>
                <a:cubicBezTo>
                  <a:pt x="1422678" y="383714"/>
                  <a:pt x="1420516" y="369108"/>
                  <a:pt x="1414082" y="356241"/>
                </a:cubicBezTo>
                <a:cubicBezTo>
                  <a:pt x="1406747" y="341570"/>
                  <a:pt x="1395885" y="328946"/>
                  <a:pt x="1386786" y="315298"/>
                </a:cubicBezTo>
                <a:cubicBezTo>
                  <a:pt x="1376619" y="284796"/>
                  <a:pt x="1362730" y="219186"/>
                  <a:pt x="1332195" y="192468"/>
                </a:cubicBezTo>
                <a:cubicBezTo>
                  <a:pt x="1307506" y="170866"/>
                  <a:pt x="1277604" y="156074"/>
                  <a:pt x="1250308" y="137877"/>
                </a:cubicBezTo>
                <a:cubicBezTo>
                  <a:pt x="1236660" y="128778"/>
                  <a:pt x="1225449" y="113798"/>
                  <a:pt x="1209365" y="110581"/>
                </a:cubicBezTo>
                <a:cubicBezTo>
                  <a:pt x="1127020" y="94112"/>
                  <a:pt x="1163133" y="104268"/>
                  <a:pt x="1100183" y="83286"/>
                </a:cubicBezTo>
                <a:cubicBezTo>
                  <a:pt x="1086535" y="74187"/>
                  <a:pt x="1073911" y="63326"/>
                  <a:pt x="1059240" y="55990"/>
                </a:cubicBezTo>
                <a:cubicBezTo>
                  <a:pt x="1021127" y="36933"/>
                  <a:pt x="957971" y="33725"/>
                  <a:pt x="922762" y="28695"/>
                </a:cubicBezTo>
                <a:cubicBezTo>
                  <a:pt x="909114" y="24146"/>
                  <a:pt x="895926" y="17868"/>
                  <a:pt x="881819" y="15047"/>
                </a:cubicBezTo>
                <a:cubicBezTo>
                  <a:pt x="738551" y="-13607"/>
                  <a:pt x="698196" y="5804"/>
                  <a:pt x="513329" y="15047"/>
                </a:cubicBezTo>
                <a:cubicBezTo>
                  <a:pt x="499681" y="28695"/>
                  <a:pt x="481962" y="39232"/>
                  <a:pt x="472386" y="55990"/>
                </a:cubicBezTo>
                <a:cubicBezTo>
                  <a:pt x="448007" y="98654"/>
                  <a:pt x="461373" y="134769"/>
                  <a:pt x="472386" y="178820"/>
                </a:cubicBezTo>
                <a:cubicBezTo>
                  <a:pt x="475875" y="192776"/>
                  <a:pt x="479600" y="206896"/>
                  <a:pt x="486034" y="219763"/>
                </a:cubicBezTo>
                <a:cubicBezTo>
                  <a:pt x="493369" y="234434"/>
                  <a:pt x="504231" y="247059"/>
                  <a:pt x="513329" y="260707"/>
                </a:cubicBezTo>
                <a:cubicBezTo>
                  <a:pt x="508780" y="301650"/>
                  <a:pt x="516728" y="346033"/>
                  <a:pt x="499682" y="383536"/>
                </a:cubicBezTo>
                <a:cubicBezTo>
                  <a:pt x="491263" y="402057"/>
                  <a:pt x="461646" y="399007"/>
                  <a:pt x="445091" y="410832"/>
                </a:cubicBezTo>
                <a:cubicBezTo>
                  <a:pt x="429385" y="422050"/>
                  <a:pt x="420206" y="441069"/>
                  <a:pt x="404147" y="451775"/>
                </a:cubicBezTo>
                <a:cubicBezTo>
                  <a:pt x="392177" y="459755"/>
                  <a:pt x="377036" y="461471"/>
                  <a:pt x="363204" y="465423"/>
                </a:cubicBezTo>
                <a:cubicBezTo>
                  <a:pt x="345169" y="470576"/>
                  <a:pt x="326923" y="475002"/>
                  <a:pt x="308613" y="479071"/>
                </a:cubicBezTo>
                <a:cubicBezTo>
                  <a:pt x="285969" y="484103"/>
                  <a:pt x="262678" y="486346"/>
                  <a:pt x="240374" y="492719"/>
                </a:cubicBezTo>
                <a:cubicBezTo>
                  <a:pt x="230593" y="495513"/>
                  <a:pt x="222177" y="501817"/>
                  <a:pt x="213079" y="5063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/>
          <p:cNvSpPr/>
          <p:nvPr/>
        </p:nvSpPr>
        <p:spPr>
          <a:xfrm>
            <a:off x="1708138" y="4061778"/>
            <a:ext cx="2216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Interference pattern !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2185912" y="4354680"/>
            <a:ext cx="843891" cy="503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49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2" grpId="0" animBg="1"/>
      <p:bldP spid="16" grpId="0"/>
      <p:bldP spid="22" grpId="0" animBg="1"/>
      <p:bldP spid="23" grpId="0" animBg="1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731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IN" dirty="0" smtClean="0"/>
              <a:t>Double slit experiment with single photons !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5791200" y="2667000"/>
            <a:ext cx="324640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IN" dirty="0"/>
              <a:t>Particle nature of </a:t>
            </a:r>
            <a:r>
              <a:rPr lang="en-IN" dirty="0" smtClean="0"/>
              <a:t>light/photon </a:t>
            </a:r>
            <a:r>
              <a:rPr lang="en-IN" dirty="0"/>
              <a:t>!!</a:t>
            </a:r>
          </a:p>
        </p:txBody>
      </p:sp>
      <p:pic>
        <p:nvPicPr>
          <p:cNvPr id="5" name="YDSE - Single Photon Experi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600200"/>
            <a:ext cx="4644000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218269"/>
            <a:ext cx="8382000" cy="7713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IN" dirty="0"/>
              <a:t>Double slit experiment with </a:t>
            </a:r>
            <a:r>
              <a:rPr lang="en-IN" dirty="0" smtClean="0"/>
              <a:t>electron </a:t>
            </a:r>
            <a:r>
              <a:rPr lang="en-IN" dirty="0"/>
              <a:t>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3492" y="5608007"/>
            <a:ext cx="2249083" cy="3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28362" y="5618320"/>
            <a:ext cx="3906304" cy="3960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286002" y="5739503"/>
            <a:ext cx="381000" cy="267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673467" y="4997076"/>
                <a:ext cx="19707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IN" dirty="0" smtClean="0">
                    <a:latin typeface="Sylfaen" panose="010A0502050306030303" pitchFamily="18" charset="0"/>
                  </a:rPr>
                  <a:t> </a:t>
                </a:r>
                <a:r>
                  <a:rPr lang="el-GR" sz="2000" b="1" dirty="0" smtClean="0">
                    <a:solidFill>
                      <a:srgbClr val="C00000"/>
                    </a:solidFill>
                    <a:latin typeface="Sylfaen" panose="010A0502050306030303" pitchFamily="18" charset="0"/>
                  </a:rPr>
                  <a:t>δ</a:t>
                </a:r>
                <a14:m>
                  <m:oMath xmlns:m="http://schemas.openxmlformats.org/officeDocument/2006/math">
                    <m:r>
                      <a:rPr lang="en-I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I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I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I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I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l-G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I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l-GR" sz="2000" b="1" dirty="0" smtClean="0">
                    <a:solidFill>
                      <a:srgbClr val="C00000"/>
                    </a:solidFill>
                  </a:rPr>
                  <a:t>λ</a:t>
                </a:r>
                <a:endParaRPr lang="en-IN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3467" y="4997076"/>
                <a:ext cx="1970796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5263" t="-26000" r="-7121" b="-52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/>
          <p:cNvSpPr/>
          <p:nvPr/>
        </p:nvSpPr>
        <p:spPr>
          <a:xfrm>
            <a:off x="6673467" y="4864380"/>
            <a:ext cx="2197863" cy="551597"/>
          </a:xfrm>
          <a:custGeom>
            <a:avLst/>
            <a:gdLst>
              <a:gd name="connsiteX0" fmla="*/ 184496 w 2288130"/>
              <a:gd name="connsiteY0" fmla="*/ 54591 h 668740"/>
              <a:gd name="connsiteX1" fmla="*/ 116257 w 2288130"/>
              <a:gd name="connsiteY1" fmla="*/ 177421 h 668740"/>
              <a:gd name="connsiteX2" fmla="*/ 102609 w 2288130"/>
              <a:gd name="connsiteY2" fmla="*/ 232012 h 668740"/>
              <a:gd name="connsiteX3" fmla="*/ 75314 w 2288130"/>
              <a:gd name="connsiteY3" fmla="*/ 272955 h 668740"/>
              <a:gd name="connsiteX4" fmla="*/ 34370 w 2288130"/>
              <a:gd name="connsiteY4" fmla="*/ 354842 h 668740"/>
              <a:gd name="connsiteX5" fmla="*/ 20723 w 2288130"/>
              <a:gd name="connsiteY5" fmla="*/ 395785 h 668740"/>
              <a:gd name="connsiteX6" fmla="*/ 20723 w 2288130"/>
              <a:gd name="connsiteY6" fmla="*/ 614149 h 668740"/>
              <a:gd name="connsiteX7" fmla="*/ 102609 w 2288130"/>
              <a:gd name="connsiteY7" fmla="*/ 668740 h 668740"/>
              <a:gd name="connsiteX8" fmla="*/ 566633 w 2288130"/>
              <a:gd name="connsiteY8" fmla="*/ 655093 h 668740"/>
              <a:gd name="connsiteX9" fmla="*/ 662167 w 2288130"/>
              <a:gd name="connsiteY9" fmla="*/ 600501 h 668740"/>
              <a:gd name="connsiteX10" fmla="*/ 798645 w 2288130"/>
              <a:gd name="connsiteY10" fmla="*/ 559558 h 668740"/>
              <a:gd name="connsiteX11" fmla="*/ 1631159 w 2288130"/>
              <a:gd name="connsiteY11" fmla="*/ 545910 h 668740"/>
              <a:gd name="connsiteX12" fmla="*/ 1672102 w 2288130"/>
              <a:gd name="connsiteY12" fmla="*/ 532263 h 668740"/>
              <a:gd name="connsiteX13" fmla="*/ 2108830 w 2288130"/>
              <a:gd name="connsiteY13" fmla="*/ 504967 h 668740"/>
              <a:gd name="connsiteX14" fmla="*/ 2163421 w 2288130"/>
              <a:gd name="connsiteY14" fmla="*/ 477672 h 668740"/>
              <a:gd name="connsiteX15" fmla="*/ 2245308 w 2288130"/>
              <a:gd name="connsiteY15" fmla="*/ 423081 h 668740"/>
              <a:gd name="connsiteX16" fmla="*/ 2272603 w 2288130"/>
              <a:gd name="connsiteY16" fmla="*/ 382137 h 668740"/>
              <a:gd name="connsiteX17" fmla="*/ 2258956 w 2288130"/>
              <a:gd name="connsiteY17" fmla="*/ 177421 h 668740"/>
              <a:gd name="connsiteX18" fmla="*/ 2245308 w 2288130"/>
              <a:gd name="connsiteY18" fmla="*/ 136478 h 668740"/>
              <a:gd name="connsiteX19" fmla="*/ 2095182 w 2288130"/>
              <a:gd name="connsiteY19" fmla="*/ 95534 h 668740"/>
              <a:gd name="connsiteX20" fmla="*/ 1958705 w 2288130"/>
              <a:gd name="connsiteY20" fmla="*/ 68239 h 668740"/>
              <a:gd name="connsiteX21" fmla="*/ 1713045 w 2288130"/>
              <a:gd name="connsiteY21" fmla="*/ 40943 h 668740"/>
              <a:gd name="connsiteX22" fmla="*/ 1153487 w 2288130"/>
              <a:gd name="connsiteY22" fmla="*/ 0 h 668740"/>
              <a:gd name="connsiteX23" fmla="*/ 689463 w 2288130"/>
              <a:gd name="connsiteY23" fmla="*/ 13648 h 668740"/>
              <a:gd name="connsiteX24" fmla="*/ 648520 w 2288130"/>
              <a:gd name="connsiteY24" fmla="*/ 40943 h 668740"/>
              <a:gd name="connsiteX25" fmla="*/ 593929 w 2288130"/>
              <a:gd name="connsiteY25" fmla="*/ 68239 h 668740"/>
              <a:gd name="connsiteX26" fmla="*/ 375564 w 2288130"/>
              <a:gd name="connsiteY26" fmla="*/ 95534 h 668740"/>
              <a:gd name="connsiteX27" fmla="*/ 129905 w 2288130"/>
              <a:gd name="connsiteY27" fmla="*/ 150125 h 66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88130" h="668740">
                <a:moveTo>
                  <a:pt x="184496" y="54591"/>
                </a:moveTo>
                <a:cubicBezTo>
                  <a:pt x="167125" y="83542"/>
                  <a:pt x="129309" y="142617"/>
                  <a:pt x="116257" y="177421"/>
                </a:cubicBezTo>
                <a:cubicBezTo>
                  <a:pt x="109671" y="194984"/>
                  <a:pt x="109998" y="214772"/>
                  <a:pt x="102609" y="232012"/>
                </a:cubicBezTo>
                <a:cubicBezTo>
                  <a:pt x="96148" y="247088"/>
                  <a:pt x="82649" y="258284"/>
                  <a:pt x="75314" y="272955"/>
                </a:cubicBezTo>
                <a:cubicBezTo>
                  <a:pt x="18811" y="385960"/>
                  <a:pt x="112594" y="237505"/>
                  <a:pt x="34370" y="354842"/>
                </a:cubicBezTo>
                <a:cubicBezTo>
                  <a:pt x="29821" y="368490"/>
                  <a:pt x="24675" y="381953"/>
                  <a:pt x="20723" y="395785"/>
                </a:cubicBezTo>
                <a:cubicBezTo>
                  <a:pt x="203" y="467606"/>
                  <a:pt x="-13216" y="536573"/>
                  <a:pt x="20723" y="614149"/>
                </a:cubicBezTo>
                <a:cubicBezTo>
                  <a:pt x="33872" y="644204"/>
                  <a:pt x="102609" y="668740"/>
                  <a:pt x="102609" y="668740"/>
                </a:cubicBezTo>
                <a:cubicBezTo>
                  <a:pt x="257284" y="664191"/>
                  <a:pt x="412371" y="667271"/>
                  <a:pt x="566633" y="655093"/>
                </a:cubicBezTo>
                <a:cubicBezTo>
                  <a:pt x="599749" y="652479"/>
                  <a:pt x="633438" y="613270"/>
                  <a:pt x="662167" y="600501"/>
                </a:cubicBezTo>
                <a:cubicBezTo>
                  <a:pt x="668002" y="597908"/>
                  <a:pt x="777321" y="560214"/>
                  <a:pt x="798645" y="559558"/>
                </a:cubicBezTo>
                <a:cubicBezTo>
                  <a:pt x="1076056" y="551022"/>
                  <a:pt x="1353654" y="550459"/>
                  <a:pt x="1631159" y="545910"/>
                </a:cubicBezTo>
                <a:cubicBezTo>
                  <a:pt x="1644807" y="541361"/>
                  <a:pt x="1658270" y="536215"/>
                  <a:pt x="1672102" y="532263"/>
                </a:cubicBezTo>
                <a:cubicBezTo>
                  <a:pt x="1824890" y="488610"/>
                  <a:pt x="1880941" y="513106"/>
                  <a:pt x="2108830" y="504967"/>
                </a:cubicBezTo>
                <a:cubicBezTo>
                  <a:pt x="2127027" y="495869"/>
                  <a:pt x="2145975" y="488139"/>
                  <a:pt x="2163421" y="477672"/>
                </a:cubicBezTo>
                <a:cubicBezTo>
                  <a:pt x="2191551" y="460794"/>
                  <a:pt x="2245308" y="423081"/>
                  <a:pt x="2245308" y="423081"/>
                </a:cubicBezTo>
                <a:cubicBezTo>
                  <a:pt x="2254406" y="409433"/>
                  <a:pt x="2265268" y="396808"/>
                  <a:pt x="2272603" y="382137"/>
                </a:cubicBezTo>
                <a:cubicBezTo>
                  <a:pt x="2307101" y="313141"/>
                  <a:pt x="2275736" y="261321"/>
                  <a:pt x="2258956" y="177421"/>
                </a:cubicBezTo>
                <a:cubicBezTo>
                  <a:pt x="2256135" y="163314"/>
                  <a:pt x="2254295" y="147711"/>
                  <a:pt x="2245308" y="136478"/>
                </a:cubicBezTo>
                <a:cubicBezTo>
                  <a:pt x="2210900" y="93469"/>
                  <a:pt x="2137787" y="100860"/>
                  <a:pt x="2095182" y="95534"/>
                </a:cubicBezTo>
                <a:cubicBezTo>
                  <a:pt x="2016708" y="69377"/>
                  <a:pt x="2084164" y="89149"/>
                  <a:pt x="1958705" y="68239"/>
                </a:cubicBezTo>
                <a:cubicBezTo>
                  <a:pt x="1785355" y="39347"/>
                  <a:pt x="2033643" y="65605"/>
                  <a:pt x="1713045" y="40943"/>
                </a:cubicBezTo>
                <a:cubicBezTo>
                  <a:pt x="1458153" y="-22779"/>
                  <a:pt x="1641360" y="14784"/>
                  <a:pt x="1153487" y="0"/>
                </a:cubicBezTo>
                <a:cubicBezTo>
                  <a:pt x="998812" y="4549"/>
                  <a:pt x="843698" y="1143"/>
                  <a:pt x="689463" y="13648"/>
                </a:cubicBezTo>
                <a:cubicBezTo>
                  <a:pt x="673114" y="14974"/>
                  <a:pt x="662761" y="32805"/>
                  <a:pt x="648520" y="40943"/>
                </a:cubicBezTo>
                <a:cubicBezTo>
                  <a:pt x="630856" y="51037"/>
                  <a:pt x="612979" y="61095"/>
                  <a:pt x="593929" y="68239"/>
                </a:cubicBezTo>
                <a:cubicBezTo>
                  <a:pt x="532365" y="91326"/>
                  <a:pt x="423185" y="91566"/>
                  <a:pt x="375564" y="95534"/>
                </a:cubicBezTo>
                <a:cubicBezTo>
                  <a:pt x="248256" y="180407"/>
                  <a:pt x="326483" y="150125"/>
                  <a:pt x="129905" y="1501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844300" y="5352926"/>
            <a:ext cx="90366" cy="440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529167" y="6125444"/>
            <a:ext cx="647853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N" dirty="0" smtClean="0">
                <a:latin typeface="NimbusRomNo9L-Regu"/>
              </a:rPr>
              <a:t>Probabilities of </a:t>
            </a:r>
            <a:r>
              <a:rPr lang="en-IN" dirty="0">
                <a:latin typeface="NimbusRomNo9L-Regu"/>
              </a:rPr>
              <a:t>the electrons striking the screen when one or the other of the two slits are open.</a:t>
            </a:r>
            <a:endParaRPr lang="en-IN" dirty="0"/>
          </a:p>
        </p:txBody>
      </p:sp>
      <p:cxnSp>
        <p:nvCxnSpPr>
          <p:cNvPr id="22" name="Straight Arrow Connector 21"/>
          <p:cNvCxnSpPr>
            <a:endCxn id="16" idx="1"/>
          </p:cNvCxnSpPr>
          <p:nvPr/>
        </p:nvCxnSpPr>
        <p:spPr>
          <a:xfrm>
            <a:off x="1404627" y="5890075"/>
            <a:ext cx="1124540" cy="558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6" idx="1"/>
          </p:cNvCxnSpPr>
          <p:nvPr/>
        </p:nvCxnSpPr>
        <p:spPr>
          <a:xfrm>
            <a:off x="2133600" y="5889288"/>
            <a:ext cx="395567" cy="559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lectronsdouble-sl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02" y="1338873"/>
            <a:ext cx="4981749" cy="370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167279" y="1397410"/>
            <a:ext cx="3781430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N" dirty="0" smtClean="0">
                <a:latin typeface="NimbusRomNo9L-Regu"/>
              </a:rPr>
              <a:t>With both the slit open, if </a:t>
            </a:r>
            <a:r>
              <a:rPr lang="en-IN" dirty="0">
                <a:latin typeface="NimbusRomNo9L-Regu"/>
              </a:rPr>
              <a:t>the experiment is allowed to continue for a </a:t>
            </a:r>
            <a:r>
              <a:rPr lang="en-IN" dirty="0" smtClean="0">
                <a:latin typeface="NimbusRomNo9L-Regu"/>
              </a:rPr>
              <a:t>sufficiently </a:t>
            </a:r>
            <a:r>
              <a:rPr lang="en-IN" dirty="0">
                <a:latin typeface="NimbusRomNo9L-Regu"/>
              </a:rPr>
              <a:t>long period of time, </a:t>
            </a:r>
            <a:r>
              <a:rPr lang="en-IN" dirty="0" smtClean="0">
                <a:latin typeface="NimbusRomNo9L-Regu"/>
              </a:rPr>
              <a:t>what is </a:t>
            </a:r>
            <a:r>
              <a:rPr lang="en-IN" dirty="0">
                <a:latin typeface="NimbusRomNo9L-Regu"/>
              </a:rPr>
              <a:t>found is that there is an accumulation of flashes in some regions of the screen, and very </a:t>
            </a:r>
            <a:r>
              <a:rPr lang="en-IN" dirty="0" smtClean="0">
                <a:latin typeface="NimbusRomNo9L-Regu"/>
              </a:rPr>
              <a:t>few, or </a:t>
            </a:r>
            <a:r>
              <a:rPr lang="en-IN" dirty="0">
                <a:latin typeface="NimbusRomNo9L-Regu"/>
              </a:rPr>
              <a:t>none, at other parts of the screen. Over a long enough observation time, the accumulation </a:t>
            </a:r>
            <a:r>
              <a:rPr lang="en-IN" dirty="0" smtClean="0">
                <a:latin typeface="NimbusRomNo9L-Regu"/>
              </a:rPr>
              <a:t>of detections</a:t>
            </a:r>
            <a:r>
              <a:rPr lang="en-IN" dirty="0">
                <a:latin typeface="NimbusRomNo9L-Regu"/>
              </a:rPr>
              <a:t>, or flashes, forms an interference pattern, </a:t>
            </a:r>
            <a:r>
              <a:rPr lang="en-IN" dirty="0" smtClean="0">
                <a:latin typeface="NimbusRomNo9L-Regu"/>
              </a:rPr>
              <a:t>a characteristic </a:t>
            </a:r>
            <a:r>
              <a:rPr lang="en-IN" dirty="0">
                <a:latin typeface="NimbusRomNo9L-Regu"/>
              </a:rPr>
              <a:t>of wave motion</a:t>
            </a:r>
            <a:endParaRPr lang="en-IN" dirty="0"/>
          </a:p>
        </p:txBody>
      </p:sp>
      <p:sp>
        <p:nvSpPr>
          <p:cNvPr id="30" name="Rectangle 29"/>
          <p:cNvSpPr/>
          <p:nvPr/>
        </p:nvSpPr>
        <p:spPr>
          <a:xfrm>
            <a:off x="304798" y="963687"/>
            <a:ext cx="7467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u="sng" dirty="0">
                <a:solidFill>
                  <a:srgbClr val="C00000"/>
                </a:solidFill>
              </a:rPr>
              <a:t>Concept of the experiment is same as with bullet</a:t>
            </a:r>
          </a:p>
        </p:txBody>
      </p:sp>
    </p:spTree>
    <p:extLst>
      <p:ext uri="{BB962C8B-B14F-4D97-AF65-F5344CB8AC3E}">
        <p14:creationId xmlns:p14="http://schemas.microsoft.com/office/powerpoint/2010/main" val="19169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7" grpId="0" animBg="1"/>
      <p:bldP spid="8" grpId="0"/>
      <p:bldP spid="9" grpId="0" animBg="1"/>
      <p:bldP spid="16" grpId="0" animBg="1"/>
      <p:bldP spid="29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1763"/>
            <a:ext cx="8839200" cy="9445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Wave function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1"/>
            <a:ext cx="8229600" cy="7619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N" sz="2000" dirty="0"/>
              <a:t>D</a:t>
            </a:r>
            <a:r>
              <a:rPr lang="en-IN" sz="2000" dirty="0" smtClean="0"/>
              <a:t>e </a:t>
            </a:r>
            <a:r>
              <a:rPr lang="en-IN" sz="2000" dirty="0"/>
              <a:t>Broglie relations give the frequency and </a:t>
            </a:r>
            <a:r>
              <a:rPr lang="en-IN" sz="2000" dirty="0" smtClean="0"/>
              <a:t>wavelength of </a:t>
            </a:r>
            <a:r>
              <a:rPr lang="en-IN" sz="2000" dirty="0"/>
              <a:t>some kind of wave to be associated with a </a:t>
            </a:r>
            <a:r>
              <a:rPr lang="en-IN" sz="2000" dirty="0" smtClean="0"/>
              <a:t>particle ! </a:t>
            </a:r>
            <a:endParaRPr lang="en-IN" sz="2000" dirty="0"/>
          </a:p>
        </p:txBody>
      </p:sp>
      <p:sp>
        <p:nvSpPr>
          <p:cNvPr id="4" name="Rectangle 3"/>
          <p:cNvSpPr/>
          <p:nvPr/>
        </p:nvSpPr>
        <p:spPr>
          <a:xfrm>
            <a:off x="304800" y="2010179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/>
              <a:t>I</a:t>
            </a:r>
            <a:r>
              <a:rPr lang="en-IN" sz="2000" dirty="0" smtClean="0"/>
              <a:t>t also makes </a:t>
            </a:r>
            <a:r>
              <a:rPr lang="en-IN" sz="2000" dirty="0"/>
              <a:t>sense to add together waves of different </a:t>
            </a:r>
            <a:r>
              <a:rPr lang="en-IN" sz="2000" dirty="0" smtClean="0"/>
              <a:t>frequencies !</a:t>
            </a:r>
            <a:endParaRPr lang="en-IN" sz="2000" dirty="0"/>
          </a:p>
        </p:txBody>
      </p:sp>
      <p:sp>
        <p:nvSpPr>
          <p:cNvPr id="5" name="Rectangle 4"/>
          <p:cNvSpPr/>
          <p:nvPr/>
        </p:nvSpPr>
        <p:spPr>
          <a:xfrm>
            <a:off x="990600" y="2563165"/>
            <a:ext cx="75438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/>
              <a:t>Based on these assumptions , </a:t>
            </a:r>
            <a:r>
              <a:rPr lang="en-IN" dirty="0"/>
              <a:t>it is possible to learn a considerable amount</a:t>
            </a:r>
          </a:p>
          <a:p>
            <a:r>
              <a:rPr lang="en-IN" dirty="0" smtClean="0"/>
              <a:t>     about the </a:t>
            </a:r>
            <a:r>
              <a:rPr lang="en-IN" dirty="0"/>
              <a:t>waves without actually knowing beforehand what they represent.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3422129"/>
            <a:ext cx="3420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u="sng" dirty="0">
                <a:solidFill>
                  <a:srgbClr val="C00000"/>
                </a:solidFill>
                <a:latin typeface="NimbusSanL-Regu"/>
              </a:rPr>
              <a:t>The Harmonic Wave Function</a:t>
            </a:r>
            <a:endParaRPr lang="en-IN" b="1" u="sng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3851218"/>
            <a:ext cx="8686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N" dirty="0" smtClean="0">
                <a:latin typeface="NimbusRomNo9L-Regu"/>
              </a:rPr>
              <a:t>Consider </a:t>
            </a:r>
            <a:r>
              <a:rPr lang="en-IN" dirty="0">
                <a:latin typeface="NimbusRomNo9L-Regu"/>
              </a:rPr>
              <a:t>a particle of energy </a:t>
            </a:r>
            <a:r>
              <a:rPr lang="en-IN" b="1" dirty="0">
                <a:latin typeface="NimbusRomNo9L-ReguItal"/>
              </a:rPr>
              <a:t>E</a:t>
            </a:r>
            <a:r>
              <a:rPr lang="en-IN" dirty="0">
                <a:latin typeface="NimbusRomNo9L-ReguItal"/>
              </a:rPr>
              <a:t> </a:t>
            </a:r>
            <a:r>
              <a:rPr lang="en-IN" dirty="0">
                <a:latin typeface="NimbusRomNo9L-Regu"/>
              </a:rPr>
              <a:t>and </a:t>
            </a:r>
            <a:r>
              <a:rPr lang="en-IN" dirty="0" smtClean="0">
                <a:latin typeface="NimbusRomNo9L-Regu"/>
              </a:rPr>
              <a:t>momentum </a:t>
            </a:r>
            <a:r>
              <a:rPr lang="en-IN" b="1" dirty="0" smtClean="0">
                <a:latin typeface="NimbusRomNo9L-ReguItal"/>
              </a:rPr>
              <a:t>p</a:t>
            </a:r>
            <a:r>
              <a:rPr lang="en-IN" dirty="0" smtClean="0">
                <a:latin typeface="NimbusRomNo9L-Regu"/>
              </a:rPr>
              <a:t>,  </a:t>
            </a:r>
            <a:r>
              <a:rPr lang="en-IN" dirty="0">
                <a:latin typeface="NimbusRomNo9L-Regu"/>
              </a:rPr>
              <a:t>a wave </a:t>
            </a:r>
            <a:r>
              <a:rPr lang="en-IN" dirty="0" smtClean="0">
                <a:latin typeface="NimbusRomNo9L-Regu"/>
              </a:rPr>
              <a:t>associated with it has the </a:t>
            </a:r>
            <a:r>
              <a:rPr lang="en-IN" dirty="0">
                <a:latin typeface="NimbusRomNo9L-Regu"/>
              </a:rPr>
              <a:t>frequency </a:t>
            </a:r>
            <a:r>
              <a:rPr lang="en-IN" b="1" dirty="0" smtClean="0">
                <a:latin typeface="NimbusRomNo9L-ReguItal"/>
              </a:rPr>
              <a:t>ν</a:t>
            </a:r>
            <a:r>
              <a:rPr lang="en-IN" dirty="0" smtClean="0">
                <a:latin typeface="NimbusRomNo9L-ReguItal"/>
              </a:rPr>
              <a:t> </a:t>
            </a:r>
            <a:r>
              <a:rPr lang="en-IN" dirty="0">
                <a:latin typeface="NimbusRomNo9L-Regu"/>
              </a:rPr>
              <a:t>and wavelength </a:t>
            </a:r>
            <a:r>
              <a:rPr lang="el-GR" b="1" dirty="0" smtClean="0">
                <a:latin typeface="NimbusRomNo9L-Regu"/>
              </a:rPr>
              <a:t>λ</a:t>
            </a:r>
            <a:r>
              <a:rPr lang="en-IN" dirty="0" smtClean="0">
                <a:latin typeface="rtxmi"/>
              </a:rPr>
              <a:t> </a:t>
            </a:r>
            <a:r>
              <a:rPr lang="en-IN" dirty="0">
                <a:latin typeface="NimbusRomNo9L-Regu"/>
              </a:rPr>
              <a:t>given by the de Broglie </a:t>
            </a:r>
            <a:r>
              <a:rPr lang="en-IN" dirty="0" smtClean="0">
                <a:latin typeface="NimbusRomNo9L-Regu"/>
              </a:rPr>
              <a:t>relations.</a:t>
            </a:r>
            <a:endParaRPr lang="en-IN" dirty="0">
              <a:latin typeface="NimbusRomNo9L-Regu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4632225"/>
            <a:ext cx="8686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N" dirty="0">
                <a:latin typeface="NimbusRomNo9L-Regu"/>
              </a:rPr>
              <a:t>It is more usual to work in terms of the angular frequency </a:t>
            </a:r>
            <a:r>
              <a:rPr lang="en-IN" b="1" dirty="0">
                <a:latin typeface="NimbusRomNo9L-Regu"/>
                <a:ea typeface="Cambria Math" panose="02040503050406030204" pitchFamily="18" charset="0"/>
              </a:rPr>
              <a:t>ω</a:t>
            </a:r>
            <a:r>
              <a:rPr lang="en-IN" b="1" dirty="0">
                <a:latin typeface="rtxmi"/>
              </a:rPr>
              <a:t> </a:t>
            </a:r>
            <a:r>
              <a:rPr lang="en-IN" b="1" dirty="0">
                <a:latin typeface="rtxr"/>
              </a:rPr>
              <a:t>= </a:t>
            </a:r>
            <a:r>
              <a:rPr lang="en-IN" b="1" dirty="0">
                <a:latin typeface="NimbusRomNo9L-Regu"/>
              </a:rPr>
              <a:t>2</a:t>
            </a:r>
            <a:r>
              <a:rPr lang="en-IN" b="1" dirty="0">
                <a:latin typeface="rtxmi"/>
              </a:rPr>
              <a:t> </a:t>
            </a:r>
            <a:r>
              <a:rPr lang="en-IN" b="1" dirty="0">
                <a:latin typeface="NimbusRomNo9L-ReguItal"/>
              </a:rPr>
              <a:t>ν </a:t>
            </a:r>
            <a:r>
              <a:rPr lang="en-IN" dirty="0">
                <a:latin typeface="NimbusRomNo9L-Regu"/>
              </a:rPr>
              <a:t>and wave number </a:t>
            </a:r>
            <a:r>
              <a:rPr lang="en-IN" b="1" dirty="0">
                <a:latin typeface="NimbusRomNo9L-ReguItal"/>
              </a:rPr>
              <a:t>k </a:t>
            </a:r>
            <a:r>
              <a:rPr lang="en-IN" b="1" dirty="0">
                <a:latin typeface="rtxr"/>
              </a:rPr>
              <a:t>= </a:t>
            </a:r>
            <a:r>
              <a:rPr lang="en-IN" b="1" dirty="0">
                <a:latin typeface="NimbusRomNo9L-Regu"/>
              </a:rPr>
              <a:t>2</a:t>
            </a:r>
            <a:r>
              <a:rPr lang="en-IN" b="1" dirty="0">
                <a:latin typeface="rtxmi"/>
              </a:rPr>
              <a:t>π/</a:t>
            </a:r>
            <a:r>
              <a:rPr lang="el-GR" b="1" dirty="0">
                <a:latin typeface="rtxmi"/>
              </a:rPr>
              <a:t>λ</a:t>
            </a:r>
            <a:r>
              <a:rPr lang="en-IN" b="1" dirty="0">
                <a:latin typeface="rtxmi"/>
              </a:rPr>
              <a:t>,  </a:t>
            </a:r>
            <a:r>
              <a:rPr lang="en-IN" dirty="0">
                <a:latin typeface="NimbusRomNo9L-Regu"/>
              </a:rPr>
              <a:t>so that the de Broglie relations become </a:t>
            </a:r>
            <a:r>
              <a:rPr lang="el-GR" b="1" dirty="0">
                <a:latin typeface="Cambria Math" panose="02040503050406030204" pitchFamily="18" charset="0"/>
                <a:ea typeface="Cambria Math" panose="02040503050406030204" pitchFamily="18" charset="0"/>
              </a:rPr>
              <a:t>ω</a:t>
            </a:r>
            <a:r>
              <a:rPr lang="en-I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= E/</a:t>
            </a:r>
            <a:r>
              <a:rPr lang="az-Cyrl-AZ" b="1" dirty="0">
                <a:latin typeface="Cambria Math" panose="02040503050406030204" pitchFamily="18" charset="0"/>
                <a:ea typeface="Cambria Math" panose="02040503050406030204" pitchFamily="18" charset="0"/>
              </a:rPr>
              <a:t>ћ</a:t>
            </a:r>
            <a:r>
              <a:rPr lang="en-I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IN" dirty="0">
                <a:latin typeface="Cambria Math" panose="02040503050406030204" pitchFamily="18" charset="0"/>
                <a:ea typeface="Cambria Math" panose="02040503050406030204" pitchFamily="18" charset="0"/>
              </a:rPr>
              <a:t> and </a:t>
            </a:r>
            <a:r>
              <a:rPr lang="en-IN" b="1" dirty="0">
                <a:latin typeface="Cambria Math" panose="02040503050406030204" pitchFamily="18" charset="0"/>
                <a:ea typeface="Cambria Math" panose="02040503050406030204" pitchFamily="18" charset="0"/>
              </a:rPr>
              <a:t>k = p/</a:t>
            </a:r>
            <a:r>
              <a:rPr lang="az-Cyrl-AZ" b="1" dirty="0">
                <a:latin typeface="Cambria Math" panose="02040503050406030204" pitchFamily="18" charset="0"/>
                <a:ea typeface="Cambria Math" panose="02040503050406030204" pitchFamily="18" charset="0"/>
              </a:rPr>
              <a:t>ћ</a:t>
            </a:r>
            <a:endParaRPr lang="en-IN" b="1" dirty="0"/>
          </a:p>
        </p:txBody>
      </p:sp>
      <p:sp>
        <p:nvSpPr>
          <p:cNvPr id="9" name="Rectangle 8"/>
          <p:cNvSpPr/>
          <p:nvPr/>
        </p:nvSpPr>
        <p:spPr>
          <a:xfrm>
            <a:off x="190500" y="5517483"/>
            <a:ext cx="40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u="sng" dirty="0" smtClean="0">
                <a:latin typeface="NimbusRomNo9L-Regu"/>
              </a:rPr>
              <a:t>Mathematical </a:t>
            </a:r>
            <a:r>
              <a:rPr lang="en-IN" u="sng" dirty="0">
                <a:latin typeface="NimbusRomNo9L-Regu"/>
              </a:rPr>
              <a:t>form </a:t>
            </a:r>
            <a:r>
              <a:rPr lang="en-IN" u="sng" dirty="0" smtClean="0">
                <a:latin typeface="NimbusRomNo9L-Regu"/>
              </a:rPr>
              <a:t>is for </a:t>
            </a:r>
            <a:r>
              <a:rPr lang="en-IN" u="sng" dirty="0">
                <a:latin typeface="NimbusRomNo9L-Regu"/>
              </a:rPr>
              <a:t>a </a:t>
            </a:r>
            <a:r>
              <a:rPr lang="en-IN" u="sng" dirty="0" smtClean="0">
                <a:latin typeface="NimbusRomNo9L-Regu"/>
              </a:rPr>
              <a:t>wave</a:t>
            </a:r>
            <a:endParaRPr lang="en-IN" u="sng" dirty="0"/>
          </a:p>
        </p:txBody>
      </p:sp>
      <p:sp>
        <p:nvSpPr>
          <p:cNvPr id="10" name="Rectangle 9"/>
          <p:cNvSpPr/>
          <p:nvPr/>
        </p:nvSpPr>
        <p:spPr>
          <a:xfrm>
            <a:off x="169119" y="5941075"/>
            <a:ext cx="2626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I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x,t</a:t>
            </a:r>
            <a:r>
              <a:rPr lang="en-I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I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Cos(k x – 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ω</a:t>
            </a:r>
            <a:r>
              <a:rPr lang="en-IN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t)</a:t>
            </a:r>
            <a:r>
              <a:rPr lang="en-IN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2790526" y="5971557"/>
            <a:ext cx="1564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 Sin(k x- </a:t>
            </a:r>
            <a:r>
              <a:rPr lang="el-GR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ω</a:t>
            </a:r>
            <a:r>
              <a:rPr lang="en-IN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t)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90600" y="6352102"/>
                <a:ext cx="1627753" cy="387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b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en-IN" b="1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I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lang="en-I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  <m:d>
                          <m:dPr>
                            <m:ctrlPr>
                              <a:rPr lang="en-IN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IN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𝒌</m:t>
                            </m:r>
                            <m:r>
                              <a:rPr lang="en-IN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IN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IN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 </m:t>
                            </m:r>
                            <m:r>
                              <a:rPr lang="el-GR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𝝎</m:t>
                            </m:r>
                            <m:r>
                              <a:rPr lang="en-IN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e>
                        </m:d>
                      </m:sup>
                    </m:sSup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6352102"/>
                <a:ext cx="1627753" cy="387927"/>
              </a:xfrm>
              <a:prstGeom prst="rect">
                <a:avLst/>
              </a:prstGeom>
              <a:blipFill rotWithShape="0">
                <a:blip r:embed="rId2"/>
                <a:stretch>
                  <a:fillRect l="-3371" t="-6250" b="-2031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355378" y="570214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this stage, we have no idea what the quantity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N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x,t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physically.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given the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name the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 function</a:t>
            </a:r>
          </a:p>
        </p:txBody>
      </p:sp>
      <p:sp>
        <p:nvSpPr>
          <p:cNvPr id="14" name="Freeform 13"/>
          <p:cNvSpPr/>
          <p:nvPr/>
        </p:nvSpPr>
        <p:spPr>
          <a:xfrm>
            <a:off x="4116252" y="5581934"/>
            <a:ext cx="4893831" cy="1290763"/>
          </a:xfrm>
          <a:custGeom>
            <a:avLst/>
            <a:gdLst>
              <a:gd name="connsiteX0" fmla="*/ 387509 w 4893831"/>
              <a:gd name="connsiteY0" fmla="*/ 54591 h 1290763"/>
              <a:gd name="connsiteX1" fmla="*/ 305623 w 4893831"/>
              <a:gd name="connsiteY1" fmla="*/ 68239 h 1290763"/>
              <a:gd name="connsiteX2" fmla="*/ 291975 w 4893831"/>
              <a:gd name="connsiteY2" fmla="*/ 109182 h 1290763"/>
              <a:gd name="connsiteX3" fmla="*/ 251032 w 4893831"/>
              <a:gd name="connsiteY3" fmla="*/ 150126 h 1290763"/>
              <a:gd name="connsiteX4" fmla="*/ 223736 w 4893831"/>
              <a:gd name="connsiteY4" fmla="*/ 191069 h 1290763"/>
              <a:gd name="connsiteX5" fmla="*/ 141849 w 4893831"/>
              <a:gd name="connsiteY5" fmla="*/ 245660 h 1290763"/>
              <a:gd name="connsiteX6" fmla="*/ 59963 w 4893831"/>
              <a:gd name="connsiteY6" fmla="*/ 313899 h 1290763"/>
              <a:gd name="connsiteX7" fmla="*/ 19020 w 4893831"/>
              <a:gd name="connsiteY7" fmla="*/ 354842 h 1290763"/>
              <a:gd name="connsiteX8" fmla="*/ 19020 w 4893831"/>
              <a:gd name="connsiteY8" fmla="*/ 504967 h 1290763"/>
              <a:gd name="connsiteX9" fmla="*/ 59963 w 4893831"/>
              <a:gd name="connsiteY9" fmla="*/ 532263 h 1290763"/>
              <a:gd name="connsiteX10" fmla="*/ 100906 w 4893831"/>
              <a:gd name="connsiteY10" fmla="*/ 614150 h 1290763"/>
              <a:gd name="connsiteX11" fmla="*/ 155497 w 4893831"/>
              <a:gd name="connsiteY11" fmla="*/ 696036 h 1290763"/>
              <a:gd name="connsiteX12" fmla="*/ 182793 w 4893831"/>
              <a:gd name="connsiteY12" fmla="*/ 777923 h 1290763"/>
              <a:gd name="connsiteX13" fmla="*/ 237384 w 4893831"/>
              <a:gd name="connsiteY13" fmla="*/ 900753 h 1290763"/>
              <a:gd name="connsiteX14" fmla="*/ 251032 w 4893831"/>
              <a:gd name="connsiteY14" fmla="*/ 955344 h 1290763"/>
              <a:gd name="connsiteX15" fmla="*/ 264679 w 4893831"/>
              <a:gd name="connsiteY15" fmla="*/ 1050878 h 1290763"/>
              <a:gd name="connsiteX16" fmla="*/ 291975 w 4893831"/>
              <a:gd name="connsiteY16" fmla="*/ 1091821 h 1290763"/>
              <a:gd name="connsiteX17" fmla="*/ 305623 w 4893831"/>
              <a:gd name="connsiteY17" fmla="*/ 1132765 h 1290763"/>
              <a:gd name="connsiteX18" fmla="*/ 346566 w 4893831"/>
              <a:gd name="connsiteY18" fmla="*/ 1160060 h 1290763"/>
              <a:gd name="connsiteX19" fmla="*/ 496691 w 4893831"/>
              <a:gd name="connsiteY19" fmla="*/ 1187356 h 1290763"/>
              <a:gd name="connsiteX20" fmla="*/ 1533921 w 4893831"/>
              <a:gd name="connsiteY20" fmla="*/ 1201003 h 1290763"/>
              <a:gd name="connsiteX21" fmla="*/ 1670399 w 4893831"/>
              <a:gd name="connsiteY21" fmla="*/ 1187356 h 1290763"/>
              <a:gd name="connsiteX22" fmla="*/ 1834172 w 4893831"/>
              <a:gd name="connsiteY22" fmla="*/ 1173708 h 1290763"/>
              <a:gd name="connsiteX23" fmla="*/ 2038888 w 4893831"/>
              <a:gd name="connsiteY23" fmla="*/ 1132765 h 1290763"/>
              <a:gd name="connsiteX24" fmla="*/ 2093479 w 4893831"/>
              <a:gd name="connsiteY24" fmla="*/ 1119117 h 1290763"/>
              <a:gd name="connsiteX25" fmla="*/ 2311844 w 4893831"/>
              <a:gd name="connsiteY25" fmla="*/ 1105469 h 1290763"/>
              <a:gd name="connsiteX26" fmla="*/ 3390017 w 4893831"/>
              <a:gd name="connsiteY26" fmla="*/ 1064526 h 1290763"/>
              <a:gd name="connsiteX27" fmla="*/ 3540142 w 4893831"/>
              <a:gd name="connsiteY27" fmla="*/ 1023582 h 1290763"/>
              <a:gd name="connsiteX28" fmla="*/ 3622029 w 4893831"/>
              <a:gd name="connsiteY28" fmla="*/ 1009935 h 1290763"/>
              <a:gd name="connsiteX29" fmla="*/ 3772154 w 4893831"/>
              <a:gd name="connsiteY29" fmla="*/ 996287 h 1290763"/>
              <a:gd name="connsiteX30" fmla="*/ 3894984 w 4893831"/>
              <a:gd name="connsiteY30" fmla="*/ 982639 h 1290763"/>
              <a:gd name="connsiteX31" fmla="*/ 4017814 w 4893831"/>
              <a:gd name="connsiteY31" fmla="*/ 955344 h 1290763"/>
              <a:gd name="connsiteX32" fmla="*/ 4058757 w 4893831"/>
              <a:gd name="connsiteY32" fmla="*/ 941696 h 1290763"/>
              <a:gd name="connsiteX33" fmla="*/ 4154291 w 4893831"/>
              <a:gd name="connsiteY33" fmla="*/ 928048 h 1290763"/>
              <a:gd name="connsiteX34" fmla="*/ 4304417 w 4893831"/>
              <a:gd name="connsiteY34" fmla="*/ 887105 h 1290763"/>
              <a:gd name="connsiteX35" fmla="*/ 4359008 w 4893831"/>
              <a:gd name="connsiteY35" fmla="*/ 873457 h 1290763"/>
              <a:gd name="connsiteX36" fmla="*/ 4550076 w 4893831"/>
              <a:gd name="connsiteY36" fmla="*/ 832514 h 1290763"/>
              <a:gd name="connsiteX37" fmla="*/ 4686554 w 4893831"/>
              <a:gd name="connsiteY37" fmla="*/ 805218 h 1290763"/>
              <a:gd name="connsiteX38" fmla="*/ 4727497 w 4893831"/>
              <a:gd name="connsiteY38" fmla="*/ 791570 h 1290763"/>
              <a:gd name="connsiteX39" fmla="*/ 4823032 w 4893831"/>
              <a:gd name="connsiteY39" fmla="*/ 764275 h 1290763"/>
              <a:gd name="connsiteX40" fmla="*/ 4891270 w 4893831"/>
              <a:gd name="connsiteY40" fmla="*/ 368490 h 1290763"/>
              <a:gd name="connsiteX41" fmla="*/ 4877623 w 4893831"/>
              <a:gd name="connsiteY41" fmla="*/ 136478 h 1290763"/>
              <a:gd name="connsiteX42" fmla="*/ 4836679 w 4893831"/>
              <a:gd name="connsiteY42" fmla="*/ 95535 h 1290763"/>
              <a:gd name="connsiteX43" fmla="*/ 4727497 w 4893831"/>
              <a:gd name="connsiteY43" fmla="*/ 40944 h 1290763"/>
              <a:gd name="connsiteX44" fmla="*/ 4672906 w 4893831"/>
              <a:gd name="connsiteY44" fmla="*/ 13648 h 1290763"/>
              <a:gd name="connsiteX45" fmla="*/ 4591020 w 4893831"/>
              <a:gd name="connsiteY45" fmla="*/ 0 h 1290763"/>
              <a:gd name="connsiteX46" fmla="*/ 4181587 w 4893831"/>
              <a:gd name="connsiteY46" fmla="*/ 13648 h 1290763"/>
              <a:gd name="connsiteX47" fmla="*/ 3990518 w 4893831"/>
              <a:gd name="connsiteY47" fmla="*/ 40944 h 1290763"/>
              <a:gd name="connsiteX48" fmla="*/ 3854041 w 4893831"/>
              <a:gd name="connsiteY48" fmla="*/ 54591 h 1290763"/>
              <a:gd name="connsiteX49" fmla="*/ 3731211 w 4893831"/>
              <a:gd name="connsiteY49" fmla="*/ 81887 h 1290763"/>
              <a:gd name="connsiteX50" fmla="*/ 1028954 w 4893831"/>
              <a:gd name="connsiteY50" fmla="*/ 68239 h 1290763"/>
              <a:gd name="connsiteX51" fmla="*/ 455748 w 4893831"/>
              <a:gd name="connsiteY51" fmla="*/ 68239 h 1290763"/>
              <a:gd name="connsiteX52" fmla="*/ 414805 w 4893831"/>
              <a:gd name="connsiteY52" fmla="*/ 81887 h 1290763"/>
              <a:gd name="connsiteX53" fmla="*/ 346566 w 4893831"/>
              <a:gd name="connsiteY53" fmla="*/ 136478 h 1290763"/>
              <a:gd name="connsiteX54" fmla="*/ 319270 w 4893831"/>
              <a:gd name="connsiteY54" fmla="*/ 177421 h 1290763"/>
              <a:gd name="connsiteX55" fmla="*/ 278327 w 4893831"/>
              <a:gd name="connsiteY55" fmla="*/ 191069 h 1290763"/>
              <a:gd name="connsiteX56" fmla="*/ 100906 w 4893831"/>
              <a:gd name="connsiteY56" fmla="*/ 204717 h 129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893831" h="1290763">
                <a:moveTo>
                  <a:pt x="387509" y="54591"/>
                </a:moveTo>
                <a:cubicBezTo>
                  <a:pt x="360214" y="59140"/>
                  <a:pt x="329649" y="54510"/>
                  <a:pt x="305623" y="68239"/>
                </a:cubicBezTo>
                <a:cubicBezTo>
                  <a:pt x="293133" y="75376"/>
                  <a:pt x="299955" y="97212"/>
                  <a:pt x="291975" y="109182"/>
                </a:cubicBezTo>
                <a:cubicBezTo>
                  <a:pt x="281269" y="125241"/>
                  <a:pt x="263388" y="135299"/>
                  <a:pt x="251032" y="150126"/>
                </a:cubicBezTo>
                <a:cubicBezTo>
                  <a:pt x="240531" y="162727"/>
                  <a:pt x="236080" y="180268"/>
                  <a:pt x="223736" y="191069"/>
                </a:cubicBezTo>
                <a:cubicBezTo>
                  <a:pt x="199047" y="212671"/>
                  <a:pt x="165046" y="222463"/>
                  <a:pt x="141849" y="245660"/>
                </a:cubicBezTo>
                <a:cubicBezTo>
                  <a:pt x="22234" y="365275"/>
                  <a:pt x="173967" y="218895"/>
                  <a:pt x="59963" y="313899"/>
                </a:cubicBezTo>
                <a:cubicBezTo>
                  <a:pt x="45136" y="326255"/>
                  <a:pt x="32668" y="341194"/>
                  <a:pt x="19020" y="354842"/>
                </a:cubicBezTo>
                <a:cubicBezTo>
                  <a:pt x="-174" y="412422"/>
                  <a:pt x="-11845" y="427805"/>
                  <a:pt x="19020" y="504967"/>
                </a:cubicBezTo>
                <a:cubicBezTo>
                  <a:pt x="25112" y="520196"/>
                  <a:pt x="46315" y="523164"/>
                  <a:pt x="59963" y="532263"/>
                </a:cubicBezTo>
                <a:cubicBezTo>
                  <a:pt x="94267" y="635174"/>
                  <a:pt x="47993" y="508323"/>
                  <a:pt x="100906" y="614150"/>
                </a:cubicBezTo>
                <a:cubicBezTo>
                  <a:pt x="140407" y="693152"/>
                  <a:pt x="77885" y="618424"/>
                  <a:pt x="155497" y="696036"/>
                </a:cubicBezTo>
                <a:cubicBezTo>
                  <a:pt x="164596" y="723332"/>
                  <a:pt x="166833" y="753983"/>
                  <a:pt x="182793" y="777923"/>
                </a:cubicBezTo>
                <a:cubicBezTo>
                  <a:pt x="218641" y="831695"/>
                  <a:pt x="217894" y="822795"/>
                  <a:pt x="237384" y="900753"/>
                </a:cubicBezTo>
                <a:cubicBezTo>
                  <a:pt x="241933" y="918950"/>
                  <a:pt x="247677" y="936889"/>
                  <a:pt x="251032" y="955344"/>
                </a:cubicBezTo>
                <a:cubicBezTo>
                  <a:pt x="256786" y="986993"/>
                  <a:pt x="255436" y="1020067"/>
                  <a:pt x="264679" y="1050878"/>
                </a:cubicBezTo>
                <a:cubicBezTo>
                  <a:pt x="269392" y="1066589"/>
                  <a:pt x="282876" y="1078173"/>
                  <a:pt x="291975" y="1091821"/>
                </a:cubicBezTo>
                <a:cubicBezTo>
                  <a:pt x="296524" y="1105469"/>
                  <a:pt x="296636" y="1121531"/>
                  <a:pt x="305623" y="1132765"/>
                </a:cubicBezTo>
                <a:cubicBezTo>
                  <a:pt x="315869" y="1145573"/>
                  <a:pt x="331895" y="1152725"/>
                  <a:pt x="346566" y="1160060"/>
                </a:cubicBezTo>
                <a:cubicBezTo>
                  <a:pt x="388644" y="1181099"/>
                  <a:pt x="459051" y="1182651"/>
                  <a:pt x="496691" y="1187356"/>
                </a:cubicBezTo>
                <a:cubicBezTo>
                  <a:pt x="813231" y="1398375"/>
                  <a:pt x="536477" y="1225037"/>
                  <a:pt x="1533921" y="1201003"/>
                </a:cubicBezTo>
                <a:cubicBezTo>
                  <a:pt x="1579627" y="1199902"/>
                  <a:pt x="1624867" y="1191495"/>
                  <a:pt x="1670399" y="1187356"/>
                </a:cubicBezTo>
                <a:lnTo>
                  <a:pt x="1834172" y="1173708"/>
                </a:lnTo>
                <a:cubicBezTo>
                  <a:pt x="2062973" y="1116507"/>
                  <a:pt x="1830405" y="1170670"/>
                  <a:pt x="2038888" y="1132765"/>
                </a:cubicBezTo>
                <a:cubicBezTo>
                  <a:pt x="2057343" y="1129410"/>
                  <a:pt x="2074815" y="1120983"/>
                  <a:pt x="2093479" y="1119117"/>
                </a:cubicBezTo>
                <a:cubicBezTo>
                  <a:pt x="2166047" y="1111860"/>
                  <a:pt x="2239166" y="1111526"/>
                  <a:pt x="2311844" y="1105469"/>
                </a:cubicBezTo>
                <a:cubicBezTo>
                  <a:pt x="2987502" y="1049163"/>
                  <a:pt x="2095309" y="1086469"/>
                  <a:pt x="3390017" y="1064526"/>
                </a:cubicBezTo>
                <a:cubicBezTo>
                  <a:pt x="3475701" y="1021683"/>
                  <a:pt x="3420797" y="1041942"/>
                  <a:pt x="3540142" y="1023582"/>
                </a:cubicBezTo>
                <a:cubicBezTo>
                  <a:pt x="3567492" y="1019374"/>
                  <a:pt x="3594546" y="1013168"/>
                  <a:pt x="3622029" y="1009935"/>
                </a:cubicBezTo>
                <a:cubicBezTo>
                  <a:pt x="3671933" y="1004064"/>
                  <a:pt x="3722155" y="1001287"/>
                  <a:pt x="3772154" y="996287"/>
                </a:cubicBezTo>
                <a:cubicBezTo>
                  <a:pt x="3813145" y="992188"/>
                  <a:pt x="3854041" y="987188"/>
                  <a:pt x="3894984" y="982639"/>
                </a:cubicBezTo>
                <a:cubicBezTo>
                  <a:pt x="3987153" y="951915"/>
                  <a:pt x="3873699" y="987369"/>
                  <a:pt x="4017814" y="955344"/>
                </a:cubicBezTo>
                <a:cubicBezTo>
                  <a:pt x="4031857" y="952223"/>
                  <a:pt x="4044650" y="944517"/>
                  <a:pt x="4058757" y="941696"/>
                </a:cubicBezTo>
                <a:cubicBezTo>
                  <a:pt x="4090300" y="935387"/>
                  <a:pt x="4122446" y="932597"/>
                  <a:pt x="4154291" y="928048"/>
                </a:cubicBezTo>
                <a:cubicBezTo>
                  <a:pt x="4230826" y="902536"/>
                  <a:pt x="4181274" y="917891"/>
                  <a:pt x="4304417" y="887105"/>
                </a:cubicBezTo>
                <a:cubicBezTo>
                  <a:pt x="4322614" y="882556"/>
                  <a:pt x="4341213" y="879388"/>
                  <a:pt x="4359008" y="873457"/>
                </a:cubicBezTo>
                <a:cubicBezTo>
                  <a:pt x="4475689" y="834564"/>
                  <a:pt x="4412344" y="849731"/>
                  <a:pt x="4550076" y="832514"/>
                </a:cubicBezTo>
                <a:cubicBezTo>
                  <a:pt x="4642579" y="801680"/>
                  <a:pt x="4529729" y="836584"/>
                  <a:pt x="4686554" y="805218"/>
                </a:cubicBezTo>
                <a:cubicBezTo>
                  <a:pt x="4700661" y="802397"/>
                  <a:pt x="4713665" y="795522"/>
                  <a:pt x="4727497" y="791570"/>
                </a:cubicBezTo>
                <a:cubicBezTo>
                  <a:pt x="4847464" y="757294"/>
                  <a:pt x="4724856" y="797000"/>
                  <a:pt x="4823032" y="764275"/>
                </a:cubicBezTo>
                <a:cubicBezTo>
                  <a:pt x="4935717" y="595246"/>
                  <a:pt x="4876198" y="715162"/>
                  <a:pt x="4891270" y="368490"/>
                </a:cubicBezTo>
                <a:cubicBezTo>
                  <a:pt x="4886721" y="291153"/>
                  <a:pt x="4892816" y="212445"/>
                  <a:pt x="4877623" y="136478"/>
                </a:cubicBezTo>
                <a:cubicBezTo>
                  <a:pt x="4873838" y="117552"/>
                  <a:pt x="4852963" y="105897"/>
                  <a:pt x="4836679" y="95535"/>
                </a:cubicBezTo>
                <a:cubicBezTo>
                  <a:pt x="4802351" y="73690"/>
                  <a:pt x="4763891" y="59141"/>
                  <a:pt x="4727497" y="40944"/>
                </a:cubicBezTo>
                <a:cubicBezTo>
                  <a:pt x="4709300" y="31845"/>
                  <a:pt x="4692974" y="16993"/>
                  <a:pt x="4672906" y="13648"/>
                </a:cubicBezTo>
                <a:lnTo>
                  <a:pt x="4591020" y="0"/>
                </a:lnTo>
                <a:cubicBezTo>
                  <a:pt x="4454542" y="4549"/>
                  <a:pt x="4317824" y="4359"/>
                  <a:pt x="4181587" y="13648"/>
                </a:cubicBezTo>
                <a:cubicBezTo>
                  <a:pt x="4117400" y="18024"/>
                  <a:pt x="4054535" y="34543"/>
                  <a:pt x="3990518" y="40944"/>
                </a:cubicBezTo>
                <a:lnTo>
                  <a:pt x="3854041" y="54591"/>
                </a:lnTo>
                <a:cubicBezTo>
                  <a:pt x="3811820" y="68665"/>
                  <a:pt x="3779248" y="81887"/>
                  <a:pt x="3731211" y="81887"/>
                </a:cubicBezTo>
                <a:lnTo>
                  <a:pt x="1028954" y="68239"/>
                </a:lnTo>
                <a:cubicBezTo>
                  <a:pt x="768212" y="44535"/>
                  <a:pt x="845078" y="45337"/>
                  <a:pt x="455748" y="68239"/>
                </a:cubicBezTo>
                <a:cubicBezTo>
                  <a:pt x="441387" y="69084"/>
                  <a:pt x="428453" y="77338"/>
                  <a:pt x="414805" y="81887"/>
                </a:cubicBezTo>
                <a:cubicBezTo>
                  <a:pt x="336578" y="199224"/>
                  <a:pt x="440740" y="61139"/>
                  <a:pt x="346566" y="136478"/>
                </a:cubicBezTo>
                <a:cubicBezTo>
                  <a:pt x="333758" y="146725"/>
                  <a:pt x="332078" y="167174"/>
                  <a:pt x="319270" y="177421"/>
                </a:cubicBezTo>
                <a:cubicBezTo>
                  <a:pt x="308036" y="186408"/>
                  <a:pt x="292159" y="187117"/>
                  <a:pt x="278327" y="191069"/>
                </a:cubicBezTo>
                <a:cubicBezTo>
                  <a:pt x="195804" y="214647"/>
                  <a:pt x="216759" y="204717"/>
                  <a:pt x="100906" y="2047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704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6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8683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Phase velocity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1"/>
            <a:ext cx="8915400" cy="76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/>
              <a:t>In order to gain an understanding of what a wave function might represent, we will </a:t>
            </a:r>
            <a:r>
              <a:rPr lang="en-IN" sz="2000" dirty="0" smtClean="0"/>
              <a:t>look </a:t>
            </a:r>
            <a:r>
              <a:rPr lang="en-IN" sz="2000" dirty="0"/>
              <a:t>at what we can learn about a particle if we know what its wave function is.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2190468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>
                <a:solidFill>
                  <a:srgbClr val="C00000"/>
                </a:solidFill>
                <a:latin typeface="NimbusRomNo9L-Regu"/>
              </a:rPr>
              <a:t>We </a:t>
            </a:r>
            <a:r>
              <a:rPr lang="en-IN" dirty="0">
                <a:solidFill>
                  <a:srgbClr val="C00000"/>
                </a:solidFill>
                <a:latin typeface="NimbusRomNo9L-Regu"/>
              </a:rPr>
              <a:t>are going to look </a:t>
            </a:r>
            <a:r>
              <a:rPr lang="en-IN" dirty="0" smtClean="0">
                <a:solidFill>
                  <a:srgbClr val="C00000"/>
                </a:solidFill>
                <a:latin typeface="NimbusRomNo9L-Regu"/>
              </a:rPr>
              <a:t>on a </a:t>
            </a:r>
            <a:r>
              <a:rPr lang="en-IN" dirty="0">
                <a:solidFill>
                  <a:srgbClr val="C00000"/>
                </a:solidFill>
                <a:latin typeface="NimbusRomNo9L-Regu"/>
              </a:rPr>
              <a:t>wave function as something that gives us information on the particle it is associated </a:t>
            </a:r>
            <a:r>
              <a:rPr lang="en-IN" dirty="0" smtClean="0">
                <a:solidFill>
                  <a:srgbClr val="C00000"/>
                </a:solidFill>
                <a:latin typeface="NimbusRomNo9L-Regu"/>
              </a:rPr>
              <a:t>with !!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906" y="2969866"/>
            <a:ext cx="9037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>
                <a:latin typeface="NimbusRomNo9L-Regu"/>
              </a:rPr>
              <a:t>S</a:t>
            </a:r>
            <a:r>
              <a:rPr lang="en-IN" dirty="0" smtClean="0">
                <a:latin typeface="NimbusRomNo9L-Regu"/>
              </a:rPr>
              <a:t>uppose </a:t>
            </a:r>
            <a:r>
              <a:rPr lang="en-IN" dirty="0">
                <a:latin typeface="NimbusRomNo9L-Regu"/>
              </a:rPr>
              <a:t>that the particle has a wave function given </a:t>
            </a:r>
            <a:r>
              <a:rPr lang="en-IN" dirty="0" smtClean="0">
                <a:latin typeface="NimbusRomNo9L-Regu"/>
              </a:rPr>
              <a:t>by </a:t>
            </a:r>
            <a:r>
              <a:rPr lang="el-G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N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x,t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A Cos(k x – </a:t>
            </a:r>
            <a:r>
              <a:rPr lang="el-GR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ω</a:t>
            </a:r>
            <a:r>
              <a:rPr lang="en-IN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t) </a:t>
            </a:r>
            <a:endParaRPr lang="en-IN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4800" y="3512290"/>
                <a:ext cx="8458200" cy="65511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IN" dirty="0" smtClean="0">
                    <a:latin typeface="NimbusRomNo9L-Regu"/>
                  </a:rPr>
                  <a:t>The phase velocity of the wave is given by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num>
                      <m:den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z-Cyrl-AZ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ћ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num>
                      <m:den>
                        <m:r>
                          <a:rPr lang="az-Cyrl-AZ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ћ</m:t>
                        </m:r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I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I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I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I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I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2000" dirty="0" smtClean="0">
                    <a:solidFill>
                      <a:srgbClr val="C00000"/>
                    </a:solidFill>
                  </a:rPr>
                  <a:t> </a:t>
                </a:r>
                <a:endParaRPr lang="en-IN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512290"/>
                <a:ext cx="8458200" cy="655116"/>
              </a:xfrm>
              <a:prstGeom prst="rect">
                <a:avLst/>
              </a:prstGeom>
              <a:blipFill rotWithShape="0">
                <a:blip r:embed="rId3"/>
                <a:stretch>
                  <a:fillRect l="-43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486400" y="4340499"/>
            <a:ext cx="3505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dirty="0"/>
              <a:t>Velocity with which the constant phase moves in space </a:t>
            </a:r>
          </a:p>
        </p:txBody>
      </p:sp>
      <p:cxnSp>
        <p:nvCxnSpPr>
          <p:cNvPr id="9" name="Curved Connector 8"/>
          <p:cNvCxnSpPr/>
          <p:nvPr/>
        </p:nvCxnSpPr>
        <p:spPr>
          <a:xfrm rot="16200000" flipH="1">
            <a:off x="8101010" y="3527857"/>
            <a:ext cx="1095379" cy="53339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7424382" y="2920621"/>
            <a:ext cx="1040093" cy="545910"/>
          </a:xfrm>
          <a:custGeom>
            <a:avLst/>
            <a:gdLst>
              <a:gd name="connsiteX0" fmla="*/ 136478 w 1040093"/>
              <a:gd name="connsiteY0" fmla="*/ 81886 h 545910"/>
              <a:gd name="connsiteX1" fmla="*/ 68239 w 1040093"/>
              <a:gd name="connsiteY1" fmla="*/ 95534 h 545910"/>
              <a:gd name="connsiteX2" fmla="*/ 0 w 1040093"/>
              <a:gd name="connsiteY2" fmla="*/ 218364 h 545910"/>
              <a:gd name="connsiteX3" fmla="*/ 13648 w 1040093"/>
              <a:gd name="connsiteY3" fmla="*/ 272955 h 545910"/>
              <a:gd name="connsiteX4" fmla="*/ 54591 w 1040093"/>
              <a:gd name="connsiteY4" fmla="*/ 354842 h 545910"/>
              <a:gd name="connsiteX5" fmla="*/ 109182 w 1040093"/>
              <a:gd name="connsiteY5" fmla="*/ 395785 h 545910"/>
              <a:gd name="connsiteX6" fmla="*/ 150125 w 1040093"/>
              <a:gd name="connsiteY6" fmla="*/ 436728 h 545910"/>
              <a:gd name="connsiteX7" fmla="*/ 204717 w 1040093"/>
              <a:gd name="connsiteY7" fmla="*/ 464024 h 545910"/>
              <a:gd name="connsiteX8" fmla="*/ 313899 w 1040093"/>
              <a:gd name="connsiteY8" fmla="*/ 491319 h 545910"/>
              <a:gd name="connsiteX9" fmla="*/ 354842 w 1040093"/>
              <a:gd name="connsiteY9" fmla="*/ 518615 h 545910"/>
              <a:gd name="connsiteX10" fmla="*/ 409433 w 1040093"/>
              <a:gd name="connsiteY10" fmla="*/ 532263 h 545910"/>
              <a:gd name="connsiteX11" fmla="*/ 450376 w 1040093"/>
              <a:gd name="connsiteY11" fmla="*/ 545910 h 545910"/>
              <a:gd name="connsiteX12" fmla="*/ 573206 w 1040093"/>
              <a:gd name="connsiteY12" fmla="*/ 532263 h 545910"/>
              <a:gd name="connsiteX13" fmla="*/ 655093 w 1040093"/>
              <a:gd name="connsiteY13" fmla="*/ 504967 h 545910"/>
              <a:gd name="connsiteX14" fmla="*/ 791570 w 1040093"/>
              <a:gd name="connsiteY14" fmla="*/ 477672 h 545910"/>
              <a:gd name="connsiteX15" fmla="*/ 873457 w 1040093"/>
              <a:gd name="connsiteY15" fmla="*/ 450376 h 545910"/>
              <a:gd name="connsiteX16" fmla="*/ 914400 w 1040093"/>
              <a:gd name="connsiteY16" fmla="*/ 436728 h 545910"/>
              <a:gd name="connsiteX17" fmla="*/ 1009934 w 1040093"/>
              <a:gd name="connsiteY17" fmla="*/ 409433 h 545910"/>
              <a:gd name="connsiteX18" fmla="*/ 1037230 w 1040093"/>
              <a:gd name="connsiteY18" fmla="*/ 368489 h 545910"/>
              <a:gd name="connsiteX19" fmla="*/ 996287 w 1040093"/>
              <a:gd name="connsiteY19" fmla="*/ 163773 h 545910"/>
              <a:gd name="connsiteX20" fmla="*/ 955343 w 1040093"/>
              <a:gd name="connsiteY20" fmla="*/ 136478 h 545910"/>
              <a:gd name="connsiteX21" fmla="*/ 941696 w 1040093"/>
              <a:gd name="connsiteY21" fmla="*/ 95534 h 545910"/>
              <a:gd name="connsiteX22" fmla="*/ 818866 w 1040093"/>
              <a:gd name="connsiteY22" fmla="*/ 54591 h 545910"/>
              <a:gd name="connsiteX23" fmla="*/ 477672 w 1040093"/>
              <a:gd name="connsiteY23" fmla="*/ 13648 h 545910"/>
              <a:gd name="connsiteX24" fmla="*/ 436728 w 1040093"/>
              <a:gd name="connsiteY24" fmla="*/ 0 h 545910"/>
              <a:gd name="connsiteX25" fmla="*/ 191069 w 1040093"/>
              <a:gd name="connsiteY25" fmla="*/ 13648 h 545910"/>
              <a:gd name="connsiteX26" fmla="*/ 150125 w 1040093"/>
              <a:gd name="connsiteY26" fmla="*/ 40943 h 545910"/>
              <a:gd name="connsiteX27" fmla="*/ 136478 w 1040093"/>
              <a:gd name="connsiteY27" fmla="*/ 136478 h 545910"/>
              <a:gd name="connsiteX28" fmla="*/ 177421 w 1040093"/>
              <a:gd name="connsiteY28" fmla="*/ 150125 h 545910"/>
              <a:gd name="connsiteX29" fmla="*/ 136478 w 1040093"/>
              <a:gd name="connsiteY29" fmla="*/ 163773 h 545910"/>
              <a:gd name="connsiteX30" fmla="*/ 54591 w 1040093"/>
              <a:gd name="connsiteY30" fmla="*/ 163773 h 54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40093" h="545910">
                <a:moveTo>
                  <a:pt x="136478" y="81886"/>
                </a:moveTo>
                <a:cubicBezTo>
                  <a:pt x="113732" y="86435"/>
                  <a:pt x="86549" y="81292"/>
                  <a:pt x="68239" y="95534"/>
                </a:cubicBezTo>
                <a:cubicBezTo>
                  <a:pt x="26005" y="128383"/>
                  <a:pt x="15104" y="173053"/>
                  <a:pt x="0" y="218364"/>
                </a:cubicBezTo>
                <a:cubicBezTo>
                  <a:pt x="4549" y="236561"/>
                  <a:pt x="8495" y="254920"/>
                  <a:pt x="13648" y="272955"/>
                </a:cubicBezTo>
                <a:cubicBezTo>
                  <a:pt x="22528" y="304033"/>
                  <a:pt x="30667" y="330918"/>
                  <a:pt x="54591" y="354842"/>
                </a:cubicBezTo>
                <a:cubicBezTo>
                  <a:pt x="70675" y="370926"/>
                  <a:pt x="91912" y="380982"/>
                  <a:pt x="109182" y="395785"/>
                </a:cubicBezTo>
                <a:cubicBezTo>
                  <a:pt x="123836" y="408346"/>
                  <a:pt x="134419" y="425510"/>
                  <a:pt x="150125" y="436728"/>
                </a:cubicBezTo>
                <a:cubicBezTo>
                  <a:pt x="166681" y="448553"/>
                  <a:pt x="185416" y="457590"/>
                  <a:pt x="204717" y="464024"/>
                </a:cubicBezTo>
                <a:cubicBezTo>
                  <a:pt x="240306" y="475887"/>
                  <a:pt x="313899" y="491319"/>
                  <a:pt x="313899" y="491319"/>
                </a:cubicBezTo>
                <a:cubicBezTo>
                  <a:pt x="327547" y="500418"/>
                  <a:pt x="339766" y="512154"/>
                  <a:pt x="354842" y="518615"/>
                </a:cubicBezTo>
                <a:cubicBezTo>
                  <a:pt x="372082" y="526004"/>
                  <a:pt x="391398" y="527110"/>
                  <a:pt x="409433" y="532263"/>
                </a:cubicBezTo>
                <a:cubicBezTo>
                  <a:pt x="423265" y="536215"/>
                  <a:pt x="436728" y="541361"/>
                  <a:pt x="450376" y="545910"/>
                </a:cubicBezTo>
                <a:cubicBezTo>
                  <a:pt x="491319" y="541361"/>
                  <a:pt x="532811" y="540342"/>
                  <a:pt x="573206" y="532263"/>
                </a:cubicBezTo>
                <a:cubicBezTo>
                  <a:pt x="601419" y="526620"/>
                  <a:pt x="627180" y="511945"/>
                  <a:pt x="655093" y="504967"/>
                </a:cubicBezTo>
                <a:cubicBezTo>
                  <a:pt x="736530" y="484607"/>
                  <a:pt x="691182" y="494402"/>
                  <a:pt x="791570" y="477672"/>
                </a:cubicBezTo>
                <a:lnTo>
                  <a:pt x="873457" y="450376"/>
                </a:lnTo>
                <a:cubicBezTo>
                  <a:pt x="887105" y="445827"/>
                  <a:pt x="900444" y="440217"/>
                  <a:pt x="914400" y="436728"/>
                </a:cubicBezTo>
                <a:cubicBezTo>
                  <a:pt x="982947" y="419591"/>
                  <a:pt x="951196" y="429011"/>
                  <a:pt x="1009934" y="409433"/>
                </a:cubicBezTo>
                <a:cubicBezTo>
                  <a:pt x="1019033" y="395785"/>
                  <a:pt x="1036139" y="384856"/>
                  <a:pt x="1037230" y="368489"/>
                </a:cubicBezTo>
                <a:cubicBezTo>
                  <a:pt x="1041529" y="304007"/>
                  <a:pt x="1048187" y="215672"/>
                  <a:pt x="996287" y="163773"/>
                </a:cubicBezTo>
                <a:cubicBezTo>
                  <a:pt x="984688" y="152175"/>
                  <a:pt x="968991" y="145576"/>
                  <a:pt x="955343" y="136478"/>
                </a:cubicBezTo>
                <a:cubicBezTo>
                  <a:pt x="950794" y="122830"/>
                  <a:pt x="951868" y="105707"/>
                  <a:pt x="941696" y="95534"/>
                </a:cubicBezTo>
                <a:cubicBezTo>
                  <a:pt x="916196" y="70034"/>
                  <a:pt x="850229" y="58355"/>
                  <a:pt x="818866" y="54591"/>
                </a:cubicBezTo>
                <a:cubicBezTo>
                  <a:pt x="716718" y="42333"/>
                  <a:pt x="586387" y="40826"/>
                  <a:pt x="477672" y="13648"/>
                </a:cubicBezTo>
                <a:cubicBezTo>
                  <a:pt x="463715" y="10159"/>
                  <a:pt x="450376" y="4549"/>
                  <a:pt x="436728" y="0"/>
                </a:cubicBezTo>
                <a:cubicBezTo>
                  <a:pt x="354842" y="4549"/>
                  <a:pt x="272257" y="2050"/>
                  <a:pt x="191069" y="13648"/>
                </a:cubicBezTo>
                <a:cubicBezTo>
                  <a:pt x="174831" y="15968"/>
                  <a:pt x="156787" y="25954"/>
                  <a:pt x="150125" y="40943"/>
                </a:cubicBezTo>
                <a:cubicBezTo>
                  <a:pt x="137060" y="70339"/>
                  <a:pt x="141027" y="104633"/>
                  <a:pt x="136478" y="136478"/>
                </a:cubicBezTo>
                <a:cubicBezTo>
                  <a:pt x="150126" y="141027"/>
                  <a:pt x="177421" y="135739"/>
                  <a:pt x="177421" y="150125"/>
                </a:cubicBezTo>
                <a:cubicBezTo>
                  <a:pt x="177421" y="164511"/>
                  <a:pt x="150776" y="162184"/>
                  <a:pt x="136478" y="163773"/>
                </a:cubicBezTo>
                <a:cubicBezTo>
                  <a:pt x="109349" y="166787"/>
                  <a:pt x="81887" y="163773"/>
                  <a:pt x="54591" y="1637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Freeform 19"/>
          <p:cNvSpPr/>
          <p:nvPr/>
        </p:nvSpPr>
        <p:spPr>
          <a:xfrm>
            <a:off x="4844955" y="3739487"/>
            <a:ext cx="460570" cy="583414"/>
          </a:xfrm>
          <a:custGeom>
            <a:avLst/>
            <a:gdLst>
              <a:gd name="connsiteX0" fmla="*/ 163773 w 460570"/>
              <a:gd name="connsiteY0" fmla="*/ 0 h 583414"/>
              <a:gd name="connsiteX1" fmla="*/ 40944 w 460570"/>
              <a:gd name="connsiteY1" fmla="*/ 54591 h 583414"/>
              <a:gd name="connsiteX2" fmla="*/ 13648 w 460570"/>
              <a:gd name="connsiteY2" fmla="*/ 136477 h 583414"/>
              <a:gd name="connsiteX3" fmla="*/ 0 w 460570"/>
              <a:gd name="connsiteY3" fmla="*/ 177420 h 583414"/>
              <a:gd name="connsiteX4" fmla="*/ 13648 w 460570"/>
              <a:gd name="connsiteY4" fmla="*/ 464023 h 583414"/>
              <a:gd name="connsiteX5" fmla="*/ 95535 w 460570"/>
              <a:gd name="connsiteY5" fmla="*/ 532262 h 583414"/>
              <a:gd name="connsiteX6" fmla="*/ 136478 w 460570"/>
              <a:gd name="connsiteY6" fmla="*/ 545910 h 583414"/>
              <a:gd name="connsiteX7" fmla="*/ 272955 w 460570"/>
              <a:gd name="connsiteY7" fmla="*/ 573206 h 583414"/>
              <a:gd name="connsiteX8" fmla="*/ 423081 w 460570"/>
              <a:gd name="connsiteY8" fmla="*/ 559558 h 583414"/>
              <a:gd name="connsiteX9" fmla="*/ 368490 w 460570"/>
              <a:gd name="connsiteY9" fmla="*/ 163773 h 583414"/>
              <a:gd name="connsiteX10" fmla="*/ 54591 w 460570"/>
              <a:gd name="connsiteY10" fmla="*/ 109182 h 58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570" h="583414">
                <a:moveTo>
                  <a:pt x="163773" y="0"/>
                </a:moveTo>
                <a:cubicBezTo>
                  <a:pt x="105338" y="9739"/>
                  <a:pt x="71817" y="-981"/>
                  <a:pt x="40944" y="54591"/>
                </a:cubicBezTo>
                <a:cubicBezTo>
                  <a:pt x="26971" y="79742"/>
                  <a:pt x="22747" y="109182"/>
                  <a:pt x="13648" y="136477"/>
                </a:cubicBezTo>
                <a:lnTo>
                  <a:pt x="0" y="177420"/>
                </a:lnTo>
                <a:cubicBezTo>
                  <a:pt x="4549" y="272954"/>
                  <a:pt x="1785" y="369119"/>
                  <a:pt x="13648" y="464023"/>
                </a:cubicBezTo>
                <a:cubicBezTo>
                  <a:pt x="18581" y="503486"/>
                  <a:pt x="68007" y="520465"/>
                  <a:pt x="95535" y="532262"/>
                </a:cubicBezTo>
                <a:cubicBezTo>
                  <a:pt x="108758" y="537929"/>
                  <a:pt x="122646" y="541958"/>
                  <a:pt x="136478" y="545910"/>
                </a:cubicBezTo>
                <a:cubicBezTo>
                  <a:pt x="193483" y="562198"/>
                  <a:pt x="208610" y="562482"/>
                  <a:pt x="272955" y="573206"/>
                </a:cubicBezTo>
                <a:cubicBezTo>
                  <a:pt x="322997" y="568657"/>
                  <a:pt x="405629" y="606678"/>
                  <a:pt x="423081" y="559558"/>
                </a:cubicBezTo>
                <a:cubicBezTo>
                  <a:pt x="478595" y="409670"/>
                  <a:pt x="481734" y="251851"/>
                  <a:pt x="368490" y="163773"/>
                </a:cubicBezTo>
                <a:cubicBezTo>
                  <a:pt x="243145" y="66283"/>
                  <a:pt x="270158" y="109182"/>
                  <a:pt x="54591" y="1091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2" name="Straight Arrow Connector 21"/>
          <p:cNvCxnSpPr>
            <a:stCxn id="20" idx="8"/>
          </p:cNvCxnSpPr>
          <p:nvPr/>
        </p:nvCxnSpPr>
        <p:spPr>
          <a:xfrm>
            <a:off x="5268036" y="4299045"/>
            <a:ext cx="218364" cy="95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61266" y="4358326"/>
            <a:ext cx="49975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>
                <a:latin typeface="NimbusRomNo9L-Regu"/>
              </a:rPr>
              <a:t>Thus, given the frequency and wave number of a wave function, we can determine the speed </a:t>
            </a:r>
            <a:r>
              <a:rPr lang="en-IN" dirty="0" smtClean="0">
                <a:latin typeface="NimbusRomNo9L-Regu"/>
              </a:rPr>
              <a:t>of the </a:t>
            </a:r>
            <a:r>
              <a:rPr lang="en-IN" dirty="0">
                <a:latin typeface="NimbusRomNo9L-Regu"/>
              </a:rPr>
              <a:t>particle from the phase velocity of its wave </a:t>
            </a:r>
            <a:r>
              <a:rPr lang="en-IN" dirty="0" smtClean="0">
                <a:latin typeface="NimbusRomNo9L-Regu"/>
              </a:rPr>
              <a:t>function.</a:t>
            </a:r>
            <a:endParaRPr lang="en-IN" dirty="0"/>
          </a:p>
        </p:txBody>
      </p:sp>
      <p:sp>
        <p:nvSpPr>
          <p:cNvPr id="25" name="Rectangle 24"/>
          <p:cNvSpPr/>
          <p:nvPr/>
        </p:nvSpPr>
        <p:spPr>
          <a:xfrm>
            <a:off x="5411336" y="5352646"/>
            <a:ext cx="3580263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>
                <a:latin typeface="NimbusRomNo9L-Regu"/>
              </a:rPr>
              <a:t>However, the wave function above tells </a:t>
            </a:r>
            <a:r>
              <a:rPr lang="en-IN" dirty="0" smtClean="0">
                <a:latin typeface="NimbusRomNo9L-Regu"/>
              </a:rPr>
              <a:t>us nothing </a:t>
            </a:r>
            <a:r>
              <a:rPr lang="en-IN" dirty="0">
                <a:latin typeface="NimbusRomNo9L-Regu"/>
              </a:rPr>
              <a:t>about where the particle is to be found in </a:t>
            </a:r>
            <a:r>
              <a:rPr lang="en-IN" dirty="0" smtClean="0">
                <a:latin typeface="NimbusRomNo9L-Regu"/>
              </a:rPr>
              <a:t>space !!</a:t>
            </a:r>
            <a:endParaRPr lang="en-IN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18" y="5624787"/>
            <a:ext cx="400188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/>
      <p:bldP spid="5" grpId="0"/>
      <p:bldP spid="6" grpId="0" animBg="1"/>
      <p:bldP spid="7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838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Wave packet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83819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N" sz="2000" dirty="0" smtClean="0"/>
              <a:t>A </a:t>
            </a:r>
            <a:r>
              <a:rPr lang="en-IN" sz="2000" dirty="0"/>
              <a:t>wave function constant throughout all space cannot give </a:t>
            </a:r>
            <a:r>
              <a:rPr lang="en-IN" sz="2000" dirty="0" smtClean="0"/>
              <a:t>information on </a:t>
            </a:r>
            <a:r>
              <a:rPr lang="en-IN" sz="2000" dirty="0"/>
              <a:t>the position of the particle.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" y="2362199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>
                <a:latin typeface="NimbusRomNo9L-Regu"/>
              </a:rPr>
              <a:t> A </a:t>
            </a:r>
            <a:r>
              <a:rPr lang="en-IN" dirty="0">
                <a:latin typeface="NimbusRomNo9L-Regu"/>
              </a:rPr>
              <a:t>wave function that did not have the </a:t>
            </a:r>
            <a:r>
              <a:rPr lang="en-IN" dirty="0" smtClean="0">
                <a:latin typeface="NimbusRomNo9L-Regu"/>
              </a:rPr>
              <a:t>same amplitude </a:t>
            </a:r>
            <a:r>
              <a:rPr lang="en-IN" dirty="0">
                <a:latin typeface="NimbusRomNo9L-Regu"/>
              </a:rPr>
              <a:t>throughout all space might be a candidate </a:t>
            </a:r>
            <a:r>
              <a:rPr lang="en-IN" dirty="0" smtClean="0">
                <a:latin typeface="NimbusRomNo9L-Regu"/>
              </a:rPr>
              <a:t>for giving </a:t>
            </a:r>
            <a:r>
              <a:rPr lang="en-IN" dirty="0">
                <a:latin typeface="NimbusRomNo9L-Regu"/>
              </a:rPr>
              <a:t>such information.</a:t>
            </a:r>
            <a:endParaRPr lang="en-IN" dirty="0"/>
          </a:p>
        </p:txBody>
      </p:sp>
      <p:sp>
        <p:nvSpPr>
          <p:cNvPr id="6" name="Freeform 5"/>
          <p:cNvSpPr/>
          <p:nvPr/>
        </p:nvSpPr>
        <p:spPr>
          <a:xfrm>
            <a:off x="408411" y="2278016"/>
            <a:ext cx="7821189" cy="998584"/>
          </a:xfrm>
          <a:custGeom>
            <a:avLst/>
            <a:gdLst>
              <a:gd name="connsiteX0" fmla="*/ 287625 w 7889859"/>
              <a:gd name="connsiteY0" fmla="*/ 55751 h 1038390"/>
              <a:gd name="connsiteX1" fmla="*/ 219386 w 7889859"/>
              <a:gd name="connsiteY1" fmla="*/ 83047 h 1038390"/>
              <a:gd name="connsiteX2" fmla="*/ 137499 w 7889859"/>
              <a:gd name="connsiteY2" fmla="*/ 137638 h 1038390"/>
              <a:gd name="connsiteX3" fmla="*/ 110204 w 7889859"/>
              <a:gd name="connsiteY3" fmla="*/ 178581 h 1038390"/>
              <a:gd name="connsiteX4" fmla="*/ 69261 w 7889859"/>
              <a:gd name="connsiteY4" fmla="*/ 205877 h 1038390"/>
              <a:gd name="connsiteX5" fmla="*/ 55613 w 7889859"/>
              <a:gd name="connsiteY5" fmla="*/ 246820 h 1038390"/>
              <a:gd name="connsiteX6" fmla="*/ 28317 w 7889859"/>
              <a:gd name="connsiteY6" fmla="*/ 356002 h 1038390"/>
              <a:gd name="connsiteX7" fmla="*/ 14670 w 7889859"/>
              <a:gd name="connsiteY7" fmla="*/ 410593 h 1038390"/>
              <a:gd name="connsiteX8" fmla="*/ 1022 w 7889859"/>
              <a:gd name="connsiteY8" fmla="*/ 451536 h 1038390"/>
              <a:gd name="connsiteX9" fmla="*/ 28317 w 7889859"/>
              <a:gd name="connsiteY9" fmla="*/ 738139 h 1038390"/>
              <a:gd name="connsiteX10" fmla="*/ 55613 w 7889859"/>
              <a:gd name="connsiteY10" fmla="*/ 779083 h 1038390"/>
              <a:gd name="connsiteX11" fmla="*/ 69261 w 7889859"/>
              <a:gd name="connsiteY11" fmla="*/ 820026 h 1038390"/>
              <a:gd name="connsiteX12" fmla="*/ 123852 w 7889859"/>
              <a:gd name="connsiteY12" fmla="*/ 860969 h 1038390"/>
              <a:gd name="connsiteX13" fmla="*/ 164795 w 7889859"/>
              <a:gd name="connsiteY13" fmla="*/ 901912 h 1038390"/>
              <a:gd name="connsiteX14" fmla="*/ 192090 w 7889859"/>
              <a:gd name="connsiteY14" fmla="*/ 942856 h 1038390"/>
              <a:gd name="connsiteX15" fmla="*/ 233034 w 7889859"/>
              <a:gd name="connsiteY15" fmla="*/ 956503 h 1038390"/>
              <a:gd name="connsiteX16" fmla="*/ 273977 w 7889859"/>
              <a:gd name="connsiteY16" fmla="*/ 983799 h 1038390"/>
              <a:gd name="connsiteX17" fmla="*/ 369511 w 7889859"/>
              <a:gd name="connsiteY17" fmla="*/ 1011094 h 1038390"/>
              <a:gd name="connsiteX18" fmla="*/ 410455 w 7889859"/>
              <a:gd name="connsiteY18" fmla="*/ 1038390 h 1038390"/>
              <a:gd name="connsiteX19" fmla="*/ 2907995 w 7889859"/>
              <a:gd name="connsiteY19" fmla="*/ 1011094 h 1038390"/>
              <a:gd name="connsiteX20" fmla="*/ 3290132 w 7889859"/>
              <a:gd name="connsiteY20" fmla="*/ 970151 h 1038390"/>
              <a:gd name="connsiteX21" fmla="*/ 3385667 w 7889859"/>
              <a:gd name="connsiteY21" fmla="*/ 956503 h 1038390"/>
              <a:gd name="connsiteX22" fmla="*/ 3549440 w 7889859"/>
              <a:gd name="connsiteY22" fmla="*/ 929208 h 1038390"/>
              <a:gd name="connsiteX23" fmla="*/ 4586670 w 7889859"/>
              <a:gd name="connsiteY23" fmla="*/ 915560 h 1038390"/>
              <a:gd name="connsiteX24" fmla="*/ 5132580 w 7889859"/>
              <a:gd name="connsiteY24" fmla="*/ 888265 h 1038390"/>
              <a:gd name="connsiteX25" fmla="*/ 5310001 w 7889859"/>
              <a:gd name="connsiteY25" fmla="*/ 874617 h 1038390"/>
              <a:gd name="connsiteX26" fmla="*/ 5405535 w 7889859"/>
              <a:gd name="connsiteY26" fmla="*/ 860969 h 1038390"/>
              <a:gd name="connsiteX27" fmla="*/ 6238049 w 7889859"/>
              <a:gd name="connsiteY27" fmla="*/ 847321 h 1038390"/>
              <a:gd name="connsiteX28" fmla="*/ 6374526 w 7889859"/>
              <a:gd name="connsiteY28" fmla="*/ 833674 h 1038390"/>
              <a:gd name="connsiteX29" fmla="*/ 6429117 w 7889859"/>
              <a:gd name="connsiteY29" fmla="*/ 820026 h 1038390"/>
              <a:gd name="connsiteX30" fmla="*/ 6579243 w 7889859"/>
              <a:gd name="connsiteY30" fmla="*/ 806378 h 1038390"/>
              <a:gd name="connsiteX31" fmla="*/ 7015971 w 7889859"/>
              <a:gd name="connsiteY31" fmla="*/ 779083 h 1038390"/>
              <a:gd name="connsiteX32" fmla="*/ 7097858 w 7889859"/>
              <a:gd name="connsiteY32" fmla="*/ 751787 h 1038390"/>
              <a:gd name="connsiteX33" fmla="*/ 7166096 w 7889859"/>
              <a:gd name="connsiteY33" fmla="*/ 738139 h 1038390"/>
              <a:gd name="connsiteX34" fmla="*/ 7247983 w 7889859"/>
              <a:gd name="connsiteY34" fmla="*/ 710844 h 1038390"/>
              <a:gd name="connsiteX35" fmla="*/ 7329870 w 7889859"/>
              <a:gd name="connsiteY35" fmla="*/ 683548 h 1038390"/>
              <a:gd name="connsiteX36" fmla="*/ 7370813 w 7889859"/>
              <a:gd name="connsiteY36" fmla="*/ 669900 h 1038390"/>
              <a:gd name="connsiteX37" fmla="*/ 7425404 w 7889859"/>
              <a:gd name="connsiteY37" fmla="*/ 656253 h 1038390"/>
              <a:gd name="connsiteX38" fmla="*/ 7589177 w 7889859"/>
              <a:gd name="connsiteY38" fmla="*/ 615309 h 1038390"/>
              <a:gd name="connsiteX39" fmla="*/ 7684711 w 7889859"/>
              <a:gd name="connsiteY39" fmla="*/ 574366 h 1038390"/>
              <a:gd name="connsiteX40" fmla="*/ 7821189 w 7889859"/>
              <a:gd name="connsiteY40" fmla="*/ 560718 h 1038390"/>
              <a:gd name="connsiteX41" fmla="*/ 7875780 w 7889859"/>
              <a:gd name="connsiteY41" fmla="*/ 533423 h 1038390"/>
              <a:gd name="connsiteX42" fmla="*/ 7875780 w 7889859"/>
              <a:gd name="connsiteY42" fmla="*/ 383297 h 1038390"/>
              <a:gd name="connsiteX43" fmla="*/ 7821189 w 7889859"/>
              <a:gd name="connsiteY43" fmla="*/ 328706 h 1038390"/>
              <a:gd name="connsiteX44" fmla="*/ 7698359 w 7889859"/>
              <a:gd name="connsiteY44" fmla="*/ 219524 h 1038390"/>
              <a:gd name="connsiteX45" fmla="*/ 7657416 w 7889859"/>
              <a:gd name="connsiteY45" fmla="*/ 192229 h 1038390"/>
              <a:gd name="connsiteX46" fmla="*/ 7152449 w 7889859"/>
              <a:gd name="connsiteY46" fmla="*/ 151285 h 1038390"/>
              <a:gd name="connsiteX47" fmla="*/ 7084210 w 7889859"/>
              <a:gd name="connsiteY47" fmla="*/ 137638 h 1038390"/>
              <a:gd name="connsiteX48" fmla="*/ 7043267 w 7889859"/>
              <a:gd name="connsiteY48" fmla="*/ 123990 h 1038390"/>
              <a:gd name="connsiteX49" fmla="*/ 6934085 w 7889859"/>
              <a:gd name="connsiteY49" fmla="*/ 110342 h 1038390"/>
              <a:gd name="connsiteX50" fmla="*/ 6783959 w 7889859"/>
              <a:gd name="connsiteY50" fmla="*/ 83047 h 1038390"/>
              <a:gd name="connsiteX51" fmla="*/ 6115219 w 7889859"/>
              <a:gd name="connsiteY51" fmla="*/ 69399 h 1038390"/>
              <a:gd name="connsiteX52" fmla="*/ 5828616 w 7889859"/>
              <a:gd name="connsiteY52" fmla="*/ 55751 h 1038390"/>
              <a:gd name="connsiteX53" fmla="*/ 5705786 w 7889859"/>
              <a:gd name="connsiteY53" fmla="*/ 42103 h 1038390"/>
              <a:gd name="connsiteX54" fmla="*/ 5364592 w 7889859"/>
              <a:gd name="connsiteY54" fmla="*/ 28456 h 1038390"/>
              <a:gd name="connsiteX55" fmla="*/ 5077989 w 7889859"/>
              <a:gd name="connsiteY55" fmla="*/ 1160 h 1038390"/>
              <a:gd name="connsiteX56" fmla="*/ 3508496 w 7889859"/>
              <a:gd name="connsiteY56" fmla="*/ 14808 h 1038390"/>
              <a:gd name="connsiteX57" fmla="*/ 3180950 w 7889859"/>
              <a:gd name="connsiteY57" fmla="*/ 42103 h 1038390"/>
              <a:gd name="connsiteX58" fmla="*/ 3044473 w 7889859"/>
              <a:gd name="connsiteY58" fmla="*/ 55751 h 1038390"/>
              <a:gd name="connsiteX59" fmla="*/ 2785165 w 7889859"/>
              <a:gd name="connsiteY59" fmla="*/ 69399 h 1038390"/>
              <a:gd name="connsiteX60" fmla="*/ 2716926 w 7889859"/>
              <a:gd name="connsiteY60" fmla="*/ 83047 h 1038390"/>
              <a:gd name="connsiteX61" fmla="*/ 2594096 w 7889859"/>
              <a:gd name="connsiteY61" fmla="*/ 110342 h 1038390"/>
              <a:gd name="connsiteX62" fmla="*/ 1488628 w 7889859"/>
              <a:gd name="connsiteY62" fmla="*/ 96694 h 1038390"/>
              <a:gd name="connsiteX63" fmla="*/ 1365798 w 7889859"/>
              <a:gd name="connsiteY63" fmla="*/ 83047 h 1038390"/>
              <a:gd name="connsiteX64" fmla="*/ 997308 w 7889859"/>
              <a:gd name="connsiteY64" fmla="*/ 69399 h 1038390"/>
              <a:gd name="connsiteX65" fmla="*/ 492341 w 7889859"/>
              <a:gd name="connsiteY65" fmla="*/ 83047 h 1038390"/>
              <a:gd name="connsiteX66" fmla="*/ 383159 w 7889859"/>
              <a:gd name="connsiteY66" fmla="*/ 123990 h 1038390"/>
              <a:gd name="connsiteX67" fmla="*/ 301273 w 7889859"/>
              <a:gd name="connsiteY67" fmla="*/ 151285 h 1038390"/>
              <a:gd name="connsiteX68" fmla="*/ 260329 w 7889859"/>
              <a:gd name="connsiteY68" fmla="*/ 164933 h 1038390"/>
              <a:gd name="connsiteX69" fmla="*/ 123852 w 7889859"/>
              <a:gd name="connsiteY69" fmla="*/ 151285 h 1038390"/>
              <a:gd name="connsiteX70" fmla="*/ 69261 w 7889859"/>
              <a:gd name="connsiteY70" fmla="*/ 137638 h 103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7889859" h="1038390">
                <a:moveTo>
                  <a:pt x="287625" y="55751"/>
                </a:moveTo>
                <a:cubicBezTo>
                  <a:pt x="264879" y="64850"/>
                  <a:pt x="240893" y="71316"/>
                  <a:pt x="219386" y="83047"/>
                </a:cubicBezTo>
                <a:cubicBezTo>
                  <a:pt x="190586" y="98756"/>
                  <a:pt x="137499" y="137638"/>
                  <a:pt x="137499" y="137638"/>
                </a:cubicBezTo>
                <a:cubicBezTo>
                  <a:pt x="128401" y="151286"/>
                  <a:pt x="121802" y="166983"/>
                  <a:pt x="110204" y="178581"/>
                </a:cubicBezTo>
                <a:cubicBezTo>
                  <a:pt x="98606" y="190179"/>
                  <a:pt x="79508" y="193069"/>
                  <a:pt x="69261" y="205877"/>
                </a:cubicBezTo>
                <a:cubicBezTo>
                  <a:pt x="60274" y="217111"/>
                  <a:pt x="59398" y="232941"/>
                  <a:pt x="55613" y="246820"/>
                </a:cubicBezTo>
                <a:cubicBezTo>
                  <a:pt x="45742" y="283012"/>
                  <a:pt x="37415" y="319608"/>
                  <a:pt x="28317" y="356002"/>
                </a:cubicBezTo>
                <a:cubicBezTo>
                  <a:pt x="23768" y="374199"/>
                  <a:pt x="20602" y="392799"/>
                  <a:pt x="14670" y="410593"/>
                </a:cubicBezTo>
                <a:lnTo>
                  <a:pt x="1022" y="451536"/>
                </a:lnTo>
                <a:cubicBezTo>
                  <a:pt x="1363" y="457675"/>
                  <a:pt x="-8789" y="663925"/>
                  <a:pt x="28317" y="738139"/>
                </a:cubicBezTo>
                <a:cubicBezTo>
                  <a:pt x="35653" y="752810"/>
                  <a:pt x="48277" y="764412"/>
                  <a:pt x="55613" y="779083"/>
                </a:cubicBezTo>
                <a:cubicBezTo>
                  <a:pt x="62047" y="791950"/>
                  <a:pt x="60051" y="808974"/>
                  <a:pt x="69261" y="820026"/>
                </a:cubicBezTo>
                <a:cubicBezTo>
                  <a:pt x="83823" y="837500"/>
                  <a:pt x="106582" y="846166"/>
                  <a:pt x="123852" y="860969"/>
                </a:cubicBezTo>
                <a:cubicBezTo>
                  <a:pt x="138506" y="873530"/>
                  <a:pt x="152439" y="887085"/>
                  <a:pt x="164795" y="901912"/>
                </a:cubicBezTo>
                <a:cubicBezTo>
                  <a:pt x="175296" y="914513"/>
                  <a:pt x="179282" y="932609"/>
                  <a:pt x="192090" y="942856"/>
                </a:cubicBezTo>
                <a:cubicBezTo>
                  <a:pt x="203324" y="951843"/>
                  <a:pt x="219386" y="951954"/>
                  <a:pt x="233034" y="956503"/>
                </a:cubicBezTo>
                <a:cubicBezTo>
                  <a:pt x="246682" y="965602"/>
                  <a:pt x="259306" y="976463"/>
                  <a:pt x="273977" y="983799"/>
                </a:cubicBezTo>
                <a:cubicBezTo>
                  <a:pt x="293559" y="993590"/>
                  <a:pt x="352016" y="1006720"/>
                  <a:pt x="369511" y="1011094"/>
                </a:cubicBezTo>
                <a:cubicBezTo>
                  <a:pt x="383159" y="1020193"/>
                  <a:pt x="394053" y="1038259"/>
                  <a:pt x="410455" y="1038390"/>
                </a:cubicBezTo>
                <a:lnTo>
                  <a:pt x="2907995" y="1011094"/>
                </a:lnTo>
                <a:cubicBezTo>
                  <a:pt x="3152053" y="962285"/>
                  <a:pt x="2623368" y="1065404"/>
                  <a:pt x="3290132" y="970151"/>
                </a:cubicBezTo>
                <a:lnTo>
                  <a:pt x="3385667" y="956503"/>
                </a:lnTo>
                <a:cubicBezTo>
                  <a:pt x="3440334" y="947871"/>
                  <a:pt x="3494101" y="929936"/>
                  <a:pt x="3549440" y="929208"/>
                </a:cubicBezTo>
                <a:lnTo>
                  <a:pt x="4586670" y="915560"/>
                </a:lnTo>
                <a:lnTo>
                  <a:pt x="5132580" y="888265"/>
                </a:lnTo>
                <a:cubicBezTo>
                  <a:pt x="5191772" y="884446"/>
                  <a:pt x="5250980" y="880519"/>
                  <a:pt x="5310001" y="874617"/>
                </a:cubicBezTo>
                <a:cubicBezTo>
                  <a:pt x="5342009" y="871416"/>
                  <a:pt x="5373381" y="861915"/>
                  <a:pt x="5405535" y="860969"/>
                </a:cubicBezTo>
                <a:cubicBezTo>
                  <a:pt x="5682957" y="852809"/>
                  <a:pt x="5960544" y="851870"/>
                  <a:pt x="6238049" y="847321"/>
                </a:cubicBezTo>
                <a:cubicBezTo>
                  <a:pt x="6283541" y="842772"/>
                  <a:pt x="6329266" y="840140"/>
                  <a:pt x="6374526" y="833674"/>
                </a:cubicBezTo>
                <a:cubicBezTo>
                  <a:pt x="6393095" y="831021"/>
                  <a:pt x="6410524" y="822505"/>
                  <a:pt x="6429117" y="820026"/>
                </a:cubicBezTo>
                <a:cubicBezTo>
                  <a:pt x="6478925" y="813385"/>
                  <a:pt x="6529143" y="810232"/>
                  <a:pt x="6579243" y="806378"/>
                </a:cubicBezTo>
                <a:cubicBezTo>
                  <a:pt x="6701490" y="796974"/>
                  <a:pt x="6896669" y="786100"/>
                  <a:pt x="7015971" y="779083"/>
                </a:cubicBezTo>
                <a:cubicBezTo>
                  <a:pt x="7043267" y="769984"/>
                  <a:pt x="7069645" y="757430"/>
                  <a:pt x="7097858" y="751787"/>
                </a:cubicBezTo>
                <a:cubicBezTo>
                  <a:pt x="7120604" y="747238"/>
                  <a:pt x="7143717" y="744242"/>
                  <a:pt x="7166096" y="738139"/>
                </a:cubicBezTo>
                <a:cubicBezTo>
                  <a:pt x="7193854" y="730569"/>
                  <a:pt x="7220687" y="719942"/>
                  <a:pt x="7247983" y="710844"/>
                </a:cubicBezTo>
                <a:lnTo>
                  <a:pt x="7329870" y="683548"/>
                </a:lnTo>
                <a:cubicBezTo>
                  <a:pt x="7343518" y="678999"/>
                  <a:pt x="7356857" y="673389"/>
                  <a:pt x="7370813" y="669900"/>
                </a:cubicBezTo>
                <a:lnTo>
                  <a:pt x="7425404" y="656253"/>
                </a:lnTo>
                <a:cubicBezTo>
                  <a:pt x="7506778" y="602002"/>
                  <a:pt x="7434588" y="641073"/>
                  <a:pt x="7589177" y="615309"/>
                </a:cubicBezTo>
                <a:cubicBezTo>
                  <a:pt x="7724775" y="592710"/>
                  <a:pt x="7510684" y="611658"/>
                  <a:pt x="7684711" y="574366"/>
                </a:cubicBezTo>
                <a:cubicBezTo>
                  <a:pt x="7729416" y="564786"/>
                  <a:pt x="7775696" y="565267"/>
                  <a:pt x="7821189" y="560718"/>
                </a:cubicBezTo>
                <a:cubicBezTo>
                  <a:pt x="7839386" y="551620"/>
                  <a:pt x="7861394" y="547809"/>
                  <a:pt x="7875780" y="533423"/>
                </a:cubicBezTo>
                <a:cubicBezTo>
                  <a:pt x="7905908" y="503296"/>
                  <a:pt x="7878768" y="390468"/>
                  <a:pt x="7875780" y="383297"/>
                </a:cubicBezTo>
                <a:cubicBezTo>
                  <a:pt x="7865882" y="359542"/>
                  <a:pt x="7838135" y="348073"/>
                  <a:pt x="7821189" y="328706"/>
                </a:cubicBezTo>
                <a:cubicBezTo>
                  <a:pt x="7736312" y="231704"/>
                  <a:pt x="7834147" y="310048"/>
                  <a:pt x="7698359" y="219524"/>
                </a:cubicBezTo>
                <a:cubicBezTo>
                  <a:pt x="7684711" y="210426"/>
                  <a:pt x="7672977" y="197416"/>
                  <a:pt x="7657416" y="192229"/>
                </a:cubicBezTo>
                <a:cubicBezTo>
                  <a:pt x="7441670" y="120313"/>
                  <a:pt x="7604286" y="165861"/>
                  <a:pt x="7152449" y="151285"/>
                </a:cubicBezTo>
                <a:cubicBezTo>
                  <a:pt x="7129703" y="146736"/>
                  <a:pt x="7106714" y="143264"/>
                  <a:pt x="7084210" y="137638"/>
                </a:cubicBezTo>
                <a:cubicBezTo>
                  <a:pt x="7070254" y="134149"/>
                  <a:pt x="7057421" y="126563"/>
                  <a:pt x="7043267" y="123990"/>
                </a:cubicBezTo>
                <a:cubicBezTo>
                  <a:pt x="7007181" y="117429"/>
                  <a:pt x="6970263" y="116372"/>
                  <a:pt x="6934085" y="110342"/>
                </a:cubicBezTo>
                <a:cubicBezTo>
                  <a:pt x="6848121" y="96014"/>
                  <a:pt x="6898344" y="87132"/>
                  <a:pt x="6783959" y="83047"/>
                </a:cubicBezTo>
                <a:cubicBezTo>
                  <a:pt x="6561141" y="75089"/>
                  <a:pt x="6338132" y="73948"/>
                  <a:pt x="6115219" y="69399"/>
                </a:cubicBezTo>
                <a:lnTo>
                  <a:pt x="5828616" y="55751"/>
                </a:lnTo>
                <a:cubicBezTo>
                  <a:pt x="5787512" y="53011"/>
                  <a:pt x="5746910" y="44522"/>
                  <a:pt x="5705786" y="42103"/>
                </a:cubicBezTo>
                <a:cubicBezTo>
                  <a:pt x="5592160" y="35419"/>
                  <a:pt x="5478323" y="33005"/>
                  <a:pt x="5364592" y="28456"/>
                </a:cubicBezTo>
                <a:cubicBezTo>
                  <a:pt x="5253447" y="-8593"/>
                  <a:pt x="5294676" y="1160"/>
                  <a:pt x="5077989" y="1160"/>
                </a:cubicBezTo>
                <a:lnTo>
                  <a:pt x="3508496" y="14808"/>
                </a:lnTo>
                <a:cubicBezTo>
                  <a:pt x="3345946" y="47319"/>
                  <a:pt x="3498635" y="20194"/>
                  <a:pt x="3180950" y="42103"/>
                </a:cubicBezTo>
                <a:cubicBezTo>
                  <a:pt x="3135339" y="45249"/>
                  <a:pt x="3090084" y="52605"/>
                  <a:pt x="3044473" y="55751"/>
                </a:cubicBezTo>
                <a:cubicBezTo>
                  <a:pt x="2958122" y="61706"/>
                  <a:pt x="2871601" y="64850"/>
                  <a:pt x="2785165" y="69399"/>
                </a:cubicBezTo>
                <a:cubicBezTo>
                  <a:pt x="2762419" y="73948"/>
                  <a:pt x="2739570" y="78015"/>
                  <a:pt x="2716926" y="83047"/>
                </a:cubicBezTo>
                <a:cubicBezTo>
                  <a:pt x="2543461" y="121594"/>
                  <a:pt x="2799908" y="69179"/>
                  <a:pt x="2594096" y="110342"/>
                </a:cubicBezTo>
                <a:lnTo>
                  <a:pt x="1488628" y="96694"/>
                </a:lnTo>
                <a:cubicBezTo>
                  <a:pt x="1447443" y="95779"/>
                  <a:pt x="1406930" y="85332"/>
                  <a:pt x="1365798" y="83047"/>
                </a:cubicBezTo>
                <a:cubicBezTo>
                  <a:pt x="1243073" y="76229"/>
                  <a:pt x="1120138" y="73948"/>
                  <a:pt x="997308" y="69399"/>
                </a:cubicBezTo>
                <a:cubicBezTo>
                  <a:pt x="828986" y="73948"/>
                  <a:pt x="660534" y="75038"/>
                  <a:pt x="492341" y="83047"/>
                </a:cubicBezTo>
                <a:cubicBezTo>
                  <a:pt x="392682" y="87793"/>
                  <a:pt x="454247" y="92395"/>
                  <a:pt x="383159" y="123990"/>
                </a:cubicBezTo>
                <a:cubicBezTo>
                  <a:pt x="356867" y="135675"/>
                  <a:pt x="328568" y="142187"/>
                  <a:pt x="301273" y="151285"/>
                </a:cubicBezTo>
                <a:lnTo>
                  <a:pt x="260329" y="164933"/>
                </a:lnTo>
                <a:cubicBezTo>
                  <a:pt x="214837" y="160384"/>
                  <a:pt x="169112" y="157751"/>
                  <a:pt x="123852" y="151285"/>
                </a:cubicBezTo>
                <a:cubicBezTo>
                  <a:pt x="105284" y="148632"/>
                  <a:pt x="69261" y="137638"/>
                  <a:pt x="69261" y="13763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Down Arrow 6"/>
          <p:cNvSpPr/>
          <p:nvPr/>
        </p:nvSpPr>
        <p:spPr>
          <a:xfrm>
            <a:off x="2743200" y="2133599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228600" y="3529082"/>
            <a:ext cx="8610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>
                <a:latin typeface="NimbusRomNo9L-Regu"/>
              </a:rPr>
              <a:t>A </a:t>
            </a:r>
            <a:r>
              <a:rPr lang="en-IN" dirty="0">
                <a:latin typeface="NimbusRomNo9L-Regu"/>
              </a:rPr>
              <a:t>particle is a physical object that is confined to a highly localized region in</a:t>
            </a:r>
          </a:p>
          <a:p>
            <a:r>
              <a:rPr lang="en-IN" dirty="0" smtClean="0">
                <a:latin typeface="NimbusRomNo9L-Regu"/>
              </a:rPr>
              <a:t>    space</a:t>
            </a:r>
            <a:r>
              <a:rPr lang="en-IN" dirty="0">
                <a:latin typeface="NimbusRomNo9L-Regu"/>
              </a:rPr>
              <a:t>, ideally a </a:t>
            </a:r>
            <a:r>
              <a:rPr lang="en-IN" dirty="0" smtClean="0">
                <a:latin typeface="NimbusRomNo9L-Regu"/>
              </a:rPr>
              <a:t>point.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685800" y="439264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>
                <a:latin typeface="NimbusRomNo9L-Regu"/>
              </a:rPr>
              <a:t>We can devise a wave </a:t>
            </a:r>
            <a:r>
              <a:rPr lang="en-IN" dirty="0">
                <a:latin typeface="NimbusRomNo9L-Regu"/>
              </a:rPr>
              <a:t>function </a:t>
            </a:r>
            <a:r>
              <a:rPr lang="en-IN" dirty="0" smtClean="0">
                <a:latin typeface="NimbusRomNo9L-Regu"/>
              </a:rPr>
              <a:t>that is </a:t>
            </a:r>
            <a:r>
              <a:rPr lang="en-IN" dirty="0">
                <a:latin typeface="NimbusRomNo9L-Regu"/>
              </a:rPr>
              <a:t>zero or nearly so everywhere in space except for one localized region.</a:t>
            </a:r>
            <a:endParaRPr lang="en-IN" dirty="0"/>
          </a:p>
        </p:txBody>
      </p:sp>
      <p:sp>
        <p:nvSpPr>
          <p:cNvPr id="11" name="Freeform 10"/>
          <p:cNvSpPr/>
          <p:nvPr/>
        </p:nvSpPr>
        <p:spPr>
          <a:xfrm>
            <a:off x="228600" y="4299044"/>
            <a:ext cx="8685221" cy="882556"/>
          </a:xfrm>
          <a:custGeom>
            <a:avLst/>
            <a:gdLst>
              <a:gd name="connsiteX0" fmla="*/ 245660 w 8422501"/>
              <a:gd name="connsiteY0" fmla="*/ 54591 h 1040526"/>
              <a:gd name="connsiteX1" fmla="*/ 191069 w 8422501"/>
              <a:gd name="connsiteY1" fmla="*/ 122830 h 1040526"/>
              <a:gd name="connsiteX2" fmla="*/ 150126 w 8422501"/>
              <a:gd name="connsiteY2" fmla="*/ 272955 h 1040526"/>
              <a:gd name="connsiteX3" fmla="*/ 204717 w 8422501"/>
              <a:gd name="connsiteY3" fmla="*/ 586854 h 1040526"/>
              <a:gd name="connsiteX4" fmla="*/ 245660 w 8422501"/>
              <a:gd name="connsiteY4" fmla="*/ 600501 h 1040526"/>
              <a:gd name="connsiteX5" fmla="*/ 341194 w 8422501"/>
              <a:gd name="connsiteY5" fmla="*/ 682388 h 1040526"/>
              <a:gd name="connsiteX6" fmla="*/ 409433 w 8422501"/>
              <a:gd name="connsiteY6" fmla="*/ 696036 h 1040526"/>
              <a:gd name="connsiteX7" fmla="*/ 491320 w 8422501"/>
              <a:gd name="connsiteY7" fmla="*/ 750627 h 1040526"/>
              <a:gd name="connsiteX8" fmla="*/ 600502 w 8422501"/>
              <a:gd name="connsiteY8" fmla="*/ 777922 h 1040526"/>
              <a:gd name="connsiteX9" fmla="*/ 641445 w 8422501"/>
              <a:gd name="connsiteY9" fmla="*/ 791570 h 1040526"/>
              <a:gd name="connsiteX10" fmla="*/ 791571 w 8422501"/>
              <a:gd name="connsiteY10" fmla="*/ 818865 h 1040526"/>
              <a:gd name="connsiteX11" fmla="*/ 1337481 w 8422501"/>
              <a:gd name="connsiteY11" fmla="*/ 846161 h 1040526"/>
              <a:gd name="connsiteX12" fmla="*/ 1637732 w 8422501"/>
              <a:gd name="connsiteY12" fmla="*/ 859809 h 1040526"/>
              <a:gd name="connsiteX13" fmla="*/ 1801505 w 8422501"/>
              <a:gd name="connsiteY13" fmla="*/ 887104 h 1040526"/>
              <a:gd name="connsiteX14" fmla="*/ 2579427 w 8422501"/>
              <a:gd name="connsiteY14" fmla="*/ 914400 h 1040526"/>
              <a:gd name="connsiteX15" fmla="*/ 2743200 w 8422501"/>
              <a:gd name="connsiteY15" fmla="*/ 941695 h 1040526"/>
              <a:gd name="connsiteX16" fmla="*/ 2893326 w 8422501"/>
              <a:gd name="connsiteY16" fmla="*/ 955343 h 1040526"/>
              <a:gd name="connsiteX17" fmla="*/ 4503762 w 8422501"/>
              <a:gd name="connsiteY17" fmla="*/ 955343 h 1040526"/>
              <a:gd name="connsiteX18" fmla="*/ 4667535 w 8422501"/>
              <a:gd name="connsiteY18" fmla="*/ 941695 h 1040526"/>
              <a:gd name="connsiteX19" fmla="*/ 4858603 w 8422501"/>
              <a:gd name="connsiteY19" fmla="*/ 928048 h 1040526"/>
              <a:gd name="connsiteX20" fmla="*/ 5240741 w 8422501"/>
              <a:gd name="connsiteY20" fmla="*/ 914400 h 1040526"/>
              <a:gd name="connsiteX21" fmla="*/ 5431809 w 8422501"/>
              <a:gd name="connsiteY21" fmla="*/ 887104 h 1040526"/>
              <a:gd name="connsiteX22" fmla="*/ 5581935 w 8422501"/>
              <a:gd name="connsiteY22" fmla="*/ 859809 h 1040526"/>
              <a:gd name="connsiteX23" fmla="*/ 5663821 w 8422501"/>
              <a:gd name="connsiteY23" fmla="*/ 846161 h 1040526"/>
              <a:gd name="connsiteX24" fmla="*/ 5718412 w 8422501"/>
              <a:gd name="connsiteY24" fmla="*/ 832513 h 1040526"/>
              <a:gd name="connsiteX25" fmla="*/ 5868538 w 8422501"/>
              <a:gd name="connsiteY25" fmla="*/ 805218 h 1040526"/>
              <a:gd name="connsiteX26" fmla="*/ 5964072 w 8422501"/>
              <a:gd name="connsiteY26" fmla="*/ 791570 h 1040526"/>
              <a:gd name="connsiteX27" fmla="*/ 6141493 w 8422501"/>
              <a:gd name="connsiteY27" fmla="*/ 777922 h 1040526"/>
              <a:gd name="connsiteX28" fmla="*/ 7397087 w 8422501"/>
              <a:gd name="connsiteY28" fmla="*/ 750627 h 1040526"/>
              <a:gd name="connsiteX29" fmla="*/ 7492621 w 8422501"/>
              <a:gd name="connsiteY29" fmla="*/ 736979 h 1040526"/>
              <a:gd name="connsiteX30" fmla="*/ 7642747 w 8422501"/>
              <a:gd name="connsiteY30" fmla="*/ 723331 h 1040526"/>
              <a:gd name="connsiteX31" fmla="*/ 7683690 w 8422501"/>
              <a:gd name="connsiteY31" fmla="*/ 709683 h 1040526"/>
              <a:gd name="connsiteX32" fmla="*/ 7751929 w 8422501"/>
              <a:gd name="connsiteY32" fmla="*/ 696036 h 1040526"/>
              <a:gd name="connsiteX33" fmla="*/ 7847463 w 8422501"/>
              <a:gd name="connsiteY33" fmla="*/ 655092 h 1040526"/>
              <a:gd name="connsiteX34" fmla="*/ 7997588 w 8422501"/>
              <a:gd name="connsiteY34" fmla="*/ 627797 h 1040526"/>
              <a:gd name="connsiteX35" fmla="*/ 8065827 w 8422501"/>
              <a:gd name="connsiteY35" fmla="*/ 614149 h 1040526"/>
              <a:gd name="connsiteX36" fmla="*/ 8120418 w 8422501"/>
              <a:gd name="connsiteY36" fmla="*/ 600501 h 1040526"/>
              <a:gd name="connsiteX37" fmla="*/ 8229600 w 8422501"/>
              <a:gd name="connsiteY37" fmla="*/ 545910 h 1040526"/>
              <a:gd name="connsiteX38" fmla="*/ 8284191 w 8422501"/>
              <a:gd name="connsiteY38" fmla="*/ 518615 h 1040526"/>
              <a:gd name="connsiteX39" fmla="*/ 8338782 w 8422501"/>
              <a:gd name="connsiteY39" fmla="*/ 491319 h 1040526"/>
              <a:gd name="connsiteX40" fmla="*/ 8379726 w 8422501"/>
              <a:gd name="connsiteY40" fmla="*/ 477671 h 1040526"/>
              <a:gd name="connsiteX41" fmla="*/ 8420669 w 8422501"/>
              <a:gd name="connsiteY41" fmla="*/ 436728 h 1040526"/>
              <a:gd name="connsiteX42" fmla="*/ 8366078 w 8422501"/>
              <a:gd name="connsiteY42" fmla="*/ 341194 h 1040526"/>
              <a:gd name="connsiteX43" fmla="*/ 8284191 w 8422501"/>
              <a:gd name="connsiteY43" fmla="*/ 286603 h 1040526"/>
              <a:gd name="connsiteX44" fmla="*/ 8147714 w 8422501"/>
              <a:gd name="connsiteY44" fmla="*/ 245659 h 1040526"/>
              <a:gd name="connsiteX45" fmla="*/ 7956645 w 8422501"/>
              <a:gd name="connsiteY45" fmla="*/ 218364 h 1040526"/>
              <a:gd name="connsiteX46" fmla="*/ 7874759 w 8422501"/>
              <a:gd name="connsiteY46" fmla="*/ 191068 h 1040526"/>
              <a:gd name="connsiteX47" fmla="*/ 7833815 w 8422501"/>
              <a:gd name="connsiteY47" fmla="*/ 163773 h 1040526"/>
              <a:gd name="connsiteX48" fmla="*/ 7547212 w 8422501"/>
              <a:gd name="connsiteY48" fmla="*/ 122830 h 1040526"/>
              <a:gd name="connsiteX49" fmla="*/ 7397087 w 8422501"/>
              <a:gd name="connsiteY49" fmla="*/ 95534 h 1040526"/>
              <a:gd name="connsiteX50" fmla="*/ 6605517 w 8422501"/>
              <a:gd name="connsiteY50" fmla="*/ 81886 h 1040526"/>
              <a:gd name="connsiteX51" fmla="*/ 6305266 w 8422501"/>
              <a:gd name="connsiteY51" fmla="*/ 68239 h 1040526"/>
              <a:gd name="connsiteX52" fmla="*/ 6100550 w 8422501"/>
              <a:gd name="connsiteY52" fmla="*/ 54591 h 1040526"/>
              <a:gd name="connsiteX53" fmla="*/ 5022377 w 8422501"/>
              <a:gd name="connsiteY53" fmla="*/ 40943 h 1040526"/>
              <a:gd name="connsiteX54" fmla="*/ 4708478 w 8422501"/>
              <a:gd name="connsiteY54" fmla="*/ 13648 h 1040526"/>
              <a:gd name="connsiteX55" fmla="*/ 3753135 w 8422501"/>
              <a:gd name="connsiteY55" fmla="*/ 0 h 1040526"/>
              <a:gd name="connsiteX56" fmla="*/ 2129051 w 8422501"/>
              <a:gd name="connsiteY56" fmla="*/ 13648 h 1040526"/>
              <a:gd name="connsiteX57" fmla="*/ 1719618 w 8422501"/>
              <a:gd name="connsiteY57" fmla="*/ 40943 h 1040526"/>
              <a:gd name="connsiteX58" fmla="*/ 1473959 w 8422501"/>
              <a:gd name="connsiteY58" fmla="*/ 54591 h 1040526"/>
              <a:gd name="connsiteX59" fmla="*/ 1310185 w 8422501"/>
              <a:gd name="connsiteY59" fmla="*/ 81886 h 1040526"/>
              <a:gd name="connsiteX60" fmla="*/ 1091821 w 8422501"/>
              <a:gd name="connsiteY60" fmla="*/ 95534 h 1040526"/>
              <a:gd name="connsiteX61" fmla="*/ 504968 w 8422501"/>
              <a:gd name="connsiteY61" fmla="*/ 109182 h 1040526"/>
              <a:gd name="connsiteX62" fmla="*/ 354842 w 8422501"/>
              <a:gd name="connsiteY62" fmla="*/ 150125 h 1040526"/>
              <a:gd name="connsiteX63" fmla="*/ 0 w 8422501"/>
              <a:gd name="connsiteY63" fmla="*/ 150125 h 104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8422501" h="1040526">
                <a:moveTo>
                  <a:pt x="245660" y="54591"/>
                </a:moveTo>
                <a:cubicBezTo>
                  <a:pt x="227463" y="77337"/>
                  <a:pt x="205018" y="97257"/>
                  <a:pt x="191069" y="122830"/>
                </a:cubicBezTo>
                <a:cubicBezTo>
                  <a:pt x="169198" y="162927"/>
                  <a:pt x="159130" y="227937"/>
                  <a:pt x="150126" y="272955"/>
                </a:cubicBezTo>
                <a:cubicBezTo>
                  <a:pt x="155242" y="370156"/>
                  <a:pt x="114398" y="511587"/>
                  <a:pt x="204717" y="586854"/>
                </a:cubicBezTo>
                <a:cubicBezTo>
                  <a:pt x="215768" y="596064"/>
                  <a:pt x="232012" y="595952"/>
                  <a:pt x="245660" y="600501"/>
                </a:cubicBezTo>
                <a:cubicBezTo>
                  <a:pt x="266193" y="621034"/>
                  <a:pt x="307939" y="669917"/>
                  <a:pt x="341194" y="682388"/>
                </a:cubicBezTo>
                <a:cubicBezTo>
                  <a:pt x="362914" y="690533"/>
                  <a:pt x="386687" y="691487"/>
                  <a:pt x="409433" y="696036"/>
                </a:cubicBezTo>
                <a:cubicBezTo>
                  <a:pt x="436729" y="714233"/>
                  <a:pt x="459494" y="742671"/>
                  <a:pt x="491320" y="750627"/>
                </a:cubicBezTo>
                <a:cubicBezTo>
                  <a:pt x="527714" y="759725"/>
                  <a:pt x="564913" y="766059"/>
                  <a:pt x="600502" y="777922"/>
                </a:cubicBezTo>
                <a:cubicBezTo>
                  <a:pt x="614150" y="782471"/>
                  <a:pt x="627489" y="788081"/>
                  <a:pt x="641445" y="791570"/>
                </a:cubicBezTo>
                <a:cubicBezTo>
                  <a:pt x="679603" y="801110"/>
                  <a:pt x="755057" y="812780"/>
                  <a:pt x="791571" y="818865"/>
                </a:cubicBezTo>
                <a:cubicBezTo>
                  <a:pt x="993275" y="886101"/>
                  <a:pt x="806216" y="828152"/>
                  <a:pt x="1337481" y="846161"/>
                </a:cubicBezTo>
                <a:cubicBezTo>
                  <a:pt x="1437610" y="849555"/>
                  <a:pt x="1537648" y="855260"/>
                  <a:pt x="1637732" y="859809"/>
                </a:cubicBezTo>
                <a:cubicBezTo>
                  <a:pt x="1692323" y="868907"/>
                  <a:pt x="1746246" y="884034"/>
                  <a:pt x="1801505" y="887104"/>
                </a:cubicBezTo>
                <a:cubicBezTo>
                  <a:pt x="2224371" y="910597"/>
                  <a:pt x="1965179" y="898650"/>
                  <a:pt x="2579427" y="914400"/>
                </a:cubicBezTo>
                <a:cubicBezTo>
                  <a:pt x="2648698" y="928254"/>
                  <a:pt x="2667013" y="933230"/>
                  <a:pt x="2743200" y="941695"/>
                </a:cubicBezTo>
                <a:cubicBezTo>
                  <a:pt x="2793141" y="947244"/>
                  <a:pt x="2843284" y="950794"/>
                  <a:pt x="2893326" y="955343"/>
                </a:cubicBezTo>
                <a:cubicBezTo>
                  <a:pt x="3429724" y="1134147"/>
                  <a:pt x="2951882" y="979782"/>
                  <a:pt x="4503762" y="955343"/>
                </a:cubicBezTo>
                <a:cubicBezTo>
                  <a:pt x="4558535" y="954480"/>
                  <a:pt x="4612916" y="945896"/>
                  <a:pt x="4667535" y="941695"/>
                </a:cubicBezTo>
                <a:cubicBezTo>
                  <a:pt x="4731199" y="936798"/>
                  <a:pt x="4794824" y="931085"/>
                  <a:pt x="4858603" y="928048"/>
                </a:cubicBezTo>
                <a:cubicBezTo>
                  <a:pt x="4985919" y="921985"/>
                  <a:pt x="5113362" y="918949"/>
                  <a:pt x="5240741" y="914400"/>
                </a:cubicBezTo>
                <a:cubicBezTo>
                  <a:pt x="5335190" y="882916"/>
                  <a:pt x="5246971" y="908850"/>
                  <a:pt x="5431809" y="887104"/>
                </a:cubicBezTo>
                <a:cubicBezTo>
                  <a:pt x="5488763" y="880403"/>
                  <a:pt x="5526642" y="869862"/>
                  <a:pt x="5581935" y="859809"/>
                </a:cubicBezTo>
                <a:cubicBezTo>
                  <a:pt x="5609161" y="854859"/>
                  <a:pt x="5636687" y="851588"/>
                  <a:pt x="5663821" y="846161"/>
                </a:cubicBezTo>
                <a:cubicBezTo>
                  <a:pt x="5682214" y="842482"/>
                  <a:pt x="5700102" y="836582"/>
                  <a:pt x="5718412" y="832513"/>
                </a:cubicBezTo>
                <a:cubicBezTo>
                  <a:pt x="5766335" y="821863"/>
                  <a:pt x="5820375" y="812628"/>
                  <a:pt x="5868538" y="805218"/>
                </a:cubicBezTo>
                <a:cubicBezTo>
                  <a:pt x="5900332" y="800327"/>
                  <a:pt x="5932064" y="794771"/>
                  <a:pt x="5964072" y="791570"/>
                </a:cubicBezTo>
                <a:cubicBezTo>
                  <a:pt x="6023093" y="785668"/>
                  <a:pt x="6082329" y="782148"/>
                  <a:pt x="6141493" y="777922"/>
                </a:cubicBezTo>
                <a:cubicBezTo>
                  <a:pt x="6650595" y="741557"/>
                  <a:pt x="6509156" y="762158"/>
                  <a:pt x="7397087" y="750627"/>
                </a:cubicBezTo>
                <a:cubicBezTo>
                  <a:pt x="7428932" y="746078"/>
                  <a:pt x="7460650" y="740531"/>
                  <a:pt x="7492621" y="736979"/>
                </a:cubicBezTo>
                <a:cubicBezTo>
                  <a:pt x="7542562" y="731430"/>
                  <a:pt x="7593004" y="730437"/>
                  <a:pt x="7642747" y="723331"/>
                </a:cubicBezTo>
                <a:cubicBezTo>
                  <a:pt x="7656988" y="721296"/>
                  <a:pt x="7669734" y="713172"/>
                  <a:pt x="7683690" y="709683"/>
                </a:cubicBezTo>
                <a:cubicBezTo>
                  <a:pt x="7706194" y="704057"/>
                  <a:pt x="7729183" y="700585"/>
                  <a:pt x="7751929" y="696036"/>
                </a:cubicBezTo>
                <a:cubicBezTo>
                  <a:pt x="7790985" y="676508"/>
                  <a:pt x="7807302" y="665132"/>
                  <a:pt x="7847463" y="655092"/>
                </a:cubicBezTo>
                <a:cubicBezTo>
                  <a:pt x="7892396" y="643859"/>
                  <a:pt x="7952993" y="635905"/>
                  <a:pt x="7997588" y="627797"/>
                </a:cubicBezTo>
                <a:cubicBezTo>
                  <a:pt x="8020411" y="623647"/>
                  <a:pt x="8043183" y="619181"/>
                  <a:pt x="8065827" y="614149"/>
                </a:cubicBezTo>
                <a:cubicBezTo>
                  <a:pt x="8084137" y="610080"/>
                  <a:pt x="8103104" y="607715"/>
                  <a:pt x="8120418" y="600501"/>
                </a:cubicBezTo>
                <a:cubicBezTo>
                  <a:pt x="8157978" y="584851"/>
                  <a:pt x="8193206" y="564107"/>
                  <a:pt x="8229600" y="545910"/>
                </a:cubicBezTo>
                <a:lnTo>
                  <a:pt x="8284191" y="518615"/>
                </a:lnTo>
                <a:cubicBezTo>
                  <a:pt x="8302388" y="509516"/>
                  <a:pt x="8319481" y="497753"/>
                  <a:pt x="8338782" y="491319"/>
                </a:cubicBezTo>
                <a:lnTo>
                  <a:pt x="8379726" y="477671"/>
                </a:lnTo>
                <a:cubicBezTo>
                  <a:pt x="8393374" y="464023"/>
                  <a:pt x="8415367" y="455286"/>
                  <a:pt x="8420669" y="436728"/>
                </a:cubicBezTo>
                <a:cubicBezTo>
                  <a:pt x="8431738" y="397985"/>
                  <a:pt x="8390034" y="359826"/>
                  <a:pt x="8366078" y="341194"/>
                </a:cubicBezTo>
                <a:cubicBezTo>
                  <a:pt x="8340183" y="321054"/>
                  <a:pt x="8315313" y="296977"/>
                  <a:pt x="8284191" y="286603"/>
                </a:cubicBezTo>
                <a:cubicBezTo>
                  <a:pt x="8247789" y="274469"/>
                  <a:pt x="8188965" y="252534"/>
                  <a:pt x="8147714" y="245659"/>
                </a:cubicBezTo>
                <a:cubicBezTo>
                  <a:pt x="8084253" y="235082"/>
                  <a:pt x="7956645" y="218364"/>
                  <a:pt x="7956645" y="218364"/>
                </a:cubicBezTo>
                <a:cubicBezTo>
                  <a:pt x="7929350" y="209265"/>
                  <a:pt x="7898699" y="207027"/>
                  <a:pt x="7874759" y="191068"/>
                </a:cubicBezTo>
                <a:cubicBezTo>
                  <a:pt x="7861111" y="181970"/>
                  <a:pt x="7849230" y="169378"/>
                  <a:pt x="7833815" y="163773"/>
                </a:cubicBezTo>
                <a:cubicBezTo>
                  <a:pt x="7733165" y="127173"/>
                  <a:pt x="7657561" y="131318"/>
                  <a:pt x="7547212" y="122830"/>
                </a:cubicBezTo>
                <a:cubicBezTo>
                  <a:pt x="7522313" y="117850"/>
                  <a:pt x="7417784" y="96181"/>
                  <a:pt x="7397087" y="95534"/>
                </a:cubicBezTo>
                <a:cubicBezTo>
                  <a:pt x="7133320" y="87291"/>
                  <a:pt x="6869374" y="86435"/>
                  <a:pt x="6605517" y="81886"/>
                </a:cubicBezTo>
                <a:lnTo>
                  <a:pt x="6305266" y="68239"/>
                </a:lnTo>
                <a:cubicBezTo>
                  <a:pt x="6236976" y="64548"/>
                  <a:pt x="6168925" y="56046"/>
                  <a:pt x="6100550" y="54591"/>
                </a:cubicBezTo>
                <a:lnTo>
                  <a:pt x="5022377" y="40943"/>
                </a:lnTo>
                <a:cubicBezTo>
                  <a:pt x="4899060" y="-163"/>
                  <a:pt x="4970150" y="19463"/>
                  <a:pt x="4708478" y="13648"/>
                </a:cubicBezTo>
                <a:lnTo>
                  <a:pt x="3753135" y="0"/>
                </a:lnTo>
                <a:lnTo>
                  <a:pt x="2129051" y="13648"/>
                </a:lnTo>
                <a:cubicBezTo>
                  <a:pt x="1015546" y="29221"/>
                  <a:pt x="2101322" y="9134"/>
                  <a:pt x="1719618" y="40943"/>
                </a:cubicBezTo>
                <a:cubicBezTo>
                  <a:pt x="1637889" y="47754"/>
                  <a:pt x="1555845" y="50042"/>
                  <a:pt x="1473959" y="54591"/>
                </a:cubicBezTo>
                <a:cubicBezTo>
                  <a:pt x="1399814" y="79306"/>
                  <a:pt x="1430476" y="72263"/>
                  <a:pt x="1310185" y="81886"/>
                </a:cubicBezTo>
                <a:cubicBezTo>
                  <a:pt x="1237487" y="87702"/>
                  <a:pt x="1164709" y="93063"/>
                  <a:pt x="1091821" y="95534"/>
                </a:cubicBezTo>
                <a:cubicBezTo>
                  <a:pt x="896263" y="102163"/>
                  <a:pt x="700586" y="104633"/>
                  <a:pt x="504968" y="109182"/>
                </a:cubicBezTo>
                <a:cubicBezTo>
                  <a:pt x="467731" y="121594"/>
                  <a:pt x="397554" y="148747"/>
                  <a:pt x="354842" y="150125"/>
                </a:cubicBezTo>
                <a:cubicBezTo>
                  <a:pt x="236623" y="153939"/>
                  <a:pt x="118281" y="150125"/>
                  <a:pt x="0" y="1501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71800" y="4038600"/>
            <a:ext cx="381000" cy="389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8600" y="5562935"/>
            <a:ext cx="86106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dirty="0">
                <a:latin typeface="NimbusRomNo9L-Regu"/>
              </a:rPr>
              <a:t>It is in fact possible </a:t>
            </a:r>
            <a:r>
              <a:rPr lang="en-IN" dirty="0" smtClean="0">
                <a:latin typeface="NimbusRomNo9L-Regu"/>
              </a:rPr>
              <a:t>to construct</a:t>
            </a:r>
            <a:r>
              <a:rPr lang="en-IN" dirty="0">
                <a:latin typeface="NimbusRomNo9L-Regu"/>
              </a:rPr>
              <a:t>, from the harmonic wave functions, a wave function which has this property.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51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/>
      <p:bldP spid="6" grpId="0" animBg="1"/>
      <p:bldP spid="7" grpId="0" animBg="1"/>
      <p:bldP spid="8" grpId="0" animBg="1"/>
      <p:bldP spid="9" grpId="0"/>
      <p:bldP spid="1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63" y="153196"/>
            <a:ext cx="8731064" cy="73765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IN" dirty="0" smtClean="0"/>
              <a:t>Wave packet: An example</a:t>
            </a:r>
            <a:endParaRPr lang="en-I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84" y="1053862"/>
            <a:ext cx="2675230" cy="1620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98" y="1024292"/>
            <a:ext cx="2675229" cy="16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69" y="3634511"/>
            <a:ext cx="2794128" cy="16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4" y="1031754"/>
            <a:ext cx="2932125" cy="180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9547" y="2987345"/>
            <a:ext cx="93006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IN" dirty="0"/>
              <a:t>Cos(5 x)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54674" y="2918711"/>
            <a:ext cx="207140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IN" dirty="0"/>
              <a:t>Cos(5 x</a:t>
            </a:r>
            <a:r>
              <a:rPr lang="en-IN" dirty="0" smtClean="0"/>
              <a:t>) + Cos(5.2 x)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5931261" y="2918711"/>
            <a:ext cx="321273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IN" dirty="0"/>
              <a:t>Cos(5 x) + </a:t>
            </a:r>
            <a:r>
              <a:rPr lang="en-IN" dirty="0" smtClean="0"/>
              <a:t>Cos(5.1 </a:t>
            </a:r>
            <a:r>
              <a:rPr lang="en-IN" dirty="0"/>
              <a:t>x</a:t>
            </a:r>
            <a:r>
              <a:rPr lang="en-IN" dirty="0" smtClean="0"/>
              <a:t>) + Cos(5.2 x)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5530875" y="5601931"/>
            <a:ext cx="3593788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dirty="0"/>
              <a:t>Cos(5 x) + </a:t>
            </a:r>
            <a:r>
              <a:rPr lang="en-IN" dirty="0" smtClean="0"/>
              <a:t>Cos(5.05 </a:t>
            </a:r>
            <a:r>
              <a:rPr lang="en-IN" dirty="0"/>
              <a:t>x) + </a:t>
            </a:r>
            <a:r>
              <a:rPr lang="en-IN" dirty="0" smtClean="0"/>
              <a:t>Cos(5.1 </a:t>
            </a:r>
            <a:r>
              <a:rPr lang="en-IN" dirty="0"/>
              <a:t>x</a:t>
            </a:r>
            <a:r>
              <a:rPr lang="en-IN" dirty="0" smtClean="0"/>
              <a:t>) +Cos(5.15 x) + Cos(5.2 x)</a:t>
            </a:r>
            <a:endParaRPr lang="en-IN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lum bright="-20000" contrast="40000"/>
          </a:blip>
          <a:stretch>
            <a:fillRect/>
          </a:stretch>
        </p:blipFill>
        <p:spPr>
          <a:xfrm>
            <a:off x="441436" y="4444417"/>
            <a:ext cx="4025254" cy="8820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1435" y="5741770"/>
            <a:ext cx="4130565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dirty="0">
                <a:latin typeface="NimbusRomNo9L-Regu"/>
              </a:rPr>
              <a:t>An integral over a continuous range of wave numbers produces a single </a:t>
            </a:r>
            <a:r>
              <a:rPr lang="en-IN" b="1" dirty="0">
                <a:solidFill>
                  <a:srgbClr val="002060"/>
                </a:solidFill>
                <a:latin typeface="NimbusRomNo9L-Regu"/>
              </a:rPr>
              <a:t>wave packet.</a:t>
            </a:r>
            <a:endParaRPr lang="en-IN" b="1" dirty="0">
              <a:solidFill>
                <a:srgbClr val="00206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206741" y="2896354"/>
            <a:ext cx="1654063" cy="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3514" y="3634511"/>
            <a:ext cx="501808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dirty="0">
                <a:latin typeface="NimbusRomNo9L-Regu"/>
              </a:rPr>
              <a:t>T</a:t>
            </a:r>
            <a:r>
              <a:rPr lang="en-IN" dirty="0" smtClean="0">
                <a:latin typeface="NimbusRomNo9L-Regu"/>
              </a:rPr>
              <a:t>here </a:t>
            </a:r>
            <a:r>
              <a:rPr lang="en-IN" dirty="0">
                <a:latin typeface="NimbusRomNo9L-Regu"/>
              </a:rPr>
              <a:t>is only one beat </a:t>
            </a:r>
            <a:r>
              <a:rPr lang="en-IN" dirty="0" smtClean="0">
                <a:latin typeface="NimbusRomNo9L-Regu"/>
              </a:rPr>
              <a:t>note, </a:t>
            </a:r>
            <a:r>
              <a:rPr lang="en-IN" dirty="0">
                <a:latin typeface="NimbusRomNo9L-Regu"/>
              </a:rPr>
              <a:t>all the other beat </a:t>
            </a:r>
            <a:r>
              <a:rPr lang="en-IN" dirty="0" smtClean="0">
                <a:latin typeface="NimbusRomNo9L-Regu"/>
              </a:rPr>
              <a:t>notes become </a:t>
            </a:r>
            <a:r>
              <a:rPr lang="en-IN" dirty="0">
                <a:latin typeface="NimbusRomNo9L-Regu"/>
              </a:rPr>
              <a:t>infinitely far away</a:t>
            </a:r>
            <a:r>
              <a:rPr lang="en-IN" dirty="0" smtClean="0">
                <a:latin typeface="NimbusRomNo9L-Regu"/>
              </a:rPr>
              <a:t>. </a:t>
            </a:r>
            <a:endParaRPr lang="en-IN" dirty="0"/>
          </a:p>
        </p:txBody>
      </p:sp>
      <p:sp>
        <p:nvSpPr>
          <p:cNvPr id="4" name="Freeform 3"/>
          <p:cNvSpPr/>
          <p:nvPr/>
        </p:nvSpPr>
        <p:spPr>
          <a:xfrm>
            <a:off x="1444579" y="4585648"/>
            <a:ext cx="1735349" cy="982639"/>
          </a:xfrm>
          <a:custGeom>
            <a:avLst/>
            <a:gdLst>
              <a:gd name="connsiteX0" fmla="*/ 247743 w 1735349"/>
              <a:gd name="connsiteY0" fmla="*/ 0 h 982639"/>
              <a:gd name="connsiteX1" fmla="*/ 97618 w 1735349"/>
              <a:gd name="connsiteY1" fmla="*/ 68239 h 982639"/>
              <a:gd name="connsiteX2" fmla="*/ 56675 w 1735349"/>
              <a:gd name="connsiteY2" fmla="*/ 95534 h 982639"/>
              <a:gd name="connsiteX3" fmla="*/ 29379 w 1735349"/>
              <a:gd name="connsiteY3" fmla="*/ 136477 h 982639"/>
              <a:gd name="connsiteX4" fmla="*/ 2084 w 1735349"/>
              <a:gd name="connsiteY4" fmla="*/ 232012 h 982639"/>
              <a:gd name="connsiteX5" fmla="*/ 15731 w 1735349"/>
              <a:gd name="connsiteY5" fmla="*/ 696036 h 982639"/>
              <a:gd name="connsiteX6" fmla="*/ 97618 w 1735349"/>
              <a:gd name="connsiteY6" fmla="*/ 750627 h 982639"/>
              <a:gd name="connsiteX7" fmla="*/ 124914 w 1735349"/>
              <a:gd name="connsiteY7" fmla="*/ 791570 h 982639"/>
              <a:gd name="connsiteX8" fmla="*/ 206800 w 1735349"/>
              <a:gd name="connsiteY8" fmla="*/ 846161 h 982639"/>
              <a:gd name="connsiteX9" fmla="*/ 234096 w 1735349"/>
              <a:gd name="connsiteY9" fmla="*/ 887104 h 982639"/>
              <a:gd name="connsiteX10" fmla="*/ 275039 w 1735349"/>
              <a:gd name="connsiteY10" fmla="*/ 900752 h 982639"/>
              <a:gd name="connsiteX11" fmla="*/ 397869 w 1735349"/>
              <a:gd name="connsiteY11" fmla="*/ 941695 h 982639"/>
              <a:gd name="connsiteX12" fmla="*/ 479755 w 1735349"/>
              <a:gd name="connsiteY12" fmla="*/ 968991 h 982639"/>
              <a:gd name="connsiteX13" fmla="*/ 534346 w 1735349"/>
              <a:gd name="connsiteY13" fmla="*/ 982639 h 982639"/>
              <a:gd name="connsiteX14" fmla="*/ 1039314 w 1735349"/>
              <a:gd name="connsiteY14" fmla="*/ 968991 h 982639"/>
              <a:gd name="connsiteX15" fmla="*/ 1080257 w 1735349"/>
              <a:gd name="connsiteY15" fmla="*/ 955343 h 982639"/>
              <a:gd name="connsiteX16" fmla="*/ 1134848 w 1735349"/>
              <a:gd name="connsiteY16" fmla="*/ 941695 h 982639"/>
              <a:gd name="connsiteX17" fmla="*/ 1175791 w 1735349"/>
              <a:gd name="connsiteY17" fmla="*/ 914400 h 982639"/>
              <a:gd name="connsiteX18" fmla="*/ 1312269 w 1735349"/>
              <a:gd name="connsiteY18" fmla="*/ 873456 h 982639"/>
              <a:gd name="connsiteX19" fmla="*/ 1394155 w 1735349"/>
              <a:gd name="connsiteY19" fmla="*/ 818865 h 982639"/>
              <a:gd name="connsiteX20" fmla="*/ 1435099 w 1735349"/>
              <a:gd name="connsiteY20" fmla="*/ 791570 h 982639"/>
              <a:gd name="connsiteX21" fmla="*/ 1530633 w 1735349"/>
              <a:gd name="connsiteY21" fmla="*/ 736979 h 982639"/>
              <a:gd name="connsiteX22" fmla="*/ 1585224 w 1735349"/>
              <a:gd name="connsiteY22" fmla="*/ 696036 h 982639"/>
              <a:gd name="connsiteX23" fmla="*/ 1626167 w 1735349"/>
              <a:gd name="connsiteY23" fmla="*/ 655092 h 982639"/>
              <a:gd name="connsiteX24" fmla="*/ 1667111 w 1735349"/>
              <a:gd name="connsiteY24" fmla="*/ 641445 h 982639"/>
              <a:gd name="connsiteX25" fmla="*/ 1694406 w 1735349"/>
              <a:gd name="connsiteY25" fmla="*/ 586853 h 982639"/>
              <a:gd name="connsiteX26" fmla="*/ 1721702 w 1735349"/>
              <a:gd name="connsiteY26" fmla="*/ 545910 h 982639"/>
              <a:gd name="connsiteX27" fmla="*/ 1735349 w 1735349"/>
              <a:gd name="connsiteY27" fmla="*/ 504967 h 982639"/>
              <a:gd name="connsiteX28" fmla="*/ 1708054 w 1735349"/>
              <a:gd name="connsiteY28" fmla="*/ 245659 h 982639"/>
              <a:gd name="connsiteX29" fmla="*/ 1598872 w 1735349"/>
              <a:gd name="connsiteY29" fmla="*/ 163773 h 982639"/>
              <a:gd name="connsiteX30" fmla="*/ 1544281 w 1735349"/>
              <a:gd name="connsiteY30" fmla="*/ 122830 h 982639"/>
              <a:gd name="connsiteX31" fmla="*/ 1448746 w 1735349"/>
              <a:gd name="connsiteY31" fmla="*/ 95534 h 982639"/>
              <a:gd name="connsiteX32" fmla="*/ 1407803 w 1735349"/>
              <a:gd name="connsiteY32" fmla="*/ 68239 h 982639"/>
              <a:gd name="connsiteX33" fmla="*/ 861893 w 1735349"/>
              <a:gd name="connsiteY33" fmla="*/ 54591 h 982639"/>
              <a:gd name="connsiteX34" fmla="*/ 820949 w 1735349"/>
              <a:gd name="connsiteY34" fmla="*/ 40943 h 982639"/>
              <a:gd name="connsiteX35" fmla="*/ 124914 w 1735349"/>
              <a:gd name="connsiteY35" fmla="*/ 40943 h 98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35349" h="982639">
                <a:moveTo>
                  <a:pt x="247743" y="0"/>
                </a:moveTo>
                <a:cubicBezTo>
                  <a:pt x="147337" y="20082"/>
                  <a:pt x="198806" y="781"/>
                  <a:pt x="97618" y="68239"/>
                </a:cubicBezTo>
                <a:lnTo>
                  <a:pt x="56675" y="95534"/>
                </a:lnTo>
                <a:cubicBezTo>
                  <a:pt x="47576" y="109182"/>
                  <a:pt x="36715" y="121806"/>
                  <a:pt x="29379" y="136477"/>
                </a:cubicBezTo>
                <a:cubicBezTo>
                  <a:pt x="19588" y="156058"/>
                  <a:pt x="6457" y="214518"/>
                  <a:pt x="2084" y="232012"/>
                </a:cubicBezTo>
                <a:cubicBezTo>
                  <a:pt x="6633" y="386687"/>
                  <a:pt x="-12302" y="543855"/>
                  <a:pt x="15731" y="696036"/>
                </a:cubicBezTo>
                <a:cubicBezTo>
                  <a:pt x="21674" y="728298"/>
                  <a:pt x="97618" y="750627"/>
                  <a:pt x="97618" y="750627"/>
                </a:cubicBezTo>
                <a:cubicBezTo>
                  <a:pt x="106717" y="764275"/>
                  <a:pt x="112570" y="780769"/>
                  <a:pt x="124914" y="791570"/>
                </a:cubicBezTo>
                <a:cubicBezTo>
                  <a:pt x="149602" y="813172"/>
                  <a:pt x="206800" y="846161"/>
                  <a:pt x="206800" y="846161"/>
                </a:cubicBezTo>
                <a:cubicBezTo>
                  <a:pt x="215899" y="859809"/>
                  <a:pt x="221288" y="876857"/>
                  <a:pt x="234096" y="887104"/>
                </a:cubicBezTo>
                <a:cubicBezTo>
                  <a:pt x="245330" y="896091"/>
                  <a:pt x="261816" y="895085"/>
                  <a:pt x="275039" y="900752"/>
                </a:cubicBezTo>
                <a:cubicBezTo>
                  <a:pt x="421004" y="963310"/>
                  <a:pt x="229154" y="895682"/>
                  <a:pt x="397869" y="941695"/>
                </a:cubicBezTo>
                <a:cubicBezTo>
                  <a:pt x="425627" y="949265"/>
                  <a:pt x="451842" y="962013"/>
                  <a:pt x="479755" y="968991"/>
                </a:cubicBezTo>
                <a:lnTo>
                  <a:pt x="534346" y="982639"/>
                </a:lnTo>
                <a:cubicBezTo>
                  <a:pt x="702669" y="978090"/>
                  <a:pt x="871140" y="977400"/>
                  <a:pt x="1039314" y="968991"/>
                </a:cubicBezTo>
                <a:cubicBezTo>
                  <a:pt x="1053682" y="968273"/>
                  <a:pt x="1066425" y="959295"/>
                  <a:pt x="1080257" y="955343"/>
                </a:cubicBezTo>
                <a:cubicBezTo>
                  <a:pt x="1098292" y="950190"/>
                  <a:pt x="1116651" y="946244"/>
                  <a:pt x="1134848" y="941695"/>
                </a:cubicBezTo>
                <a:cubicBezTo>
                  <a:pt x="1148496" y="932597"/>
                  <a:pt x="1160715" y="920861"/>
                  <a:pt x="1175791" y="914400"/>
                </a:cubicBezTo>
                <a:cubicBezTo>
                  <a:pt x="1229194" y="891513"/>
                  <a:pt x="1257227" y="910151"/>
                  <a:pt x="1312269" y="873456"/>
                </a:cubicBezTo>
                <a:lnTo>
                  <a:pt x="1394155" y="818865"/>
                </a:lnTo>
                <a:cubicBezTo>
                  <a:pt x="1407803" y="809766"/>
                  <a:pt x="1420428" y="798906"/>
                  <a:pt x="1435099" y="791570"/>
                </a:cubicBezTo>
                <a:cubicBezTo>
                  <a:pt x="1488407" y="764915"/>
                  <a:pt x="1485624" y="769128"/>
                  <a:pt x="1530633" y="736979"/>
                </a:cubicBezTo>
                <a:cubicBezTo>
                  <a:pt x="1549142" y="723758"/>
                  <a:pt x="1567954" y="710839"/>
                  <a:pt x="1585224" y="696036"/>
                </a:cubicBezTo>
                <a:cubicBezTo>
                  <a:pt x="1599878" y="683475"/>
                  <a:pt x="1610108" y="665798"/>
                  <a:pt x="1626167" y="655092"/>
                </a:cubicBezTo>
                <a:cubicBezTo>
                  <a:pt x="1638137" y="647112"/>
                  <a:pt x="1653463" y="645994"/>
                  <a:pt x="1667111" y="641445"/>
                </a:cubicBezTo>
                <a:cubicBezTo>
                  <a:pt x="1676209" y="623248"/>
                  <a:pt x="1684312" y="604518"/>
                  <a:pt x="1694406" y="586853"/>
                </a:cubicBezTo>
                <a:cubicBezTo>
                  <a:pt x="1702544" y="572612"/>
                  <a:pt x="1714367" y="560581"/>
                  <a:pt x="1721702" y="545910"/>
                </a:cubicBezTo>
                <a:cubicBezTo>
                  <a:pt x="1728136" y="533043"/>
                  <a:pt x="1730800" y="518615"/>
                  <a:pt x="1735349" y="504967"/>
                </a:cubicBezTo>
                <a:cubicBezTo>
                  <a:pt x="1726251" y="418531"/>
                  <a:pt x="1740333" y="326356"/>
                  <a:pt x="1708054" y="245659"/>
                </a:cubicBezTo>
                <a:cubicBezTo>
                  <a:pt x="1691159" y="203420"/>
                  <a:pt x="1635266" y="191068"/>
                  <a:pt x="1598872" y="163773"/>
                </a:cubicBezTo>
                <a:cubicBezTo>
                  <a:pt x="1580675" y="150125"/>
                  <a:pt x="1565860" y="130023"/>
                  <a:pt x="1544281" y="122830"/>
                </a:cubicBezTo>
                <a:cubicBezTo>
                  <a:pt x="1485542" y="103250"/>
                  <a:pt x="1517294" y="112671"/>
                  <a:pt x="1448746" y="95534"/>
                </a:cubicBezTo>
                <a:cubicBezTo>
                  <a:pt x="1435098" y="86436"/>
                  <a:pt x="1424166" y="69381"/>
                  <a:pt x="1407803" y="68239"/>
                </a:cubicBezTo>
                <a:cubicBezTo>
                  <a:pt x="1226218" y="55570"/>
                  <a:pt x="1043723" y="63048"/>
                  <a:pt x="861893" y="54591"/>
                </a:cubicBezTo>
                <a:cubicBezTo>
                  <a:pt x="847522" y="53923"/>
                  <a:pt x="835333" y="41209"/>
                  <a:pt x="820949" y="40943"/>
                </a:cubicBezTo>
                <a:cubicBezTo>
                  <a:pt x="588977" y="36647"/>
                  <a:pt x="356926" y="40943"/>
                  <a:pt x="124914" y="4094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Freeform 4"/>
          <p:cNvSpPr/>
          <p:nvPr/>
        </p:nvSpPr>
        <p:spPr>
          <a:xfrm>
            <a:off x="450376" y="6332561"/>
            <a:ext cx="1583397" cy="395785"/>
          </a:xfrm>
          <a:custGeom>
            <a:avLst/>
            <a:gdLst>
              <a:gd name="connsiteX0" fmla="*/ 68239 w 1583397"/>
              <a:gd name="connsiteY0" fmla="*/ 54591 h 395785"/>
              <a:gd name="connsiteX1" fmla="*/ 27296 w 1583397"/>
              <a:gd name="connsiteY1" fmla="*/ 122830 h 395785"/>
              <a:gd name="connsiteX2" fmla="*/ 54591 w 1583397"/>
              <a:gd name="connsiteY2" fmla="*/ 300251 h 395785"/>
              <a:gd name="connsiteX3" fmla="*/ 109182 w 1583397"/>
              <a:gd name="connsiteY3" fmla="*/ 327546 h 395785"/>
              <a:gd name="connsiteX4" fmla="*/ 191069 w 1583397"/>
              <a:gd name="connsiteY4" fmla="*/ 354842 h 395785"/>
              <a:gd name="connsiteX5" fmla="*/ 532263 w 1583397"/>
              <a:gd name="connsiteY5" fmla="*/ 368490 h 395785"/>
              <a:gd name="connsiteX6" fmla="*/ 818866 w 1583397"/>
              <a:gd name="connsiteY6" fmla="*/ 395785 h 395785"/>
              <a:gd name="connsiteX7" fmla="*/ 1569493 w 1583397"/>
              <a:gd name="connsiteY7" fmla="*/ 382138 h 395785"/>
              <a:gd name="connsiteX8" fmla="*/ 1583140 w 1583397"/>
              <a:gd name="connsiteY8" fmla="*/ 232012 h 395785"/>
              <a:gd name="connsiteX9" fmla="*/ 1555845 w 1583397"/>
              <a:gd name="connsiteY9" fmla="*/ 54591 h 395785"/>
              <a:gd name="connsiteX10" fmla="*/ 1446663 w 1583397"/>
              <a:gd name="connsiteY10" fmla="*/ 13648 h 395785"/>
              <a:gd name="connsiteX11" fmla="*/ 1078173 w 1583397"/>
              <a:gd name="connsiteY11" fmla="*/ 0 h 395785"/>
              <a:gd name="connsiteX12" fmla="*/ 491320 w 1583397"/>
              <a:gd name="connsiteY12" fmla="*/ 13648 h 395785"/>
              <a:gd name="connsiteX13" fmla="*/ 450376 w 1583397"/>
              <a:gd name="connsiteY13" fmla="*/ 27296 h 395785"/>
              <a:gd name="connsiteX14" fmla="*/ 313899 w 1583397"/>
              <a:gd name="connsiteY14" fmla="*/ 40943 h 395785"/>
              <a:gd name="connsiteX15" fmla="*/ 272955 w 1583397"/>
              <a:gd name="connsiteY15" fmla="*/ 54591 h 395785"/>
              <a:gd name="connsiteX16" fmla="*/ 177421 w 1583397"/>
              <a:gd name="connsiteY16" fmla="*/ 109182 h 395785"/>
              <a:gd name="connsiteX17" fmla="*/ 0 w 1583397"/>
              <a:gd name="connsiteY17" fmla="*/ 122830 h 39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83397" h="395785">
                <a:moveTo>
                  <a:pt x="68239" y="54591"/>
                </a:moveTo>
                <a:cubicBezTo>
                  <a:pt x="54591" y="77337"/>
                  <a:pt x="28767" y="96344"/>
                  <a:pt x="27296" y="122830"/>
                </a:cubicBezTo>
                <a:cubicBezTo>
                  <a:pt x="23977" y="182574"/>
                  <a:pt x="32369" y="244695"/>
                  <a:pt x="54591" y="300251"/>
                </a:cubicBezTo>
                <a:cubicBezTo>
                  <a:pt x="62147" y="319141"/>
                  <a:pt x="90292" y="319990"/>
                  <a:pt x="109182" y="327546"/>
                </a:cubicBezTo>
                <a:cubicBezTo>
                  <a:pt x="135896" y="338232"/>
                  <a:pt x="162320" y="353692"/>
                  <a:pt x="191069" y="354842"/>
                </a:cubicBezTo>
                <a:lnTo>
                  <a:pt x="532263" y="368490"/>
                </a:lnTo>
                <a:cubicBezTo>
                  <a:pt x="648012" y="391640"/>
                  <a:pt x="652819" y="395785"/>
                  <a:pt x="818866" y="395785"/>
                </a:cubicBezTo>
                <a:cubicBezTo>
                  <a:pt x="1069116" y="395785"/>
                  <a:pt x="1319284" y="386687"/>
                  <a:pt x="1569493" y="382138"/>
                </a:cubicBezTo>
                <a:cubicBezTo>
                  <a:pt x="1574042" y="332096"/>
                  <a:pt x="1585232" y="282217"/>
                  <a:pt x="1583140" y="232012"/>
                </a:cubicBezTo>
                <a:cubicBezTo>
                  <a:pt x="1580649" y="172228"/>
                  <a:pt x="1578067" y="110147"/>
                  <a:pt x="1555845" y="54591"/>
                </a:cubicBezTo>
                <a:cubicBezTo>
                  <a:pt x="1549224" y="38039"/>
                  <a:pt x="1461297" y="14592"/>
                  <a:pt x="1446663" y="13648"/>
                </a:cubicBezTo>
                <a:cubicBezTo>
                  <a:pt x="1324004" y="5734"/>
                  <a:pt x="1201003" y="4549"/>
                  <a:pt x="1078173" y="0"/>
                </a:cubicBezTo>
                <a:cubicBezTo>
                  <a:pt x="882555" y="4549"/>
                  <a:pt x="686806" y="5148"/>
                  <a:pt x="491320" y="13648"/>
                </a:cubicBezTo>
                <a:cubicBezTo>
                  <a:pt x="476947" y="14273"/>
                  <a:pt x="464595" y="25109"/>
                  <a:pt x="450376" y="27296"/>
                </a:cubicBezTo>
                <a:cubicBezTo>
                  <a:pt x="405188" y="34248"/>
                  <a:pt x="359391" y="36394"/>
                  <a:pt x="313899" y="40943"/>
                </a:cubicBezTo>
                <a:cubicBezTo>
                  <a:pt x="300251" y="45492"/>
                  <a:pt x="285822" y="48157"/>
                  <a:pt x="272955" y="54591"/>
                </a:cubicBezTo>
                <a:cubicBezTo>
                  <a:pt x="238771" y="71683"/>
                  <a:pt x="217304" y="101206"/>
                  <a:pt x="177421" y="109182"/>
                </a:cubicBezTo>
                <a:cubicBezTo>
                  <a:pt x="105062" y="123654"/>
                  <a:pt x="61822" y="122830"/>
                  <a:pt x="0" y="1228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7" name="Straight Arrow Connector 16"/>
          <p:cNvCxnSpPr>
            <a:stCxn id="5" idx="11"/>
          </p:cNvCxnSpPr>
          <p:nvPr/>
        </p:nvCxnSpPr>
        <p:spPr>
          <a:xfrm flipV="1">
            <a:off x="1528549" y="5326511"/>
            <a:ext cx="505224" cy="1006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356676" y="292919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latin typeface="NimbusRomNo9L-Regu"/>
              </a:rPr>
              <a:t>x</a:t>
            </a:r>
            <a:endParaRPr lang="en-IN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267200" y="2775933"/>
            <a:ext cx="912519" cy="5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179719" y="261801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latin typeface="NimbusRomNo9L-Regu"/>
              </a:rPr>
              <a:t>x</a:t>
            </a:r>
            <a:endParaRPr lang="en-IN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934200" y="2775933"/>
            <a:ext cx="11107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157937" y="255985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latin typeface="NimbusRomNo9L-Regu"/>
              </a:rPr>
              <a:t>x</a:t>
            </a:r>
            <a:endParaRPr lang="en-IN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629400" y="5423277"/>
            <a:ext cx="9321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731260" y="51930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latin typeface="NimbusRomNo9L-Regu"/>
              </a:rPr>
              <a:t>x</a:t>
            </a:r>
            <a:endParaRPr lang="en-IN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3235075" y="5315600"/>
            <a:ext cx="9173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756616" y="49462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latin typeface="NimbusRomNo9L-Regu"/>
              </a:rPr>
              <a:t>x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05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3" grpId="0" animBg="1"/>
      <p:bldP spid="4" grpId="0" animBg="1"/>
      <p:bldP spid="5" grpId="0" animBg="1"/>
      <p:bldP spid="18" grpId="0"/>
      <p:bldP spid="24" grpId="0"/>
      <p:bldP spid="28" grpId="0"/>
      <p:bldP spid="34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683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Wave packet: Mathematical detail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295400"/>
                <a:ext cx="8686800" cy="76200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IN" sz="2000" dirty="0" smtClean="0"/>
                  <a:t>Suppose </a:t>
                </a:r>
                <a:r>
                  <a:rPr lang="en-IN" sz="2000" dirty="0"/>
                  <a:t>we add together a </a:t>
                </a:r>
                <a:r>
                  <a:rPr lang="en-IN" sz="2000" dirty="0" smtClean="0"/>
                  <a:t>large number </a:t>
                </a:r>
                <a:r>
                  <a:rPr lang="en-IN" sz="2000" dirty="0"/>
                  <a:t>of harmonic waves with wave numbers </a:t>
                </a:r>
                <a:r>
                  <a:rPr lang="en-IN" sz="2000" dirty="0" smtClean="0">
                    <a:solidFill>
                      <a:srgbClr val="C00000"/>
                    </a:solidFill>
                  </a:rPr>
                  <a:t>k</a:t>
                </a:r>
                <a:r>
                  <a:rPr lang="en-IN" sz="2000" baseline="-25000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IN" sz="2000" dirty="0" smtClean="0">
                    <a:solidFill>
                      <a:srgbClr val="C00000"/>
                    </a:solidFill>
                  </a:rPr>
                  <a:t>, k</a:t>
                </a:r>
                <a:r>
                  <a:rPr lang="en-IN" sz="2000" baseline="-25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IN" sz="2000" dirty="0">
                    <a:solidFill>
                      <a:srgbClr val="C00000"/>
                    </a:solidFill>
                  </a:rPr>
                  <a:t>,</a:t>
                </a:r>
                <a:r>
                  <a:rPr lang="en-IN" sz="2000" dirty="0" smtClean="0">
                    <a:solidFill>
                      <a:srgbClr val="C00000"/>
                    </a:solidFill>
                  </a:rPr>
                  <a:t> k</a:t>
                </a:r>
                <a:r>
                  <a:rPr lang="en-IN" sz="2000" baseline="-25000" dirty="0" smtClean="0">
                    <a:solidFill>
                      <a:srgbClr val="C00000"/>
                    </a:solidFill>
                  </a:rPr>
                  <a:t>3</a:t>
                </a:r>
                <a:r>
                  <a:rPr lang="en-IN" sz="2000" dirty="0" smtClean="0"/>
                  <a:t>, ……. and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≤</m:t>
                    </m:r>
                    <m:sSub>
                      <m:sSubPr>
                        <m:ctrlP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≤  </m:t>
                    </m:r>
                    <m:acc>
                      <m:accPr>
                        <m:chr m:val="̅"/>
                        <m:ctrlP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+ </m:t>
                    </m:r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I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sz="20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IN" sz="2000" dirty="0" smtClean="0"/>
                  <a:t>around the value    !</a:t>
                </a:r>
                <a:endParaRPr lang="en-IN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295400"/>
                <a:ext cx="8686800" cy="762000"/>
              </a:xfrm>
              <a:blipFill rotWithShape="0">
                <a:blip r:embed="rId2"/>
                <a:stretch>
                  <a:fillRect l="-632" t="-4800" b="-64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5382" y="2145102"/>
                <a:ext cx="8763000" cy="276999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)+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I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IN" i="1">
                              <a:latin typeface="Cambria Math" panose="02040503050406030204" pitchFamily="18" charset="0"/>
                            </a:rPr>
                            <m:t>𝐶𝑜𝑠</m:t>
                          </m:r>
                          <m:d>
                            <m:dPr>
                              <m:ctrlPr>
                                <a:rPr lang="en-I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I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IN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I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I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I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I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+…   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82" y="2145102"/>
                <a:ext cx="8763000" cy="2769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14400" y="2509803"/>
                <a:ext cx="2991012" cy="276999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r>
                  <a:rPr lang="en-IN" dirty="0" smtClean="0"/>
                  <a:t>=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I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I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IN" i="1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IN" i="1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IN" i="1">
                            <a:latin typeface="Cambria Math" panose="02040503050406030204" pitchFamily="18" charset="0"/>
                          </a:rPr>
                          <m:t>𝐶𝑜𝑠</m:t>
                        </m:r>
                        <m:d>
                          <m:dPr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I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IN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sSub>
                              <m:sSubPr>
                                <m:ctrlPr>
                                  <a:rPr lang="en-I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IN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I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nary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509803"/>
                <a:ext cx="2991012" cy="2769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762" y="2630017"/>
            <a:ext cx="2646476" cy="190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lum bright="-40000" contrast="40000"/>
          </a:blip>
          <a:stretch>
            <a:fillRect/>
          </a:stretch>
        </p:blipFill>
        <p:spPr>
          <a:xfrm>
            <a:off x="5660463" y="4745933"/>
            <a:ext cx="3287919" cy="1656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7256" y="3100909"/>
            <a:ext cx="5187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>
                <a:latin typeface="NimbusRomNo9L-Regu"/>
              </a:rPr>
              <a:t>In </a:t>
            </a:r>
            <a:r>
              <a:rPr lang="en-IN" dirty="0">
                <a:latin typeface="NimbusRomNo9L-Regu"/>
              </a:rPr>
              <a:t>the limit in which the sum becomes an integral: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70399" y="3544665"/>
                <a:ext cx="4604209" cy="390043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2000" b="1" i="1" smtClean="0">
                        <a:latin typeface="Cambria Math" panose="02040503050406030204" pitchFamily="18" charset="0"/>
                      </a:rPr>
                      <m:t>𝝍</m:t>
                    </m:r>
                    <m:d>
                      <m:dPr>
                        <m:ctrlPr>
                          <a:rPr lang="en-IN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IN" sz="20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IN" sz="2000" b="1" dirty="0" smtClean="0"/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IN" sz="2000" b="1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IN" sz="2000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IN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IN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𝑨</m:t>
                        </m:r>
                        <m:d>
                          <m:dPr>
                            <m:ctrlPr>
                              <a:rPr lang="en-IN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sz="2000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  <m:r>
                          <a:rPr lang="en-IN" sz="2000" b="1" i="1">
                            <a:latin typeface="Cambria Math" panose="02040503050406030204" pitchFamily="18" charset="0"/>
                          </a:rPr>
                          <m:t>𝑪𝒐𝒔</m:t>
                        </m:r>
                        <m:d>
                          <m:dPr>
                            <m:ctrlPr>
                              <a:rPr lang="en-IN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IN" sz="2000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IN" sz="20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IN" sz="20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IN" sz="2000" b="1" i="1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l-G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  <m:r>
                              <a:rPr lang="en-IN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IN" sz="20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e>
                    </m:nary>
                    <m:r>
                      <a:rPr lang="en-IN" sz="20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IN" sz="2000" b="1" i="1" dirty="0" smtClean="0">
                        <a:latin typeface="Cambria Math" panose="02040503050406030204" pitchFamily="18" charset="0"/>
                      </a:rPr>
                      <m:t>𝒅𝒌</m:t>
                    </m:r>
                  </m:oMath>
                </a14:m>
                <a:r>
                  <a:rPr lang="en-IN" sz="2000" b="1" dirty="0" smtClean="0"/>
                  <a:t>                </a:t>
                </a:r>
                <a:endParaRPr lang="en-IN" sz="2000" b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99" y="3544665"/>
                <a:ext cx="4604209" cy="390043"/>
              </a:xfrm>
              <a:prstGeom prst="rect">
                <a:avLst/>
              </a:prstGeom>
              <a:blipFill rotWithShape="0">
                <a:blip r:embed="rId7"/>
                <a:stretch>
                  <a:fillRect l="-2372" t="-151471" b="-22352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19"/>
          <p:cNvSpPr/>
          <p:nvPr/>
        </p:nvSpPr>
        <p:spPr>
          <a:xfrm>
            <a:off x="35510" y="3003436"/>
            <a:ext cx="5309649" cy="1266282"/>
          </a:xfrm>
          <a:custGeom>
            <a:avLst/>
            <a:gdLst>
              <a:gd name="connsiteX0" fmla="*/ 68239 w 5595583"/>
              <a:gd name="connsiteY0" fmla="*/ 163773 h 1760561"/>
              <a:gd name="connsiteX1" fmla="*/ 40944 w 5595583"/>
              <a:gd name="connsiteY1" fmla="*/ 313898 h 1760561"/>
              <a:gd name="connsiteX2" fmla="*/ 0 w 5595583"/>
              <a:gd name="connsiteY2" fmla="*/ 450376 h 1760561"/>
              <a:gd name="connsiteX3" fmla="*/ 27296 w 5595583"/>
              <a:gd name="connsiteY3" fmla="*/ 887104 h 1760561"/>
              <a:gd name="connsiteX4" fmla="*/ 81887 w 5595583"/>
              <a:gd name="connsiteY4" fmla="*/ 1078173 h 1760561"/>
              <a:gd name="connsiteX5" fmla="*/ 122830 w 5595583"/>
              <a:gd name="connsiteY5" fmla="*/ 1146412 h 1760561"/>
              <a:gd name="connsiteX6" fmla="*/ 150126 w 5595583"/>
              <a:gd name="connsiteY6" fmla="*/ 1201003 h 1760561"/>
              <a:gd name="connsiteX7" fmla="*/ 163774 w 5595583"/>
              <a:gd name="connsiteY7" fmla="*/ 1241946 h 1760561"/>
              <a:gd name="connsiteX8" fmla="*/ 218365 w 5595583"/>
              <a:gd name="connsiteY8" fmla="*/ 1296537 h 1760561"/>
              <a:gd name="connsiteX9" fmla="*/ 300251 w 5595583"/>
              <a:gd name="connsiteY9" fmla="*/ 1405719 h 1760561"/>
              <a:gd name="connsiteX10" fmla="*/ 368490 w 5595583"/>
              <a:gd name="connsiteY10" fmla="*/ 1433015 h 1760561"/>
              <a:gd name="connsiteX11" fmla="*/ 436729 w 5595583"/>
              <a:gd name="connsiteY11" fmla="*/ 1487606 h 1760561"/>
              <a:gd name="connsiteX12" fmla="*/ 477672 w 5595583"/>
              <a:gd name="connsiteY12" fmla="*/ 1528549 h 1760561"/>
              <a:gd name="connsiteX13" fmla="*/ 545911 w 5595583"/>
              <a:gd name="connsiteY13" fmla="*/ 1555844 h 1760561"/>
              <a:gd name="connsiteX14" fmla="*/ 818866 w 5595583"/>
              <a:gd name="connsiteY14" fmla="*/ 1651379 h 1760561"/>
              <a:gd name="connsiteX15" fmla="*/ 914400 w 5595583"/>
              <a:gd name="connsiteY15" fmla="*/ 1678674 h 1760561"/>
              <a:gd name="connsiteX16" fmla="*/ 1009935 w 5595583"/>
              <a:gd name="connsiteY16" fmla="*/ 1705970 h 1760561"/>
              <a:gd name="connsiteX17" fmla="*/ 1228299 w 5595583"/>
              <a:gd name="connsiteY17" fmla="*/ 1746913 h 1760561"/>
              <a:gd name="connsiteX18" fmla="*/ 1282890 w 5595583"/>
              <a:gd name="connsiteY18" fmla="*/ 1760561 h 1760561"/>
              <a:gd name="connsiteX19" fmla="*/ 3835021 w 5595583"/>
              <a:gd name="connsiteY19" fmla="*/ 1746913 h 1760561"/>
              <a:gd name="connsiteX20" fmla="*/ 3998794 w 5595583"/>
              <a:gd name="connsiteY20" fmla="*/ 1719618 h 1760561"/>
              <a:gd name="connsiteX21" fmla="*/ 4203511 w 5595583"/>
              <a:gd name="connsiteY21" fmla="*/ 1692322 h 1760561"/>
              <a:gd name="connsiteX22" fmla="*/ 4258102 w 5595583"/>
              <a:gd name="connsiteY22" fmla="*/ 1678674 h 1760561"/>
              <a:gd name="connsiteX23" fmla="*/ 4339988 w 5595583"/>
              <a:gd name="connsiteY23" fmla="*/ 1651379 h 1760561"/>
              <a:gd name="connsiteX24" fmla="*/ 4490114 w 5595583"/>
              <a:gd name="connsiteY24" fmla="*/ 1624083 h 1760561"/>
              <a:gd name="connsiteX25" fmla="*/ 4599296 w 5595583"/>
              <a:gd name="connsiteY25" fmla="*/ 1542197 h 1760561"/>
              <a:gd name="connsiteX26" fmla="*/ 4694830 w 5595583"/>
              <a:gd name="connsiteY26" fmla="*/ 1501253 h 1760561"/>
              <a:gd name="connsiteX27" fmla="*/ 4735774 w 5595583"/>
              <a:gd name="connsiteY27" fmla="*/ 1473958 h 1760561"/>
              <a:gd name="connsiteX28" fmla="*/ 4790365 w 5595583"/>
              <a:gd name="connsiteY28" fmla="*/ 1446662 h 1760561"/>
              <a:gd name="connsiteX29" fmla="*/ 4885899 w 5595583"/>
              <a:gd name="connsiteY29" fmla="*/ 1378424 h 1760561"/>
              <a:gd name="connsiteX30" fmla="*/ 4995081 w 5595583"/>
              <a:gd name="connsiteY30" fmla="*/ 1310185 h 1760561"/>
              <a:gd name="connsiteX31" fmla="*/ 5036024 w 5595583"/>
              <a:gd name="connsiteY31" fmla="*/ 1296537 h 1760561"/>
              <a:gd name="connsiteX32" fmla="*/ 5145206 w 5595583"/>
              <a:gd name="connsiteY32" fmla="*/ 1214650 h 1760561"/>
              <a:gd name="connsiteX33" fmla="*/ 5186150 w 5595583"/>
              <a:gd name="connsiteY33" fmla="*/ 1173707 h 1760561"/>
              <a:gd name="connsiteX34" fmla="*/ 5240741 w 5595583"/>
              <a:gd name="connsiteY34" fmla="*/ 1132764 h 1760561"/>
              <a:gd name="connsiteX35" fmla="*/ 5281684 w 5595583"/>
              <a:gd name="connsiteY35" fmla="*/ 1091821 h 1760561"/>
              <a:gd name="connsiteX36" fmla="*/ 5336275 w 5595583"/>
              <a:gd name="connsiteY36" fmla="*/ 1050877 h 1760561"/>
              <a:gd name="connsiteX37" fmla="*/ 5404514 w 5595583"/>
              <a:gd name="connsiteY37" fmla="*/ 1009934 h 1760561"/>
              <a:gd name="connsiteX38" fmla="*/ 5527344 w 5595583"/>
              <a:gd name="connsiteY38" fmla="*/ 900752 h 1760561"/>
              <a:gd name="connsiteX39" fmla="*/ 5554639 w 5595583"/>
              <a:gd name="connsiteY39" fmla="*/ 859809 h 1760561"/>
              <a:gd name="connsiteX40" fmla="*/ 5568287 w 5595583"/>
              <a:gd name="connsiteY40" fmla="*/ 818865 h 1760561"/>
              <a:gd name="connsiteX41" fmla="*/ 5595583 w 5595583"/>
              <a:gd name="connsiteY41" fmla="*/ 764274 h 1760561"/>
              <a:gd name="connsiteX42" fmla="*/ 5581935 w 5595583"/>
              <a:gd name="connsiteY42" fmla="*/ 313898 h 1760561"/>
              <a:gd name="connsiteX43" fmla="*/ 5554639 w 5595583"/>
              <a:gd name="connsiteY43" fmla="*/ 272955 h 1760561"/>
              <a:gd name="connsiteX44" fmla="*/ 5472753 w 5595583"/>
              <a:gd name="connsiteY44" fmla="*/ 191068 h 1760561"/>
              <a:gd name="connsiteX45" fmla="*/ 5431809 w 5595583"/>
              <a:gd name="connsiteY45" fmla="*/ 150125 h 1760561"/>
              <a:gd name="connsiteX46" fmla="*/ 5377218 w 5595583"/>
              <a:gd name="connsiteY46" fmla="*/ 136477 h 1760561"/>
              <a:gd name="connsiteX47" fmla="*/ 5213445 w 5595583"/>
              <a:gd name="connsiteY47" fmla="*/ 95534 h 1760561"/>
              <a:gd name="connsiteX48" fmla="*/ 5036024 w 5595583"/>
              <a:gd name="connsiteY48" fmla="*/ 54591 h 1760561"/>
              <a:gd name="connsiteX49" fmla="*/ 4981433 w 5595583"/>
              <a:gd name="connsiteY49" fmla="*/ 40943 h 1760561"/>
              <a:gd name="connsiteX50" fmla="*/ 4763069 w 5595583"/>
              <a:gd name="connsiteY50" fmla="*/ 27295 h 1760561"/>
              <a:gd name="connsiteX51" fmla="*/ 4462818 w 5595583"/>
              <a:gd name="connsiteY51" fmla="*/ 0 h 1760561"/>
              <a:gd name="connsiteX52" fmla="*/ 2101756 w 5595583"/>
              <a:gd name="connsiteY52" fmla="*/ 13647 h 1760561"/>
              <a:gd name="connsiteX53" fmla="*/ 1965278 w 5595583"/>
              <a:gd name="connsiteY53" fmla="*/ 54591 h 1760561"/>
              <a:gd name="connsiteX54" fmla="*/ 1924335 w 5595583"/>
              <a:gd name="connsiteY54" fmla="*/ 68238 h 1760561"/>
              <a:gd name="connsiteX55" fmla="*/ 1815153 w 5595583"/>
              <a:gd name="connsiteY55" fmla="*/ 81886 h 1760561"/>
              <a:gd name="connsiteX56" fmla="*/ 1760562 w 5595583"/>
              <a:gd name="connsiteY56" fmla="*/ 95534 h 1760561"/>
              <a:gd name="connsiteX57" fmla="*/ 1678675 w 5595583"/>
              <a:gd name="connsiteY57" fmla="*/ 109182 h 1760561"/>
              <a:gd name="connsiteX58" fmla="*/ 1624084 w 5595583"/>
              <a:gd name="connsiteY58" fmla="*/ 122830 h 1760561"/>
              <a:gd name="connsiteX59" fmla="*/ 1583141 w 5595583"/>
              <a:gd name="connsiteY59" fmla="*/ 136477 h 1760561"/>
              <a:gd name="connsiteX60" fmla="*/ 1446663 w 5595583"/>
              <a:gd name="connsiteY60" fmla="*/ 150125 h 1760561"/>
              <a:gd name="connsiteX61" fmla="*/ 1023583 w 5595583"/>
              <a:gd name="connsiteY61" fmla="*/ 177421 h 1760561"/>
              <a:gd name="connsiteX62" fmla="*/ 982639 w 5595583"/>
              <a:gd name="connsiteY62" fmla="*/ 191068 h 1760561"/>
              <a:gd name="connsiteX63" fmla="*/ 477672 w 5595583"/>
              <a:gd name="connsiteY63" fmla="*/ 204716 h 1760561"/>
              <a:gd name="connsiteX64" fmla="*/ 327547 w 5595583"/>
              <a:gd name="connsiteY64" fmla="*/ 218364 h 1760561"/>
              <a:gd name="connsiteX65" fmla="*/ 218365 w 5595583"/>
              <a:gd name="connsiteY65" fmla="*/ 245659 h 1760561"/>
              <a:gd name="connsiteX66" fmla="*/ 81887 w 5595583"/>
              <a:gd name="connsiteY66" fmla="*/ 286603 h 1760561"/>
              <a:gd name="connsiteX67" fmla="*/ 40944 w 5595583"/>
              <a:gd name="connsiteY67" fmla="*/ 313898 h 1760561"/>
              <a:gd name="connsiteX68" fmla="*/ 13648 w 5595583"/>
              <a:gd name="connsiteY68" fmla="*/ 354841 h 17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595583" h="1760561">
                <a:moveTo>
                  <a:pt x="68239" y="163773"/>
                </a:moveTo>
                <a:cubicBezTo>
                  <a:pt x="61136" y="213490"/>
                  <a:pt x="57029" y="265642"/>
                  <a:pt x="40944" y="313898"/>
                </a:cubicBezTo>
                <a:cubicBezTo>
                  <a:pt x="-3947" y="448571"/>
                  <a:pt x="26955" y="315604"/>
                  <a:pt x="0" y="450376"/>
                </a:cubicBezTo>
                <a:cubicBezTo>
                  <a:pt x="3111" y="521918"/>
                  <a:pt x="6931" y="771701"/>
                  <a:pt x="27296" y="887104"/>
                </a:cubicBezTo>
                <a:cubicBezTo>
                  <a:pt x="30271" y="903962"/>
                  <a:pt x="66733" y="1052916"/>
                  <a:pt x="81887" y="1078173"/>
                </a:cubicBezTo>
                <a:cubicBezTo>
                  <a:pt x="95535" y="1100919"/>
                  <a:pt x="109948" y="1123224"/>
                  <a:pt x="122830" y="1146412"/>
                </a:cubicBezTo>
                <a:cubicBezTo>
                  <a:pt x="132710" y="1164197"/>
                  <a:pt x="142112" y="1182303"/>
                  <a:pt x="150126" y="1201003"/>
                </a:cubicBezTo>
                <a:cubicBezTo>
                  <a:pt x="155793" y="1214226"/>
                  <a:pt x="155412" y="1230240"/>
                  <a:pt x="163774" y="1241946"/>
                </a:cubicBezTo>
                <a:cubicBezTo>
                  <a:pt x="178732" y="1262887"/>
                  <a:pt x="201890" y="1276767"/>
                  <a:pt x="218365" y="1296537"/>
                </a:cubicBezTo>
                <a:cubicBezTo>
                  <a:pt x="247488" y="1331485"/>
                  <a:pt x="258012" y="1388823"/>
                  <a:pt x="300251" y="1405719"/>
                </a:cubicBezTo>
                <a:cubicBezTo>
                  <a:pt x="322997" y="1414818"/>
                  <a:pt x="347483" y="1420411"/>
                  <a:pt x="368490" y="1433015"/>
                </a:cubicBezTo>
                <a:cubicBezTo>
                  <a:pt x="393468" y="1448002"/>
                  <a:pt x="414807" y="1468424"/>
                  <a:pt x="436729" y="1487606"/>
                </a:cubicBezTo>
                <a:cubicBezTo>
                  <a:pt x="451254" y="1500316"/>
                  <a:pt x="461305" y="1518320"/>
                  <a:pt x="477672" y="1528549"/>
                </a:cubicBezTo>
                <a:cubicBezTo>
                  <a:pt x="498447" y="1541533"/>
                  <a:pt x="523608" y="1545706"/>
                  <a:pt x="545911" y="1555844"/>
                </a:cubicBezTo>
                <a:cubicBezTo>
                  <a:pt x="725045" y="1637269"/>
                  <a:pt x="515967" y="1564837"/>
                  <a:pt x="818866" y="1651379"/>
                </a:cubicBezTo>
                <a:lnTo>
                  <a:pt x="914400" y="1678674"/>
                </a:lnTo>
                <a:cubicBezTo>
                  <a:pt x="946245" y="1687773"/>
                  <a:pt x="977266" y="1700525"/>
                  <a:pt x="1009935" y="1705970"/>
                </a:cubicBezTo>
                <a:cubicBezTo>
                  <a:pt x="1079020" y="1717484"/>
                  <a:pt x="1162871" y="1730556"/>
                  <a:pt x="1228299" y="1746913"/>
                </a:cubicBezTo>
                <a:lnTo>
                  <a:pt x="1282890" y="1760561"/>
                </a:lnTo>
                <a:lnTo>
                  <a:pt x="3835021" y="1746913"/>
                </a:lnTo>
                <a:cubicBezTo>
                  <a:pt x="3890359" y="1746079"/>
                  <a:pt x="3944203" y="1728716"/>
                  <a:pt x="3998794" y="1719618"/>
                </a:cubicBezTo>
                <a:cubicBezTo>
                  <a:pt x="4121323" y="1699197"/>
                  <a:pt x="4053167" y="1709027"/>
                  <a:pt x="4203511" y="1692322"/>
                </a:cubicBezTo>
                <a:cubicBezTo>
                  <a:pt x="4221708" y="1687773"/>
                  <a:pt x="4240136" y="1684064"/>
                  <a:pt x="4258102" y="1678674"/>
                </a:cubicBezTo>
                <a:cubicBezTo>
                  <a:pt x="4285660" y="1670407"/>
                  <a:pt x="4311608" y="1656109"/>
                  <a:pt x="4339988" y="1651379"/>
                </a:cubicBezTo>
                <a:cubicBezTo>
                  <a:pt x="4444756" y="1633917"/>
                  <a:pt x="4394740" y="1643158"/>
                  <a:pt x="4490114" y="1624083"/>
                </a:cubicBezTo>
                <a:cubicBezTo>
                  <a:pt x="4526508" y="1596788"/>
                  <a:pt x="4556138" y="1556583"/>
                  <a:pt x="4599296" y="1542197"/>
                </a:cubicBezTo>
                <a:cubicBezTo>
                  <a:pt x="4645232" y="1526885"/>
                  <a:pt x="4647607" y="1528238"/>
                  <a:pt x="4694830" y="1501253"/>
                </a:cubicBezTo>
                <a:cubicBezTo>
                  <a:pt x="4709072" y="1493115"/>
                  <a:pt x="4721532" y="1482096"/>
                  <a:pt x="4735774" y="1473958"/>
                </a:cubicBezTo>
                <a:cubicBezTo>
                  <a:pt x="4753438" y="1463864"/>
                  <a:pt x="4772701" y="1456756"/>
                  <a:pt x="4790365" y="1446662"/>
                </a:cubicBezTo>
                <a:cubicBezTo>
                  <a:pt x="4822530" y="1428282"/>
                  <a:pt x="4856605" y="1399348"/>
                  <a:pt x="4885899" y="1378424"/>
                </a:cubicBezTo>
                <a:cubicBezTo>
                  <a:pt x="4911166" y="1360376"/>
                  <a:pt x="4973822" y="1320814"/>
                  <a:pt x="4995081" y="1310185"/>
                </a:cubicBezTo>
                <a:cubicBezTo>
                  <a:pt x="5007948" y="1303751"/>
                  <a:pt x="5022376" y="1301086"/>
                  <a:pt x="5036024" y="1296537"/>
                </a:cubicBezTo>
                <a:cubicBezTo>
                  <a:pt x="5072418" y="1269241"/>
                  <a:pt x="5113037" y="1246818"/>
                  <a:pt x="5145206" y="1214650"/>
                </a:cubicBezTo>
                <a:cubicBezTo>
                  <a:pt x="5158854" y="1201002"/>
                  <a:pt x="5171496" y="1186268"/>
                  <a:pt x="5186150" y="1173707"/>
                </a:cubicBezTo>
                <a:cubicBezTo>
                  <a:pt x="5203420" y="1158904"/>
                  <a:pt x="5223471" y="1147567"/>
                  <a:pt x="5240741" y="1132764"/>
                </a:cubicBezTo>
                <a:cubicBezTo>
                  <a:pt x="5255395" y="1120203"/>
                  <a:pt x="5267030" y="1104382"/>
                  <a:pt x="5281684" y="1091821"/>
                </a:cubicBezTo>
                <a:cubicBezTo>
                  <a:pt x="5298954" y="1077018"/>
                  <a:pt x="5317349" y="1063494"/>
                  <a:pt x="5336275" y="1050877"/>
                </a:cubicBezTo>
                <a:cubicBezTo>
                  <a:pt x="5358346" y="1036163"/>
                  <a:pt x="5383984" y="1026732"/>
                  <a:pt x="5404514" y="1009934"/>
                </a:cubicBezTo>
                <a:cubicBezTo>
                  <a:pt x="5610165" y="841674"/>
                  <a:pt x="5406619" y="981232"/>
                  <a:pt x="5527344" y="900752"/>
                </a:cubicBezTo>
                <a:cubicBezTo>
                  <a:pt x="5536442" y="887104"/>
                  <a:pt x="5547304" y="874480"/>
                  <a:pt x="5554639" y="859809"/>
                </a:cubicBezTo>
                <a:cubicBezTo>
                  <a:pt x="5561073" y="846942"/>
                  <a:pt x="5562620" y="832088"/>
                  <a:pt x="5568287" y="818865"/>
                </a:cubicBezTo>
                <a:cubicBezTo>
                  <a:pt x="5576301" y="800165"/>
                  <a:pt x="5586484" y="782471"/>
                  <a:pt x="5595583" y="764274"/>
                </a:cubicBezTo>
                <a:cubicBezTo>
                  <a:pt x="5591034" y="614149"/>
                  <a:pt x="5594408" y="463573"/>
                  <a:pt x="5581935" y="313898"/>
                </a:cubicBezTo>
                <a:cubicBezTo>
                  <a:pt x="5580573" y="297552"/>
                  <a:pt x="5564173" y="286302"/>
                  <a:pt x="5554639" y="272955"/>
                </a:cubicBezTo>
                <a:cubicBezTo>
                  <a:pt x="5485412" y="176037"/>
                  <a:pt x="5545921" y="252041"/>
                  <a:pt x="5472753" y="191068"/>
                </a:cubicBezTo>
                <a:cubicBezTo>
                  <a:pt x="5457926" y="178712"/>
                  <a:pt x="5448567" y="159701"/>
                  <a:pt x="5431809" y="150125"/>
                </a:cubicBezTo>
                <a:cubicBezTo>
                  <a:pt x="5415523" y="140819"/>
                  <a:pt x="5394781" y="143063"/>
                  <a:pt x="5377218" y="136477"/>
                </a:cubicBezTo>
                <a:cubicBezTo>
                  <a:pt x="5246125" y="87318"/>
                  <a:pt x="5421590" y="121553"/>
                  <a:pt x="5213445" y="95534"/>
                </a:cubicBezTo>
                <a:cubicBezTo>
                  <a:pt x="5122886" y="65347"/>
                  <a:pt x="5204680" y="90731"/>
                  <a:pt x="5036024" y="54591"/>
                </a:cubicBezTo>
                <a:cubicBezTo>
                  <a:pt x="5017683" y="50661"/>
                  <a:pt x="5000097" y="42809"/>
                  <a:pt x="4981433" y="40943"/>
                </a:cubicBezTo>
                <a:cubicBezTo>
                  <a:pt x="4908865" y="33686"/>
                  <a:pt x="4835773" y="33035"/>
                  <a:pt x="4763069" y="27295"/>
                </a:cubicBezTo>
                <a:cubicBezTo>
                  <a:pt x="4662884" y="19386"/>
                  <a:pt x="4462818" y="0"/>
                  <a:pt x="4462818" y="0"/>
                </a:cubicBezTo>
                <a:lnTo>
                  <a:pt x="2101756" y="13647"/>
                </a:lnTo>
                <a:cubicBezTo>
                  <a:pt x="2080407" y="13888"/>
                  <a:pt x="1971152" y="52633"/>
                  <a:pt x="1965278" y="54591"/>
                </a:cubicBezTo>
                <a:cubicBezTo>
                  <a:pt x="1951630" y="59140"/>
                  <a:pt x="1938610" y="66454"/>
                  <a:pt x="1924335" y="68238"/>
                </a:cubicBezTo>
                <a:cubicBezTo>
                  <a:pt x="1887941" y="72787"/>
                  <a:pt x="1851331" y="75856"/>
                  <a:pt x="1815153" y="81886"/>
                </a:cubicBezTo>
                <a:cubicBezTo>
                  <a:pt x="1796651" y="84970"/>
                  <a:pt x="1778955" y="91855"/>
                  <a:pt x="1760562" y="95534"/>
                </a:cubicBezTo>
                <a:cubicBezTo>
                  <a:pt x="1733427" y="100961"/>
                  <a:pt x="1705810" y="103755"/>
                  <a:pt x="1678675" y="109182"/>
                </a:cubicBezTo>
                <a:cubicBezTo>
                  <a:pt x="1660282" y="112861"/>
                  <a:pt x="1642119" y="117677"/>
                  <a:pt x="1624084" y="122830"/>
                </a:cubicBezTo>
                <a:cubicBezTo>
                  <a:pt x="1610252" y="126782"/>
                  <a:pt x="1597360" y="134290"/>
                  <a:pt x="1583141" y="136477"/>
                </a:cubicBezTo>
                <a:cubicBezTo>
                  <a:pt x="1537953" y="143429"/>
                  <a:pt x="1492156" y="145576"/>
                  <a:pt x="1446663" y="150125"/>
                </a:cubicBezTo>
                <a:cubicBezTo>
                  <a:pt x="1263279" y="195972"/>
                  <a:pt x="1473393" y="147434"/>
                  <a:pt x="1023583" y="177421"/>
                </a:cubicBezTo>
                <a:cubicBezTo>
                  <a:pt x="1009229" y="178378"/>
                  <a:pt x="997007" y="190350"/>
                  <a:pt x="982639" y="191068"/>
                </a:cubicBezTo>
                <a:cubicBezTo>
                  <a:pt x="814465" y="199477"/>
                  <a:pt x="645994" y="200167"/>
                  <a:pt x="477672" y="204716"/>
                </a:cubicBezTo>
                <a:cubicBezTo>
                  <a:pt x="427630" y="209265"/>
                  <a:pt x="377407" y="212131"/>
                  <a:pt x="327547" y="218364"/>
                </a:cubicBezTo>
                <a:cubicBezTo>
                  <a:pt x="253562" y="227612"/>
                  <a:pt x="276130" y="229155"/>
                  <a:pt x="218365" y="245659"/>
                </a:cubicBezTo>
                <a:cubicBezTo>
                  <a:pt x="184987" y="255195"/>
                  <a:pt x="106211" y="270387"/>
                  <a:pt x="81887" y="286603"/>
                </a:cubicBezTo>
                <a:lnTo>
                  <a:pt x="40944" y="313898"/>
                </a:lnTo>
                <a:lnTo>
                  <a:pt x="13648" y="35484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/>
          <p:cNvSpPr/>
          <p:nvPr/>
        </p:nvSpPr>
        <p:spPr>
          <a:xfrm>
            <a:off x="141595" y="4446196"/>
            <a:ext cx="541594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N" dirty="0">
                <a:latin typeface="NimbusRomNo9L-Regu"/>
              </a:rPr>
              <a:t>The </a:t>
            </a:r>
            <a:r>
              <a:rPr lang="en-IN" dirty="0" smtClean="0">
                <a:latin typeface="NimbusRomNo9L-Regu"/>
              </a:rPr>
              <a:t>wave </a:t>
            </a:r>
            <a:r>
              <a:rPr lang="en-IN" dirty="0">
                <a:latin typeface="NimbusRomNo9L-Regu"/>
              </a:rPr>
              <a:t>packet </a:t>
            </a:r>
            <a:r>
              <a:rPr lang="en-IN" dirty="0" smtClean="0">
                <a:latin typeface="NimbusRomNo9L-Regu"/>
              </a:rPr>
              <a:t>is </a:t>
            </a:r>
            <a:r>
              <a:rPr lang="en-IN" dirty="0">
                <a:latin typeface="NimbusRomNo9L-Regu"/>
              </a:rPr>
              <a:t>found to have essentially zero </a:t>
            </a:r>
            <a:r>
              <a:rPr lang="en-IN" dirty="0" smtClean="0">
                <a:latin typeface="NimbusRomNo9L-Regu"/>
              </a:rPr>
              <a:t>amplitude everywhere </a:t>
            </a:r>
            <a:r>
              <a:rPr lang="en-IN" dirty="0">
                <a:latin typeface="NimbusRomNo9L-Regu"/>
              </a:rPr>
              <a:t>except </a:t>
            </a:r>
            <a:r>
              <a:rPr lang="en-IN" dirty="0" smtClean="0">
                <a:latin typeface="NimbusRomNo9L-Regu"/>
              </a:rPr>
              <a:t>over </a:t>
            </a:r>
            <a:r>
              <a:rPr lang="en-IN" dirty="0">
                <a:latin typeface="NimbusRomNo9L-Regu"/>
              </a:rPr>
              <a:t>a region of width </a:t>
            </a:r>
            <a:r>
              <a:rPr lang="en-IN" dirty="0" smtClean="0">
                <a:solidFill>
                  <a:srgbClr val="C00000"/>
                </a:solidFill>
                <a:latin typeface="NimbusRomNo9L-Regu"/>
              </a:rPr>
              <a:t>2 </a:t>
            </a:r>
            <a:r>
              <a:rPr lang="en-I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IN" dirty="0" smtClean="0">
                <a:solidFill>
                  <a:srgbClr val="C00000"/>
                </a:solidFill>
                <a:latin typeface="NimbusRomNo9L-ReguItal"/>
              </a:rPr>
              <a:t>x</a:t>
            </a:r>
            <a:r>
              <a:rPr lang="en-IN" dirty="0" smtClean="0">
                <a:latin typeface="NimbusRomNo9L-Regu"/>
              </a:rPr>
              <a:t> .</a:t>
            </a:r>
            <a:endParaRPr lang="en-IN" dirty="0">
              <a:latin typeface="NimbusRomNo9L-Regu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41594" y="5507036"/>
                <a:ext cx="5415941" cy="94776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IN" dirty="0" smtClean="0">
                    <a:latin typeface="NimbusRomNo9L-Regu"/>
                  </a:rPr>
                  <a:t>This wave packet is constructed out of a group of waves which could be associated with a particle </a:t>
                </a:r>
                <a:endParaRPr lang="en-IN" dirty="0">
                  <a:latin typeface="NimbusRomNo9L-Regu"/>
                </a:endParaRPr>
              </a:p>
              <a:p>
                <a:r>
                  <a:rPr lang="en-IN" dirty="0" smtClean="0">
                    <a:latin typeface="NimbusRomNo9L-Regu"/>
                  </a:rPr>
                  <a:t>of momentum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I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az-Cyrl-AZ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ћ</m:t>
                    </m:r>
                    <m:r>
                      <a:rPr lang="en-I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IN" dirty="0" smtClean="0">
                    <a:solidFill>
                      <a:srgbClr val="C00000"/>
                    </a:solidFill>
                    <a:latin typeface="NimbusRomNo9L-Regu"/>
                  </a:rPr>
                  <a:t> </a:t>
                </a:r>
                <a:endParaRPr lang="en-IN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94" y="5507036"/>
                <a:ext cx="5415941" cy="947760"/>
              </a:xfrm>
              <a:prstGeom prst="rect">
                <a:avLst/>
              </a:prstGeom>
              <a:blipFill rotWithShape="0">
                <a:blip r:embed="rId8"/>
                <a:stretch>
                  <a:fillRect l="-672" t="-1875" b="-5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urved Connector 6"/>
          <p:cNvCxnSpPr/>
          <p:nvPr/>
        </p:nvCxnSpPr>
        <p:spPr>
          <a:xfrm flipV="1">
            <a:off x="1143000" y="5507036"/>
            <a:ext cx="5334000" cy="207964"/>
          </a:xfrm>
          <a:prstGeom prst="curvedConnector3">
            <a:avLst>
              <a:gd name="adj1" fmla="val -66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0" idx="24"/>
          </p:cNvCxnSpPr>
          <p:nvPr/>
        </p:nvCxnSpPr>
        <p:spPr>
          <a:xfrm>
            <a:off x="4296179" y="4171556"/>
            <a:ext cx="2485621" cy="108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2209800" y="3200400"/>
            <a:ext cx="4114800" cy="457202"/>
          </a:xfrm>
          <a:prstGeom prst="curvedConnector3">
            <a:avLst>
              <a:gd name="adj1" fmla="val -1102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05800" y="1670889"/>
                <a:ext cx="494757" cy="2830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acc>
                    </m:oMath>
                  </m:oMathPara>
                </a14:m>
                <a:endParaRPr lang="en-IN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1670889"/>
                <a:ext cx="494757" cy="283091"/>
              </a:xfrm>
              <a:prstGeom prst="rect">
                <a:avLst/>
              </a:prstGeom>
              <a:blipFill rotWithShape="0">
                <a:blip r:embed="rId9"/>
                <a:stretch>
                  <a:fillRect t="-4255" r="-40741" b="-85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3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17" grpId="0"/>
      <p:bldP spid="18" grpId="0" animBg="1"/>
      <p:bldP spid="20" grpId="0" animBg="1"/>
      <p:bldP spid="21" grpId="0" animBg="1"/>
      <p:bldP spid="2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153037"/>
            <a:ext cx="8610600" cy="81300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Group velocity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138459"/>
            <a:ext cx="8608325" cy="838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N" sz="2000" dirty="0"/>
              <a:t>Because a wave packet is made up of individual waves which themselves are moving, though </a:t>
            </a:r>
            <a:r>
              <a:rPr lang="en-IN" sz="2000" dirty="0" smtClean="0"/>
              <a:t>not with </a:t>
            </a:r>
            <a:r>
              <a:rPr lang="en-IN" sz="2000" dirty="0"/>
              <a:t>the same speed, the wave packet itself will </a:t>
            </a:r>
            <a:r>
              <a:rPr lang="en-IN" sz="2000" dirty="0" smtClean="0"/>
              <a:t>move !</a:t>
            </a:r>
            <a:endParaRPr lang="en-IN" sz="2000" dirty="0"/>
          </a:p>
        </p:txBody>
      </p:sp>
      <p:sp>
        <p:nvSpPr>
          <p:cNvPr id="4" name="Rectangle 3"/>
          <p:cNvSpPr/>
          <p:nvPr/>
        </p:nvSpPr>
        <p:spPr>
          <a:xfrm>
            <a:off x="1140724" y="2112656"/>
            <a:ext cx="777240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000" dirty="0">
                <a:latin typeface="NimbusRomNo9L-Regu"/>
              </a:rPr>
              <a:t>The speed </a:t>
            </a:r>
            <a:r>
              <a:rPr lang="en-IN" sz="2000" dirty="0" smtClean="0">
                <a:latin typeface="NimbusRomNo9L-Regu"/>
              </a:rPr>
              <a:t>of the wave packet is </a:t>
            </a:r>
            <a:r>
              <a:rPr lang="en-IN" sz="2000" dirty="0">
                <a:latin typeface="NimbusRomNo9L-Regu"/>
              </a:rPr>
              <a:t>given by its group velocity </a:t>
            </a:r>
            <a:r>
              <a:rPr lang="en-IN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IN" sz="2000" b="1" baseline="-25000" dirty="0" smtClean="0">
                <a:latin typeface="NimbusRomNo9L-ReguItal"/>
              </a:rPr>
              <a:t>g</a:t>
            </a:r>
            <a:r>
              <a:rPr lang="en-IN" sz="2000" baseline="-25000" dirty="0" smtClean="0">
                <a:latin typeface="NimbusRomNo9L-ReguItal"/>
              </a:rPr>
              <a:t> </a:t>
            </a:r>
            <a:r>
              <a:rPr lang="en-IN" sz="2000" dirty="0" smtClean="0">
                <a:latin typeface="NimbusRomNo9L-ReguItal"/>
              </a:rPr>
              <a:t> !</a:t>
            </a:r>
            <a:endParaRPr lang="en-IN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911755" y="2741889"/>
                <a:ext cx="1676400" cy="4433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IN" sz="2000" dirty="0" smtClean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IN" sz="2000" dirty="0">
                            <a:solidFill>
                              <a:srgbClr val="FF0000"/>
                            </a:solidFill>
                          </a:rPr>
                          <m:t>(</m:t>
                        </m:r>
                        <m:f>
                          <m:fPr>
                            <m:ctrlPr>
                              <a:rPr lang="en-I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I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m:rPr>
                                <m:sty m:val="p"/>
                              </m:rPr>
                              <a:rPr lang="el-G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num>
                          <m:den>
                            <m:r>
                              <a:rPr lang="en-I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𝑑𝑘</m:t>
                            </m:r>
                          </m:den>
                        </m:f>
                        <m:r>
                          <a:rPr lang="en-I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I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acc>
                          <m:accPr>
                            <m:chr m:val="̅"/>
                            <m:ctrlPr>
                              <a:rPr lang="en-I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sub>
                    </m:sSub>
                  </m:oMath>
                </a14:m>
                <a:endParaRPr lang="en-I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755" y="2741889"/>
                <a:ext cx="1676400" cy="443326"/>
              </a:xfrm>
              <a:prstGeom prst="rect">
                <a:avLst/>
              </a:prstGeom>
              <a:blipFill rotWithShape="0">
                <a:blip r:embed="rId4"/>
                <a:stretch>
                  <a:fillRect t="-1370" b="-1917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>
            <a:off x="7306102" y="2485864"/>
            <a:ext cx="1219201" cy="537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4799" y="2692534"/>
            <a:ext cx="521913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>
                <a:latin typeface="NimbusRomNo9L-Regu"/>
              </a:rPr>
              <a:t>It </a:t>
            </a:r>
            <a:r>
              <a:rPr lang="en-IN" dirty="0">
                <a:latin typeface="NimbusRomNo9L-Regu"/>
              </a:rPr>
              <a:t>is the speed of the point on the </a:t>
            </a:r>
            <a:r>
              <a:rPr lang="en-IN" dirty="0" smtClean="0">
                <a:latin typeface="NimbusRomNo9L-Regu"/>
              </a:rPr>
              <a:t>wave packet </a:t>
            </a:r>
            <a:r>
              <a:rPr lang="en-IN" dirty="0">
                <a:latin typeface="NimbusRomNo9L-Regu"/>
              </a:rPr>
              <a:t>where </a:t>
            </a:r>
            <a:r>
              <a:rPr lang="en-IN" dirty="0">
                <a:solidFill>
                  <a:srgbClr val="C00000"/>
                </a:solidFill>
                <a:latin typeface="NimbusRomNo9L-Regu"/>
              </a:rPr>
              <a:t>all the waves are in </a:t>
            </a:r>
            <a:r>
              <a:rPr lang="en-IN" dirty="0" smtClean="0">
                <a:solidFill>
                  <a:srgbClr val="C00000"/>
                </a:solidFill>
                <a:latin typeface="NimbusRomNo9L-Regu"/>
              </a:rPr>
              <a:t>phase </a:t>
            </a:r>
            <a:r>
              <a:rPr lang="en-IN" dirty="0" smtClean="0">
                <a:latin typeface="NimbusRomNo9L-Regu"/>
              </a:rPr>
              <a:t>!</a:t>
            </a:r>
            <a:endParaRPr lang="en-IN" dirty="0"/>
          </a:p>
        </p:txBody>
      </p:sp>
      <p:sp>
        <p:nvSpPr>
          <p:cNvPr id="14" name="Freeform 13"/>
          <p:cNvSpPr/>
          <p:nvPr/>
        </p:nvSpPr>
        <p:spPr>
          <a:xfrm>
            <a:off x="5657444" y="2647939"/>
            <a:ext cx="2293467" cy="777922"/>
          </a:xfrm>
          <a:custGeom>
            <a:avLst/>
            <a:gdLst>
              <a:gd name="connsiteX0" fmla="*/ 178064 w 2293467"/>
              <a:gd name="connsiteY0" fmla="*/ 0 h 777922"/>
              <a:gd name="connsiteX1" fmla="*/ 123473 w 2293467"/>
              <a:gd name="connsiteY1" fmla="*/ 68238 h 777922"/>
              <a:gd name="connsiteX2" fmla="*/ 96177 w 2293467"/>
              <a:gd name="connsiteY2" fmla="*/ 150125 h 777922"/>
              <a:gd name="connsiteX3" fmla="*/ 68881 w 2293467"/>
              <a:gd name="connsiteY3" fmla="*/ 204716 h 777922"/>
              <a:gd name="connsiteX4" fmla="*/ 55234 w 2293467"/>
              <a:gd name="connsiteY4" fmla="*/ 245659 h 777922"/>
              <a:gd name="connsiteX5" fmla="*/ 27938 w 2293467"/>
              <a:gd name="connsiteY5" fmla="*/ 286603 h 777922"/>
              <a:gd name="connsiteX6" fmla="*/ 14290 w 2293467"/>
              <a:gd name="connsiteY6" fmla="*/ 354841 h 777922"/>
              <a:gd name="connsiteX7" fmla="*/ 643 w 2293467"/>
              <a:gd name="connsiteY7" fmla="*/ 395785 h 777922"/>
              <a:gd name="connsiteX8" fmla="*/ 14290 w 2293467"/>
              <a:gd name="connsiteY8" fmla="*/ 627797 h 777922"/>
              <a:gd name="connsiteX9" fmla="*/ 68881 w 2293467"/>
              <a:gd name="connsiteY9" fmla="*/ 668740 h 777922"/>
              <a:gd name="connsiteX10" fmla="*/ 109825 w 2293467"/>
              <a:gd name="connsiteY10" fmla="*/ 709683 h 777922"/>
              <a:gd name="connsiteX11" fmla="*/ 164416 w 2293467"/>
              <a:gd name="connsiteY11" fmla="*/ 723331 h 777922"/>
              <a:gd name="connsiteX12" fmla="*/ 287246 w 2293467"/>
              <a:gd name="connsiteY12" fmla="*/ 777922 h 777922"/>
              <a:gd name="connsiteX13" fmla="*/ 1092464 w 2293467"/>
              <a:gd name="connsiteY13" fmla="*/ 764274 h 777922"/>
              <a:gd name="connsiteX14" fmla="*/ 1201646 w 2293467"/>
              <a:gd name="connsiteY14" fmla="*/ 709683 h 777922"/>
              <a:gd name="connsiteX15" fmla="*/ 1242589 w 2293467"/>
              <a:gd name="connsiteY15" fmla="*/ 696035 h 777922"/>
              <a:gd name="connsiteX16" fmla="*/ 1365419 w 2293467"/>
              <a:gd name="connsiteY16" fmla="*/ 655092 h 777922"/>
              <a:gd name="connsiteX17" fmla="*/ 1406362 w 2293467"/>
              <a:gd name="connsiteY17" fmla="*/ 641444 h 777922"/>
              <a:gd name="connsiteX18" fmla="*/ 1488249 w 2293467"/>
              <a:gd name="connsiteY18" fmla="*/ 600501 h 777922"/>
              <a:gd name="connsiteX19" fmla="*/ 1556487 w 2293467"/>
              <a:gd name="connsiteY19" fmla="*/ 586853 h 777922"/>
              <a:gd name="connsiteX20" fmla="*/ 1611078 w 2293467"/>
              <a:gd name="connsiteY20" fmla="*/ 573206 h 777922"/>
              <a:gd name="connsiteX21" fmla="*/ 1733908 w 2293467"/>
              <a:gd name="connsiteY21" fmla="*/ 559558 h 777922"/>
              <a:gd name="connsiteX22" fmla="*/ 1938625 w 2293467"/>
              <a:gd name="connsiteY22" fmla="*/ 532262 h 777922"/>
              <a:gd name="connsiteX23" fmla="*/ 2088750 w 2293467"/>
              <a:gd name="connsiteY23" fmla="*/ 491319 h 777922"/>
              <a:gd name="connsiteX24" fmla="*/ 2129693 w 2293467"/>
              <a:gd name="connsiteY24" fmla="*/ 477671 h 777922"/>
              <a:gd name="connsiteX25" fmla="*/ 2184284 w 2293467"/>
              <a:gd name="connsiteY25" fmla="*/ 464023 h 777922"/>
              <a:gd name="connsiteX26" fmla="*/ 2225228 w 2293467"/>
              <a:gd name="connsiteY26" fmla="*/ 436728 h 777922"/>
              <a:gd name="connsiteX27" fmla="*/ 2266171 w 2293467"/>
              <a:gd name="connsiteY27" fmla="*/ 423080 h 777922"/>
              <a:gd name="connsiteX28" fmla="*/ 2293467 w 2293467"/>
              <a:gd name="connsiteY28" fmla="*/ 382137 h 777922"/>
              <a:gd name="connsiteX29" fmla="*/ 2279819 w 2293467"/>
              <a:gd name="connsiteY29" fmla="*/ 300250 h 777922"/>
              <a:gd name="connsiteX30" fmla="*/ 2197932 w 2293467"/>
              <a:gd name="connsiteY30" fmla="*/ 232011 h 777922"/>
              <a:gd name="connsiteX31" fmla="*/ 2075102 w 2293467"/>
              <a:gd name="connsiteY31" fmla="*/ 191068 h 777922"/>
              <a:gd name="connsiteX32" fmla="*/ 2034159 w 2293467"/>
              <a:gd name="connsiteY32" fmla="*/ 163773 h 777922"/>
              <a:gd name="connsiteX33" fmla="*/ 1993216 w 2293467"/>
              <a:gd name="connsiteY33" fmla="*/ 150125 h 777922"/>
              <a:gd name="connsiteX34" fmla="*/ 1447305 w 2293467"/>
              <a:gd name="connsiteY34" fmla="*/ 136477 h 777922"/>
              <a:gd name="connsiteX35" fmla="*/ 1174350 w 2293467"/>
              <a:gd name="connsiteY35" fmla="*/ 109182 h 777922"/>
              <a:gd name="connsiteX36" fmla="*/ 1106111 w 2293467"/>
              <a:gd name="connsiteY36" fmla="*/ 95534 h 777922"/>
              <a:gd name="connsiteX37" fmla="*/ 287246 w 2293467"/>
              <a:gd name="connsiteY37" fmla="*/ 109182 h 777922"/>
              <a:gd name="connsiteX38" fmla="*/ 246302 w 2293467"/>
              <a:gd name="connsiteY38" fmla="*/ 122829 h 777922"/>
              <a:gd name="connsiteX39" fmla="*/ 123473 w 2293467"/>
              <a:gd name="connsiteY39" fmla="*/ 122829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93467" h="777922">
                <a:moveTo>
                  <a:pt x="178064" y="0"/>
                </a:moveTo>
                <a:cubicBezTo>
                  <a:pt x="159867" y="22746"/>
                  <a:pt x="137422" y="42666"/>
                  <a:pt x="123473" y="68238"/>
                </a:cubicBezTo>
                <a:cubicBezTo>
                  <a:pt x="109695" y="93497"/>
                  <a:pt x="109045" y="124390"/>
                  <a:pt x="96177" y="150125"/>
                </a:cubicBezTo>
                <a:cubicBezTo>
                  <a:pt x="87078" y="168322"/>
                  <a:pt x="76895" y="186016"/>
                  <a:pt x="68881" y="204716"/>
                </a:cubicBezTo>
                <a:cubicBezTo>
                  <a:pt x="63214" y="217939"/>
                  <a:pt x="61667" y="232792"/>
                  <a:pt x="55234" y="245659"/>
                </a:cubicBezTo>
                <a:cubicBezTo>
                  <a:pt x="47898" y="260330"/>
                  <a:pt x="37037" y="272955"/>
                  <a:pt x="27938" y="286603"/>
                </a:cubicBezTo>
                <a:cubicBezTo>
                  <a:pt x="23389" y="309349"/>
                  <a:pt x="19916" y="332337"/>
                  <a:pt x="14290" y="354841"/>
                </a:cubicBezTo>
                <a:cubicBezTo>
                  <a:pt x="10801" y="368798"/>
                  <a:pt x="643" y="381399"/>
                  <a:pt x="643" y="395785"/>
                </a:cubicBezTo>
                <a:cubicBezTo>
                  <a:pt x="643" y="473256"/>
                  <a:pt x="-4499" y="552639"/>
                  <a:pt x="14290" y="627797"/>
                </a:cubicBezTo>
                <a:cubicBezTo>
                  <a:pt x="19807" y="649864"/>
                  <a:pt x="51611" y="653937"/>
                  <a:pt x="68881" y="668740"/>
                </a:cubicBezTo>
                <a:cubicBezTo>
                  <a:pt x="83535" y="681301"/>
                  <a:pt x="93067" y="700107"/>
                  <a:pt x="109825" y="709683"/>
                </a:cubicBezTo>
                <a:cubicBezTo>
                  <a:pt x="126111" y="718989"/>
                  <a:pt x="146621" y="717400"/>
                  <a:pt x="164416" y="723331"/>
                </a:cubicBezTo>
                <a:cubicBezTo>
                  <a:pt x="216699" y="740759"/>
                  <a:pt x="239681" y="754139"/>
                  <a:pt x="287246" y="777922"/>
                </a:cubicBezTo>
                <a:lnTo>
                  <a:pt x="1092464" y="764274"/>
                </a:lnTo>
                <a:cubicBezTo>
                  <a:pt x="1157109" y="762222"/>
                  <a:pt x="1146617" y="741128"/>
                  <a:pt x="1201646" y="709683"/>
                </a:cubicBezTo>
                <a:cubicBezTo>
                  <a:pt x="1214136" y="702546"/>
                  <a:pt x="1228757" y="699987"/>
                  <a:pt x="1242589" y="696035"/>
                </a:cubicBezTo>
                <a:cubicBezTo>
                  <a:pt x="1370654" y="659446"/>
                  <a:pt x="1214842" y="711559"/>
                  <a:pt x="1365419" y="655092"/>
                </a:cubicBezTo>
                <a:cubicBezTo>
                  <a:pt x="1378889" y="650041"/>
                  <a:pt x="1393495" y="647878"/>
                  <a:pt x="1406362" y="641444"/>
                </a:cubicBezTo>
                <a:cubicBezTo>
                  <a:pt x="1473076" y="608087"/>
                  <a:pt x="1419640" y="617654"/>
                  <a:pt x="1488249" y="600501"/>
                </a:cubicBezTo>
                <a:cubicBezTo>
                  <a:pt x="1510753" y="594875"/>
                  <a:pt x="1533843" y="591885"/>
                  <a:pt x="1556487" y="586853"/>
                </a:cubicBezTo>
                <a:cubicBezTo>
                  <a:pt x="1574797" y="582784"/>
                  <a:pt x="1592539" y="576058"/>
                  <a:pt x="1611078" y="573206"/>
                </a:cubicBezTo>
                <a:cubicBezTo>
                  <a:pt x="1651794" y="566942"/>
                  <a:pt x="1692965" y="564107"/>
                  <a:pt x="1733908" y="559558"/>
                </a:cubicBezTo>
                <a:cubicBezTo>
                  <a:pt x="1854432" y="529426"/>
                  <a:pt x="1723781" y="559118"/>
                  <a:pt x="1938625" y="532262"/>
                </a:cubicBezTo>
                <a:cubicBezTo>
                  <a:pt x="2000352" y="524546"/>
                  <a:pt x="2027928" y="511593"/>
                  <a:pt x="2088750" y="491319"/>
                </a:cubicBezTo>
                <a:cubicBezTo>
                  <a:pt x="2102398" y="486770"/>
                  <a:pt x="2115737" y="481160"/>
                  <a:pt x="2129693" y="477671"/>
                </a:cubicBezTo>
                <a:lnTo>
                  <a:pt x="2184284" y="464023"/>
                </a:lnTo>
                <a:cubicBezTo>
                  <a:pt x="2197932" y="454925"/>
                  <a:pt x="2210557" y="444063"/>
                  <a:pt x="2225228" y="436728"/>
                </a:cubicBezTo>
                <a:cubicBezTo>
                  <a:pt x="2238095" y="430294"/>
                  <a:pt x="2254937" y="432067"/>
                  <a:pt x="2266171" y="423080"/>
                </a:cubicBezTo>
                <a:cubicBezTo>
                  <a:pt x="2278979" y="412833"/>
                  <a:pt x="2284368" y="395785"/>
                  <a:pt x="2293467" y="382137"/>
                </a:cubicBezTo>
                <a:cubicBezTo>
                  <a:pt x="2288918" y="354841"/>
                  <a:pt x="2288570" y="326502"/>
                  <a:pt x="2279819" y="300250"/>
                </a:cubicBezTo>
                <a:cubicBezTo>
                  <a:pt x="2265098" y="256086"/>
                  <a:pt x="2237599" y="249641"/>
                  <a:pt x="2197932" y="232011"/>
                </a:cubicBezTo>
                <a:cubicBezTo>
                  <a:pt x="2131860" y="202646"/>
                  <a:pt x="2138467" y="206910"/>
                  <a:pt x="2075102" y="191068"/>
                </a:cubicBezTo>
                <a:cubicBezTo>
                  <a:pt x="2061454" y="181970"/>
                  <a:pt x="2048830" y="171108"/>
                  <a:pt x="2034159" y="163773"/>
                </a:cubicBezTo>
                <a:cubicBezTo>
                  <a:pt x="2021292" y="157339"/>
                  <a:pt x="2007586" y="150793"/>
                  <a:pt x="1993216" y="150125"/>
                </a:cubicBezTo>
                <a:cubicBezTo>
                  <a:pt x="1811385" y="141668"/>
                  <a:pt x="1629275" y="141026"/>
                  <a:pt x="1447305" y="136477"/>
                </a:cubicBezTo>
                <a:cubicBezTo>
                  <a:pt x="1326812" y="96312"/>
                  <a:pt x="1453331" y="134543"/>
                  <a:pt x="1174350" y="109182"/>
                </a:cubicBezTo>
                <a:cubicBezTo>
                  <a:pt x="1151248" y="107082"/>
                  <a:pt x="1128857" y="100083"/>
                  <a:pt x="1106111" y="95534"/>
                </a:cubicBezTo>
                <a:lnTo>
                  <a:pt x="287246" y="109182"/>
                </a:lnTo>
                <a:cubicBezTo>
                  <a:pt x="272867" y="109638"/>
                  <a:pt x="260638" y="121634"/>
                  <a:pt x="246302" y="122829"/>
                </a:cubicBezTo>
                <a:cubicBezTo>
                  <a:pt x="205500" y="126229"/>
                  <a:pt x="164416" y="122829"/>
                  <a:pt x="123473" y="1228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304799" y="3481480"/>
            <a:ext cx="8248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/>
              <a:t>Consider a non relativistic electron of mass m , it’s kinetic energy is</a:t>
            </a:r>
            <a:r>
              <a:rPr lang="en-IN" b="1" dirty="0">
                <a:solidFill>
                  <a:srgbClr val="C00000"/>
                </a:solidFill>
              </a:rPr>
              <a:t> E = ½ m </a:t>
            </a:r>
            <a:r>
              <a:rPr lang="en-IN" b="1" dirty="0" smtClean="0">
                <a:solidFill>
                  <a:srgbClr val="C00000"/>
                </a:solidFill>
              </a:rPr>
              <a:t>v</a:t>
            </a:r>
            <a:r>
              <a:rPr lang="en-IN" b="1" baseline="30000" dirty="0" smtClean="0">
                <a:solidFill>
                  <a:srgbClr val="C00000"/>
                </a:solidFill>
              </a:rPr>
              <a:t>2</a:t>
            </a:r>
            <a:r>
              <a:rPr lang="en-IN" b="1" dirty="0" smtClean="0">
                <a:solidFill>
                  <a:srgbClr val="C00000"/>
                </a:solidFill>
              </a:rPr>
              <a:t> </a:t>
            </a:r>
            <a:r>
              <a:rPr lang="en-IN" b="1" baseline="30000" dirty="0" smtClean="0">
                <a:solidFill>
                  <a:srgbClr val="C00000"/>
                </a:solidFill>
              </a:rPr>
              <a:t>    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948148">
            <a:off x="6558069" y="3953027"/>
            <a:ext cx="21475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IN" dirty="0">
                <a:solidFill>
                  <a:srgbClr val="C00000"/>
                </a:solidFill>
              </a:rPr>
              <a:t>De Broglie </a:t>
            </a:r>
            <a:r>
              <a:rPr lang="en-IN" dirty="0" smtClean="0">
                <a:solidFill>
                  <a:srgbClr val="C00000"/>
                </a:solidFill>
              </a:rPr>
              <a:t>relations </a:t>
            </a:r>
            <a:r>
              <a:rPr lang="en-IN" dirty="0">
                <a:solidFill>
                  <a:srgbClr val="C00000"/>
                </a:solidFill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46874" y="4134508"/>
                <a:ext cx="1524000" cy="4906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IN" sz="20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az-Cyrl-AZ" sz="2000" b="1" dirty="0" smtClean="0">
                    <a:solidFill>
                      <a:srgbClr val="C00000"/>
                    </a:solidFill>
                  </a:rPr>
                  <a:t>ћ</a:t>
                </a:r>
                <a:r>
                  <a:rPr lang="el-GR" sz="2000" b="1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ω</a:t>
                </a:r>
                <a:r>
                  <a:rPr lang="en-IN" sz="2000" b="1" dirty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I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ћ</m:t>
                            </m:r>
                          </m:e>
                          <m:sup>
                            <m:r>
                              <a:rPr lang="en-I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I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  <m:sSup>
                          <m:sSupPr>
                            <m:ctrlPr>
                              <a:rPr lang="en-I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  <m:sup>
                            <m:r>
                              <a:rPr lang="en-I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I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I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den>
                    </m:f>
                  </m:oMath>
                </a14:m>
                <a:endParaRPr lang="en-IN" sz="2000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874" y="4134508"/>
                <a:ext cx="1524000" cy="490647"/>
              </a:xfrm>
              <a:prstGeom prst="rect">
                <a:avLst/>
              </a:prstGeom>
              <a:blipFill rotWithShape="0">
                <a:blip r:embed="rId5"/>
                <a:stretch>
                  <a:fillRect l="-6800" b="-1851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>
          <a:xfrm flipH="1">
            <a:off x="6345281" y="3916508"/>
            <a:ext cx="721937" cy="206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718559" y="4807557"/>
                <a:ext cx="1888631" cy="5679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IN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IN" sz="2400" dirty="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z-Cyrl-AZ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ћ</m:t>
                        </m:r>
                        <m:r>
                          <a:rPr lang="en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num>
                      <m:den>
                        <m:r>
                          <a:rPr lang="en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I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I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IN" sz="2400" dirty="0" smtClean="0"/>
                  <a:t> </a:t>
                </a:r>
                <a:r>
                  <a:rPr lang="en-IN" dirty="0" smtClean="0"/>
                  <a:t>  </a:t>
                </a:r>
                <a:endParaRPr lang="en-IN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559" y="4807557"/>
                <a:ext cx="1888631" cy="567912"/>
              </a:xfrm>
              <a:prstGeom prst="rect">
                <a:avLst/>
              </a:prstGeom>
              <a:blipFill rotWithShape="0">
                <a:blip r:embed="rId6"/>
                <a:stretch>
                  <a:fillRect b="-1828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/>
          <p:cNvCxnSpPr>
            <a:endCxn id="30" idx="1"/>
          </p:cNvCxnSpPr>
          <p:nvPr/>
        </p:nvCxnSpPr>
        <p:spPr>
          <a:xfrm>
            <a:off x="5763215" y="4685956"/>
            <a:ext cx="955344" cy="405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6649822" y="4647718"/>
            <a:ext cx="1965283" cy="834393"/>
          </a:xfrm>
          <a:custGeom>
            <a:avLst/>
            <a:gdLst>
              <a:gd name="connsiteX0" fmla="*/ 109188 w 1965283"/>
              <a:gd name="connsiteY0" fmla="*/ 83766 h 834393"/>
              <a:gd name="connsiteX1" fmla="*/ 40949 w 1965283"/>
              <a:gd name="connsiteY1" fmla="*/ 111062 h 834393"/>
              <a:gd name="connsiteX2" fmla="*/ 27301 w 1965283"/>
              <a:gd name="connsiteY2" fmla="*/ 165653 h 834393"/>
              <a:gd name="connsiteX3" fmla="*/ 13653 w 1965283"/>
              <a:gd name="connsiteY3" fmla="*/ 206596 h 834393"/>
              <a:gd name="connsiteX4" fmla="*/ 13653 w 1965283"/>
              <a:gd name="connsiteY4" fmla="*/ 629677 h 834393"/>
              <a:gd name="connsiteX5" fmla="*/ 95540 w 1965283"/>
              <a:gd name="connsiteY5" fmla="*/ 711563 h 834393"/>
              <a:gd name="connsiteX6" fmla="*/ 218370 w 1965283"/>
              <a:gd name="connsiteY6" fmla="*/ 779802 h 834393"/>
              <a:gd name="connsiteX7" fmla="*/ 259313 w 1965283"/>
              <a:gd name="connsiteY7" fmla="*/ 807098 h 834393"/>
              <a:gd name="connsiteX8" fmla="*/ 464029 w 1965283"/>
              <a:gd name="connsiteY8" fmla="*/ 834393 h 834393"/>
              <a:gd name="connsiteX9" fmla="*/ 1473964 w 1965283"/>
              <a:gd name="connsiteY9" fmla="*/ 820745 h 834393"/>
              <a:gd name="connsiteX10" fmla="*/ 1624089 w 1965283"/>
              <a:gd name="connsiteY10" fmla="*/ 779802 h 834393"/>
              <a:gd name="connsiteX11" fmla="*/ 1665032 w 1965283"/>
              <a:gd name="connsiteY11" fmla="*/ 752507 h 834393"/>
              <a:gd name="connsiteX12" fmla="*/ 1746919 w 1965283"/>
              <a:gd name="connsiteY12" fmla="*/ 725211 h 834393"/>
              <a:gd name="connsiteX13" fmla="*/ 1787862 w 1965283"/>
              <a:gd name="connsiteY13" fmla="*/ 697915 h 834393"/>
              <a:gd name="connsiteX14" fmla="*/ 1842453 w 1965283"/>
              <a:gd name="connsiteY14" fmla="*/ 684268 h 834393"/>
              <a:gd name="connsiteX15" fmla="*/ 1883396 w 1965283"/>
              <a:gd name="connsiteY15" fmla="*/ 670620 h 834393"/>
              <a:gd name="connsiteX16" fmla="*/ 1937988 w 1965283"/>
              <a:gd name="connsiteY16" fmla="*/ 575086 h 834393"/>
              <a:gd name="connsiteX17" fmla="*/ 1951635 w 1965283"/>
              <a:gd name="connsiteY17" fmla="*/ 493199 h 834393"/>
              <a:gd name="connsiteX18" fmla="*/ 1965283 w 1965283"/>
              <a:gd name="connsiteY18" fmla="*/ 452256 h 834393"/>
              <a:gd name="connsiteX19" fmla="*/ 1951635 w 1965283"/>
              <a:gd name="connsiteY19" fmla="*/ 206596 h 834393"/>
              <a:gd name="connsiteX20" fmla="*/ 1924340 w 1965283"/>
              <a:gd name="connsiteY20" fmla="*/ 165653 h 834393"/>
              <a:gd name="connsiteX21" fmla="*/ 1815158 w 1965283"/>
              <a:gd name="connsiteY21" fmla="*/ 111062 h 834393"/>
              <a:gd name="connsiteX22" fmla="*/ 1760567 w 1965283"/>
              <a:gd name="connsiteY22" fmla="*/ 83766 h 834393"/>
              <a:gd name="connsiteX23" fmla="*/ 1678680 w 1965283"/>
              <a:gd name="connsiteY23" fmla="*/ 56471 h 834393"/>
              <a:gd name="connsiteX24" fmla="*/ 1637737 w 1965283"/>
              <a:gd name="connsiteY24" fmla="*/ 42823 h 834393"/>
              <a:gd name="connsiteX25" fmla="*/ 1514907 w 1965283"/>
              <a:gd name="connsiteY25" fmla="*/ 15527 h 834393"/>
              <a:gd name="connsiteX26" fmla="*/ 641450 w 1965283"/>
              <a:gd name="connsiteY26" fmla="*/ 42823 h 834393"/>
              <a:gd name="connsiteX27" fmla="*/ 600507 w 1965283"/>
              <a:gd name="connsiteY27" fmla="*/ 56471 h 834393"/>
              <a:gd name="connsiteX28" fmla="*/ 559564 w 1965283"/>
              <a:gd name="connsiteY28" fmla="*/ 97414 h 834393"/>
              <a:gd name="connsiteX29" fmla="*/ 504973 w 1965283"/>
              <a:gd name="connsiteY29" fmla="*/ 179301 h 834393"/>
              <a:gd name="connsiteX30" fmla="*/ 382143 w 1965283"/>
              <a:gd name="connsiteY30" fmla="*/ 233892 h 834393"/>
              <a:gd name="connsiteX31" fmla="*/ 13653 w 1965283"/>
              <a:gd name="connsiteY31" fmla="*/ 247539 h 834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965283" h="834393">
                <a:moveTo>
                  <a:pt x="109188" y="83766"/>
                </a:moveTo>
                <a:cubicBezTo>
                  <a:pt x="86442" y="92865"/>
                  <a:pt x="58272" y="93739"/>
                  <a:pt x="40949" y="111062"/>
                </a:cubicBezTo>
                <a:cubicBezTo>
                  <a:pt x="27686" y="124325"/>
                  <a:pt x="32454" y="147618"/>
                  <a:pt x="27301" y="165653"/>
                </a:cubicBezTo>
                <a:cubicBezTo>
                  <a:pt x="23349" y="179485"/>
                  <a:pt x="18202" y="192948"/>
                  <a:pt x="13653" y="206596"/>
                </a:cubicBezTo>
                <a:cubicBezTo>
                  <a:pt x="6728" y="338167"/>
                  <a:pt x="-13260" y="495113"/>
                  <a:pt x="13653" y="629677"/>
                </a:cubicBezTo>
                <a:cubicBezTo>
                  <a:pt x="20511" y="663966"/>
                  <a:pt x="73667" y="696252"/>
                  <a:pt x="95540" y="711563"/>
                </a:cubicBezTo>
                <a:cubicBezTo>
                  <a:pt x="180865" y="771290"/>
                  <a:pt x="150046" y="757027"/>
                  <a:pt x="218370" y="779802"/>
                </a:cubicBezTo>
                <a:cubicBezTo>
                  <a:pt x="232018" y="788901"/>
                  <a:pt x="243752" y="801911"/>
                  <a:pt x="259313" y="807098"/>
                </a:cubicBezTo>
                <a:cubicBezTo>
                  <a:pt x="289938" y="817306"/>
                  <a:pt x="450503" y="832890"/>
                  <a:pt x="464029" y="834393"/>
                </a:cubicBezTo>
                <a:lnTo>
                  <a:pt x="1473964" y="820745"/>
                </a:lnTo>
                <a:cubicBezTo>
                  <a:pt x="1547421" y="818931"/>
                  <a:pt x="1567427" y="812180"/>
                  <a:pt x="1624089" y="779802"/>
                </a:cubicBezTo>
                <a:cubicBezTo>
                  <a:pt x="1638330" y="771664"/>
                  <a:pt x="1650043" y="759169"/>
                  <a:pt x="1665032" y="752507"/>
                </a:cubicBezTo>
                <a:cubicBezTo>
                  <a:pt x="1691324" y="740822"/>
                  <a:pt x="1722979" y="741171"/>
                  <a:pt x="1746919" y="725211"/>
                </a:cubicBezTo>
                <a:cubicBezTo>
                  <a:pt x="1760567" y="716112"/>
                  <a:pt x="1772786" y="704376"/>
                  <a:pt x="1787862" y="697915"/>
                </a:cubicBezTo>
                <a:cubicBezTo>
                  <a:pt x="1805102" y="690526"/>
                  <a:pt x="1824418" y="689421"/>
                  <a:pt x="1842453" y="684268"/>
                </a:cubicBezTo>
                <a:cubicBezTo>
                  <a:pt x="1856285" y="680316"/>
                  <a:pt x="1869748" y="675169"/>
                  <a:pt x="1883396" y="670620"/>
                </a:cubicBezTo>
                <a:cubicBezTo>
                  <a:pt x="1901671" y="643208"/>
                  <a:pt x="1928543" y="606568"/>
                  <a:pt x="1937988" y="575086"/>
                </a:cubicBezTo>
                <a:cubicBezTo>
                  <a:pt x="1945939" y="548581"/>
                  <a:pt x="1945632" y="520212"/>
                  <a:pt x="1951635" y="493199"/>
                </a:cubicBezTo>
                <a:cubicBezTo>
                  <a:pt x="1954756" y="479156"/>
                  <a:pt x="1960734" y="465904"/>
                  <a:pt x="1965283" y="452256"/>
                </a:cubicBezTo>
                <a:cubicBezTo>
                  <a:pt x="1960734" y="370369"/>
                  <a:pt x="1963233" y="287785"/>
                  <a:pt x="1951635" y="206596"/>
                </a:cubicBezTo>
                <a:cubicBezTo>
                  <a:pt x="1949315" y="190358"/>
                  <a:pt x="1935938" y="177251"/>
                  <a:pt x="1924340" y="165653"/>
                </a:cubicBezTo>
                <a:cubicBezTo>
                  <a:pt x="1863990" y="105303"/>
                  <a:pt x="1884191" y="136950"/>
                  <a:pt x="1815158" y="111062"/>
                </a:cubicBezTo>
                <a:cubicBezTo>
                  <a:pt x="1796108" y="103918"/>
                  <a:pt x="1779457" y="91322"/>
                  <a:pt x="1760567" y="83766"/>
                </a:cubicBezTo>
                <a:cubicBezTo>
                  <a:pt x="1733853" y="73080"/>
                  <a:pt x="1705976" y="65569"/>
                  <a:pt x="1678680" y="56471"/>
                </a:cubicBezTo>
                <a:cubicBezTo>
                  <a:pt x="1665032" y="51922"/>
                  <a:pt x="1651693" y="46312"/>
                  <a:pt x="1637737" y="42823"/>
                </a:cubicBezTo>
                <a:cubicBezTo>
                  <a:pt x="1560642" y="23549"/>
                  <a:pt x="1601539" y="32854"/>
                  <a:pt x="1514907" y="15527"/>
                </a:cubicBezTo>
                <a:cubicBezTo>
                  <a:pt x="1294432" y="19202"/>
                  <a:pt x="918480" y="-36330"/>
                  <a:pt x="641450" y="42823"/>
                </a:cubicBezTo>
                <a:cubicBezTo>
                  <a:pt x="627618" y="46775"/>
                  <a:pt x="614155" y="51922"/>
                  <a:pt x="600507" y="56471"/>
                </a:cubicBezTo>
                <a:cubicBezTo>
                  <a:pt x="586859" y="70119"/>
                  <a:pt x="570270" y="81355"/>
                  <a:pt x="559564" y="97414"/>
                </a:cubicBezTo>
                <a:cubicBezTo>
                  <a:pt x="504899" y="179411"/>
                  <a:pt x="602930" y="97670"/>
                  <a:pt x="504973" y="179301"/>
                </a:cubicBezTo>
                <a:cubicBezTo>
                  <a:pt x="461721" y="215344"/>
                  <a:pt x="441645" y="214058"/>
                  <a:pt x="382143" y="233892"/>
                </a:cubicBezTo>
                <a:cubicBezTo>
                  <a:pt x="237629" y="282063"/>
                  <a:pt x="355514" y="247539"/>
                  <a:pt x="13653" y="24753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813948" y="5762133"/>
                <a:ext cx="3085042" cy="64633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IN" dirty="0">
                    <a:latin typeface="NimbusRomNo9L-Regu"/>
                  </a:rPr>
                  <a:t>V</a:t>
                </a:r>
                <a:r>
                  <a:rPr lang="en-IN" dirty="0" smtClean="0">
                    <a:latin typeface="NimbusRomNo9L-Regu"/>
                  </a:rPr>
                  <a:t>elocity of </a:t>
                </a:r>
                <a:r>
                  <a:rPr lang="en-IN" dirty="0">
                    <a:latin typeface="NimbusRomNo9L-Regu"/>
                  </a:rPr>
                  <a:t>a particle of </a:t>
                </a:r>
                <a:r>
                  <a:rPr lang="en-IN" dirty="0" smtClean="0">
                    <a:solidFill>
                      <a:srgbClr val="C00000"/>
                    </a:solidFill>
                    <a:latin typeface="NimbusRomNo9L-Regu"/>
                  </a:rPr>
                  <a:t>momentum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I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IN" dirty="0" smtClean="0">
                    <a:latin typeface="NimbusRomNo9L-Regu"/>
                  </a:rPr>
                  <a:t>, </a:t>
                </a:r>
                <a:r>
                  <a:rPr lang="en-IN" dirty="0">
                    <a:latin typeface="NimbusRomNo9L-Regu"/>
                  </a:rPr>
                  <a:t>as suspected</a:t>
                </a:r>
                <a:endParaRPr lang="en-IN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948" y="5762133"/>
                <a:ext cx="3085042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1373" t="-2727" b="-1090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/>
          <p:cNvCxnSpPr>
            <a:stCxn id="34" idx="15"/>
          </p:cNvCxnSpPr>
          <p:nvPr/>
        </p:nvCxnSpPr>
        <p:spPr>
          <a:xfrm flipH="1">
            <a:off x="8382000" y="5318338"/>
            <a:ext cx="151218" cy="443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6830916" y="3439236"/>
            <a:ext cx="1331638" cy="504967"/>
          </a:xfrm>
          <a:custGeom>
            <a:avLst/>
            <a:gdLst>
              <a:gd name="connsiteX0" fmla="*/ 184033 w 1331638"/>
              <a:gd name="connsiteY0" fmla="*/ 0 h 504967"/>
              <a:gd name="connsiteX1" fmla="*/ 115794 w 1331638"/>
              <a:gd name="connsiteY1" fmla="*/ 27295 h 504967"/>
              <a:gd name="connsiteX2" fmla="*/ 33908 w 1331638"/>
              <a:gd name="connsiteY2" fmla="*/ 81886 h 504967"/>
              <a:gd name="connsiteX3" fmla="*/ 20260 w 1331638"/>
              <a:gd name="connsiteY3" fmla="*/ 259307 h 504967"/>
              <a:gd name="connsiteX4" fmla="*/ 33908 w 1331638"/>
              <a:gd name="connsiteY4" fmla="*/ 300251 h 504967"/>
              <a:gd name="connsiteX5" fmla="*/ 74851 w 1331638"/>
              <a:gd name="connsiteY5" fmla="*/ 313898 h 504967"/>
              <a:gd name="connsiteX6" fmla="*/ 143090 w 1331638"/>
              <a:gd name="connsiteY6" fmla="*/ 395785 h 504967"/>
              <a:gd name="connsiteX7" fmla="*/ 224977 w 1331638"/>
              <a:gd name="connsiteY7" fmla="*/ 450376 h 504967"/>
              <a:gd name="connsiteX8" fmla="*/ 320511 w 1331638"/>
              <a:gd name="connsiteY8" fmla="*/ 491319 h 504967"/>
              <a:gd name="connsiteX9" fmla="*/ 470636 w 1331638"/>
              <a:gd name="connsiteY9" fmla="*/ 504967 h 504967"/>
              <a:gd name="connsiteX10" fmla="*/ 1125729 w 1331638"/>
              <a:gd name="connsiteY10" fmla="*/ 491319 h 504967"/>
              <a:gd name="connsiteX11" fmla="*/ 1166672 w 1331638"/>
              <a:gd name="connsiteY11" fmla="*/ 464024 h 504967"/>
              <a:gd name="connsiteX12" fmla="*/ 1303150 w 1331638"/>
              <a:gd name="connsiteY12" fmla="*/ 409433 h 504967"/>
              <a:gd name="connsiteX13" fmla="*/ 1330445 w 1331638"/>
              <a:gd name="connsiteY13" fmla="*/ 368489 h 504967"/>
              <a:gd name="connsiteX14" fmla="*/ 1316797 w 1331638"/>
              <a:gd name="connsiteY14" fmla="*/ 122830 h 504967"/>
              <a:gd name="connsiteX15" fmla="*/ 1289502 w 1331638"/>
              <a:gd name="connsiteY15" fmla="*/ 81886 h 504967"/>
              <a:gd name="connsiteX16" fmla="*/ 1248559 w 1331638"/>
              <a:gd name="connsiteY16" fmla="*/ 68239 h 504967"/>
              <a:gd name="connsiteX17" fmla="*/ 1071138 w 1331638"/>
              <a:gd name="connsiteY17" fmla="*/ 54591 h 504967"/>
              <a:gd name="connsiteX18" fmla="*/ 443341 w 1331638"/>
              <a:gd name="connsiteY18" fmla="*/ 54591 h 504967"/>
              <a:gd name="connsiteX19" fmla="*/ 361454 w 1331638"/>
              <a:gd name="connsiteY19" fmla="*/ 81886 h 504967"/>
              <a:gd name="connsiteX20" fmla="*/ 306863 w 1331638"/>
              <a:gd name="connsiteY20" fmla="*/ 95534 h 504967"/>
              <a:gd name="connsiteX21" fmla="*/ 265920 w 1331638"/>
              <a:gd name="connsiteY21" fmla="*/ 109182 h 504967"/>
              <a:gd name="connsiteX22" fmla="*/ 47556 w 1331638"/>
              <a:gd name="connsiteY22" fmla="*/ 109182 h 5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31638" h="504967">
                <a:moveTo>
                  <a:pt x="184033" y="0"/>
                </a:moveTo>
                <a:cubicBezTo>
                  <a:pt x="161287" y="9098"/>
                  <a:pt x="137301" y="15564"/>
                  <a:pt x="115794" y="27295"/>
                </a:cubicBezTo>
                <a:cubicBezTo>
                  <a:pt x="86995" y="43004"/>
                  <a:pt x="33908" y="81886"/>
                  <a:pt x="33908" y="81886"/>
                </a:cubicBezTo>
                <a:cubicBezTo>
                  <a:pt x="-16350" y="157273"/>
                  <a:pt x="-1705" y="116536"/>
                  <a:pt x="20260" y="259307"/>
                </a:cubicBezTo>
                <a:cubicBezTo>
                  <a:pt x="22448" y="273526"/>
                  <a:pt x="23735" y="290078"/>
                  <a:pt x="33908" y="300251"/>
                </a:cubicBezTo>
                <a:cubicBezTo>
                  <a:pt x="44080" y="310423"/>
                  <a:pt x="61203" y="309349"/>
                  <a:pt x="74851" y="313898"/>
                </a:cubicBezTo>
                <a:cubicBezTo>
                  <a:pt x="99114" y="350292"/>
                  <a:pt x="106715" y="367494"/>
                  <a:pt x="143090" y="395785"/>
                </a:cubicBezTo>
                <a:cubicBezTo>
                  <a:pt x="168985" y="415925"/>
                  <a:pt x="197681" y="432179"/>
                  <a:pt x="224977" y="450376"/>
                </a:cubicBezTo>
                <a:cubicBezTo>
                  <a:pt x="268040" y="479084"/>
                  <a:pt x="265431" y="483975"/>
                  <a:pt x="320511" y="491319"/>
                </a:cubicBezTo>
                <a:cubicBezTo>
                  <a:pt x="370318" y="497960"/>
                  <a:pt x="420594" y="500418"/>
                  <a:pt x="470636" y="504967"/>
                </a:cubicBezTo>
                <a:cubicBezTo>
                  <a:pt x="689000" y="500418"/>
                  <a:pt x="907694" y="504144"/>
                  <a:pt x="1125729" y="491319"/>
                </a:cubicBezTo>
                <a:cubicBezTo>
                  <a:pt x="1142103" y="490356"/>
                  <a:pt x="1151683" y="470686"/>
                  <a:pt x="1166672" y="464024"/>
                </a:cubicBezTo>
                <a:cubicBezTo>
                  <a:pt x="1470256" y="329098"/>
                  <a:pt x="1079710" y="521151"/>
                  <a:pt x="1303150" y="409433"/>
                </a:cubicBezTo>
                <a:cubicBezTo>
                  <a:pt x="1312248" y="395785"/>
                  <a:pt x="1329665" y="384873"/>
                  <a:pt x="1330445" y="368489"/>
                </a:cubicBezTo>
                <a:cubicBezTo>
                  <a:pt x="1334346" y="286569"/>
                  <a:pt x="1328395" y="204018"/>
                  <a:pt x="1316797" y="122830"/>
                </a:cubicBezTo>
                <a:cubicBezTo>
                  <a:pt x="1314477" y="106592"/>
                  <a:pt x="1302310" y="92133"/>
                  <a:pt x="1289502" y="81886"/>
                </a:cubicBezTo>
                <a:cubicBezTo>
                  <a:pt x="1278269" y="72899"/>
                  <a:pt x="1262834" y="70023"/>
                  <a:pt x="1248559" y="68239"/>
                </a:cubicBezTo>
                <a:cubicBezTo>
                  <a:pt x="1189702" y="60882"/>
                  <a:pt x="1130278" y="59140"/>
                  <a:pt x="1071138" y="54591"/>
                </a:cubicBezTo>
                <a:cubicBezTo>
                  <a:pt x="830778" y="6518"/>
                  <a:pt x="938978" y="22955"/>
                  <a:pt x="443341" y="54591"/>
                </a:cubicBezTo>
                <a:cubicBezTo>
                  <a:pt x="414627" y="56424"/>
                  <a:pt x="389367" y="74908"/>
                  <a:pt x="361454" y="81886"/>
                </a:cubicBezTo>
                <a:cubicBezTo>
                  <a:pt x="343257" y="86435"/>
                  <a:pt x="324898" y="90381"/>
                  <a:pt x="306863" y="95534"/>
                </a:cubicBezTo>
                <a:cubicBezTo>
                  <a:pt x="293031" y="99486"/>
                  <a:pt x="280286" y="108426"/>
                  <a:pt x="265920" y="109182"/>
                </a:cubicBezTo>
                <a:cubicBezTo>
                  <a:pt x="193233" y="113008"/>
                  <a:pt x="120344" y="109182"/>
                  <a:pt x="47556" y="1091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1" name="Group Velocity  Phase Velocity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8037" y="3864183"/>
            <a:ext cx="4752730" cy="2726906"/>
          </a:xfrm>
          <a:prstGeom prst="rect">
            <a:avLst/>
          </a:prstGeom>
        </p:spPr>
      </p:pic>
      <p:cxnSp>
        <p:nvCxnSpPr>
          <p:cNvPr id="48" name="Curved Connector 47"/>
          <p:cNvCxnSpPr/>
          <p:nvPr/>
        </p:nvCxnSpPr>
        <p:spPr>
          <a:xfrm rot="16200000" flipH="1">
            <a:off x="-342663" y="4046775"/>
            <a:ext cx="2133126" cy="228600"/>
          </a:xfrm>
          <a:prstGeom prst="curvedConnector3">
            <a:avLst>
              <a:gd name="adj1" fmla="val 10374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0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3" grpId="0" uiExpand="1" build="p" animBg="1"/>
      <p:bldP spid="4" grpId="0" animBg="1"/>
      <p:bldP spid="5" grpId="0"/>
      <p:bldP spid="11" grpId="0" animBg="1"/>
      <p:bldP spid="14" grpId="0" animBg="1"/>
      <p:bldP spid="16" grpId="0"/>
      <p:bldP spid="17" grpId="0" animBg="1"/>
      <p:bldP spid="24" grpId="0"/>
      <p:bldP spid="30" grpId="0"/>
      <p:bldP spid="34" grpId="0" animBg="1"/>
      <p:bldP spid="35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9445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Uncertainty relation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/>
              <a:t>The wave packet constructed in the previous section obviously has properties that are </a:t>
            </a:r>
            <a:r>
              <a:rPr lang="en-IN" sz="2000" dirty="0" smtClean="0"/>
              <a:t>reminiscent of </a:t>
            </a:r>
            <a:r>
              <a:rPr lang="en-IN" sz="2000" dirty="0"/>
              <a:t>a particle, </a:t>
            </a:r>
            <a:r>
              <a:rPr lang="en-IN" sz="2000" dirty="0">
                <a:solidFill>
                  <a:srgbClr val="C00000"/>
                </a:solidFill>
              </a:rPr>
              <a:t>but it is not entirely </a:t>
            </a:r>
            <a:r>
              <a:rPr lang="en-IN" sz="2000" dirty="0" smtClean="0">
                <a:solidFill>
                  <a:srgbClr val="C00000"/>
                </a:solidFill>
              </a:rPr>
              <a:t>particle-like </a:t>
            </a:r>
            <a:r>
              <a:rPr lang="en-IN" sz="2000" dirty="0" smtClean="0"/>
              <a:t>!</a:t>
            </a:r>
            <a:endParaRPr lang="en-IN" sz="2000" dirty="0"/>
          </a:p>
        </p:txBody>
      </p:sp>
      <p:sp>
        <p:nvSpPr>
          <p:cNvPr id="4" name="Rectangle 3"/>
          <p:cNvSpPr/>
          <p:nvPr/>
        </p:nvSpPr>
        <p:spPr>
          <a:xfrm>
            <a:off x="1752600" y="2192740"/>
            <a:ext cx="71628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>
                <a:latin typeface="NimbusRomNo9L-Regu"/>
              </a:rPr>
              <a:t>The </a:t>
            </a:r>
            <a:r>
              <a:rPr lang="en-IN" dirty="0">
                <a:latin typeface="NimbusRomNo9L-Regu"/>
              </a:rPr>
              <a:t>wave function is non-zero over a region </a:t>
            </a:r>
            <a:r>
              <a:rPr lang="en-IN" dirty="0" smtClean="0">
                <a:latin typeface="NimbusRomNo9L-Regu"/>
              </a:rPr>
              <a:t>in space </a:t>
            </a:r>
            <a:r>
              <a:rPr lang="en-IN" dirty="0">
                <a:latin typeface="NimbusRomNo9L-Regu"/>
              </a:rPr>
              <a:t>of size </a:t>
            </a:r>
            <a:r>
              <a:rPr lang="en-IN" b="1" dirty="0" smtClean="0">
                <a:latin typeface="NimbusRomNo9L-Regu"/>
              </a:rPr>
              <a:t>2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IN" b="1" dirty="0" smtClean="0">
                <a:latin typeface="NimbusRomNo9L-ReguItal"/>
              </a:rPr>
              <a:t>x</a:t>
            </a:r>
            <a:r>
              <a:rPr lang="en-IN" dirty="0">
                <a:latin typeface="NimbusRomNo9L-Regu"/>
              </a:rPr>
              <a:t>.</a:t>
            </a:r>
            <a:endParaRPr lang="en-IN" dirty="0"/>
          </a:p>
        </p:txBody>
      </p:sp>
      <p:sp>
        <p:nvSpPr>
          <p:cNvPr id="6" name="Freeform 5"/>
          <p:cNvSpPr/>
          <p:nvPr/>
        </p:nvSpPr>
        <p:spPr>
          <a:xfrm>
            <a:off x="3874780" y="1719618"/>
            <a:ext cx="3604730" cy="423081"/>
          </a:xfrm>
          <a:custGeom>
            <a:avLst/>
            <a:gdLst>
              <a:gd name="connsiteX0" fmla="*/ 28480 w 3604730"/>
              <a:gd name="connsiteY0" fmla="*/ 0 h 423081"/>
              <a:gd name="connsiteX1" fmla="*/ 1184 w 3604730"/>
              <a:gd name="connsiteY1" fmla="*/ 68239 h 423081"/>
              <a:gd name="connsiteX2" fmla="*/ 14832 w 3604730"/>
              <a:gd name="connsiteY2" fmla="*/ 218364 h 423081"/>
              <a:gd name="connsiteX3" fmla="*/ 151310 w 3604730"/>
              <a:gd name="connsiteY3" fmla="*/ 354842 h 423081"/>
              <a:gd name="connsiteX4" fmla="*/ 205901 w 3604730"/>
              <a:gd name="connsiteY4" fmla="*/ 368489 h 423081"/>
              <a:gd name="connsiteX5" fmla="*/ 1147596 w 3604730"/>
              <a:gd name="connsiteY5" fmla="*/ 382137 h 423081"/>
              <a:gd name="connsiteX6" fmla="*/ 1202187 w 3604730"/>
              <a:gd name="connsiteY6" fmla="*/ 395785 h 423081"/>
              <a:gd name="connsiteX7" fmla="*/ 1543381 w 3604730"/>
              <a:gd name="connsiteY7" fmla="*/ 423081 h 423081"/>
              <a:gd name="connsiteX8" fmla="*/ 2730736 w 3604730"/>
              <a:gd name="connsiteY8" fmla="*/ 409433 h 423081"/>
              <a:gd name="connsiteX9" fmla="*/ 2771680 w 3604730"/>
              <a:gd name="connsiteY9" fmla="*/ 395785 h 423081"/>
              <a:gd name="connsiteX10" fmla="*/ 2880862 w 3604730"/>
              <a:gd name="connsiteY10" fmla="*/ 382137 h 423081"/>
              <a:gd name="connsiteX11" fmla="*/ 3017339 w 3604730"/>
              <a:gd name="connsiteY11" fmla="*/ 368489 h 423081"/>
              <a:gd name="connsiteX12" fmla="*/ 3099226 w 3604730"/>
              <a:gd name="connsiteY12" fmla="*/ 354842 h 423081"/>
              <a:gd name="connsiteX13" fmla="*/ 3317590 w 3604730"/>
              <a:gd name="connsiteY13" fmla="*/ 341194 h 423081"/>
              <a:gd name="connsiteX14" fmla="*/ 3508659 w 3604730"/>
              <a:gd name="connsiteY14" fmla="*/ 300251 h 423081"/>
              <a:gd name="connsiteX15" fmla="*/ 3549602 w 3604730"/>
              <a:gd name="connsiteY15" fmla="*/ 286603 h 423081"/>
              <a:gd name="connsiteX16" fmla="*/ 3590545 w 3604730"/>
              <a:gd name="connsiteY16" fmla="*/ 259307 h 423081"/>
              <a:gd name="connsiteX17" fmla="*/ 3590545 w 3604730"/>
              <a:gd name="connsiteY17" fmla="*/ 177421 h 423081"/>
              <a:gd name="connsiteX18" fmla="*/ 3549602 w 3604730"/>
              <a:gd name="connsiteY18" fmla="*/ 150125 h 423081"/>
              <a:gd name="connsiteX19" fmla="*/ 3467716 w 3604730"/>
              <a:gd name="connsiteY19" fmla="*/ 81886 h 423081"/>
              <a:gd name="connsiteX20" fmla="*/ 3385829 w 3604730"/>
              <a:gd name="connsiteY20" fmla="*/ 68239 h 423081"/>
              <a:gd name="connsiteX21" fmla="*/ 2143883 w 3604730"/>
              <a:gd name="connsiteY21" fmla="*/ 81886 h 423081"/>
              <a:gd name="connsiteX22" fmla="*/ 2021053 w 3604730"/>
              <a:gd name="connsiteY22" fmla="*/ 95534 h 423081"/>
              <a:gd name="connsiteX23" fmla="*/ 1761745 w 3604730"/>
              <a:gd name="connsiteY23" fmla="*/ 109182 h 423081"/>
              <a:gd name="connsiteX24" fmla="*/ 1502438 w 3604730"/>
              <a:gd name="connsiteY24" fmla="*/ 95534 h 423081"/>
              <a:gd name="connsiteX25" fmla="*/ 1202187 w 3604730"/>
              <a:gd name="connsiteY25" fmla="*/ 81886 h 423081"/>
              <a:gd name="connsiteX26" fmla="*/ 1079357 w 3604730"/>
              <a:gd name="connsiteY26" fmla="*/ 68239 h 423081"/>
              <a:gd name="connsiteX27" fmla="*/ 860993 w 3604730"/>
              <a:gd name="connsiteY27" fmla="*/ 54591 h 423081"/>
              <a:gd name="connsiteX28" fmla="*/ 342378 w 3604730"/>
              <a:gd name="connsiteY28" fmla="*/ 54591 h 423081"/>
              <a:gd name="connsiteX29" fmla="*/ 260492 w 3604730"/>
              <a:gd name="connsiteY29" fmla="*/ 81886 h 423081"/>
              <a:gd name="connsiteX30" fmla="*/ 205901 w 3604730"/>
              <a:gd name="connsiteY30" fmla="*/ 95534 h 423081"/>
              <a:gd name="connsiteX31" fmla="*/ 164957 w 3604730"/>
              <a:gd name="connsiteY31" fmla="*/ 109182 h 423081"/>
              <a:gd name="connsiteX32" fmla="*/ 1184 w 3604730"/>
              <a:gd name="connsiteY32" fmla="*/ 109182 h 42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04730" h="423081">
                <a:moveTo>
                  <a:pt x="28480" y="0"/>
                </a:moveTo>
                <a:cubicBezTo>
                  <a:pt x="19381" y="22746"/>
                  <a:pt x="2712" y="43788"/>
                  <a:pt x="1184" y="68239"/>
                </a:cubicBezTo>
                <a:cubicBezTo>
                  <a:pt x="-1950" y="118389"/>
                  <a:pt x="654" y="170158"/>
                  <a:pt x="14832" y="218364"/>
                </a:cubicBezTo>
                <a:cubicBezTo>
                  <a:pt x="29274" y="267467"/>
                  <a:pt x="100473" y="342133"/>
                  <a:pt x="151310" y="354842"/>
                </a:cubicBezTo>
                <a:cubicBezTo>
                  <a:pt x="169507" y="359391"/>
                  <a:pt x="187151" y="367975"/>
                  <a:pt x="205901" y="368489"/>
                </a:cubicBezTo>
                <a:cubicBezTo>
                  <a:pt x="519715" y="377086"/>
                  <a:pt x="833698" y="377588"/>
                  <a:pt x="1147596" y="382137"/>
                </a:cubicBezTo>
                <a:cubicBezTo>
                  <a:pt x="1165793" y="386686"/>
                  <a:pt x="1183485" y="394346"/>
                  <a:pt x="1202187" y="395785"/>
                </a:cubicBezTo>
                <a:cubicBezTo>
                  <a:pt x="1555421" y="422957"/>
                  <a:pt x="1401848" y="375902"/>
                  <a:pt x="1543381" y="423081"/>
                </a:cubicBezTo>
                <a:lnTo>
                  <a:pt x="2730736" y="409433"/>
                </a:lnTo>
                <a:cubicBezTo>
                  <a:pt x="2745119" y="409113"/>
                  <a:pt x="2757526" y="398359"/>
                  <a:pt x="2771680" y="395785"/>
                </a:cubicBezTo>
                <a:cubicBezTo>
                  <a:pt x="2807766" y="389224"/>
                  <a:pt x="2844409" y="386187"/>
                  <a:pt x="2880862" y="382137"/>
                </a:cubicBezTo>
                <a:cubicBezTo>
                  <a:pt x="2926302" y="377088"/>
                  <a:pt x="2971973" y="374160"/>
                  <a:pt x="3017339" y="368489"/>
                </a:cubicBezTo>
                <a:cubicBezTo>
                  <a:pt x="3044797" y="365057"/>
                  <a:pt x="3071668" y="357347"/>
                  <a:pt x="3099226" y="354842"/>
                </a:cubicBezTo>
                <a:cubicBezTo>
                  <a:pt x="3171857" y="348239"/>
                  <a:pt x="3244802" y="345743"/>
                  <a:pt x="3317590" y="341194"/>
                </a:cubicBezTo>
                <a:cubicBezTo>
                  <a:pt x="3369779" y="330756"/>
                  <a:pt x="3450574" y="316847"/>
                  <a:pt x="3508659" y="300251"/>
                </a:cubicBezTo>
                <a:cubicBezTo>
                  <a:pt x="3522491" y="296299"/>
                  <a:pt x="3536735" y="293037"/>
                  <a:pt x="3549602" y="286603"/>
                </a:cubicBezTo>
                <a:cubicBezTo>
                  <a:pt x="3564273" y="279267"/>
                  <a:pt x="3576897" y="268406"/>
                  <a:pt x="3590545" y="259307"/>
                </a:cubicBezTo>
                <a:cubicBezTo>
                  <a:pt x="3601250" y="227194"/>
                  <a:pt x="3616235" y="209534"/>
                  <a:pt x="3590545" y="177421"/>
                </a:cubicBezTo>
                <a:cubicBezTo>
                  <a:pt x="3580298" y="164613"/>
                  <a:pt x="3562203" y="160626"/>
                  <a:pt x="3549602" y="150125"/>
                </a:cubicBezTo>
                <a:cubicBezTo>
                  <a:pt x="3524265" y="129011"/>
                  <a:pt x="3501598" y="93180"/>
                  <a:pt x="3467716" y="81886"/>
                </a:cubicBezTo>
                <a:cubicBezTo>
                  <a:pt x="3441464" y="73135"/>
                  <a:pt x="3413125" y="72788"/>
                  <a:pt x="3385829" y="68239"/>
                </a:cubicBezTo>
                <a:lnTo>
                  <a:pt x="2143883" y="81886"/>
                </a:lnTo>
                <a:cubicBezTo>
                  <a:pt x="2102696" y="82710"/>
                  <a:pt x="2062144" y="92599"/>
                  <a:pt x="2021053" y="95534"/>
                </a:cubicBezTo>
                <a:cubicBezTo>
                  <a:pt x="1934717" y="101701"/>
                  <a:pt x="1848181" y="104633"/>
                  <a:pt x="1761745" y="109182"/>
                </a:cubicBezTo>
                <a:lnTo>
                  <a:pt x="1502438" y="95534"/>
                </a:lnTo>
                <a:lnTo>
                  <a:pt x="1202187" y="81886"/>
                </a:lnTo>
                <a:cubicBezTo>
                  <a:pt x="1161077" y="79234"/>
                  <a:pt x="1120421" y="71524"/>
                  <a:pt x="1079357" y="68239"/>
                </a:cubicBezTo>
                <a:cubicBezTo>
                  <a:pt x="1006659" y="62423"/>
                  <a:pt x="933781" y="59140"/>
                  <a:pt x="860993" y="54591"/>
                </a:cubicBezTo>
                <a:cubicBezTo>
                  <a:pt x="657789" y="13950"/>
                  <a:pt x="736218" y="24296"/>
                  <a:pt x="342378" y="54591"/>
                </a:cubicBezTo>
                <a:cubicBezTo>
                  <a:pt x="313691" y="56798"/>
                  <a:pt x="288405" y="74908"/>
                  <a:pt x="260492" y="81886"/>
                </a:cubicBezTo>
                <a:cubicBezTo>
                  <a:pt x="242295" y="86435"/>
                  <a:pt x="223936" y="90381"/>
                  <a:pt x="205901" y="95534"/>
                </a:cubicBezTo>
                <a:cubicBezTo>
                  <a:pt x="192068" y="99486"/>
                  <a:pt x="179311" y="108225"/>
                  <a:pt x="164957" y="109182"/>
                </a:cubicBezTo>
                <a:cubicBezTo>
                  <a:pt x="110487" y="112813"/>
                  <a:pt x="55775" y="109182"/>
                  <a:pt x="1184" y="1091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2971800" y="1937982"/>
            <a:ext cx="917812" cy="271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1000" y="2721675"/>
            <a:ext cx="8534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NimbusRomNo9L-Regu"/>
              </a:rPr>
              <a:t>It </a:t>
            </a:r>
            <a:r>
              <a:rPr lang="en-IN" dirty="0">
                <a:latin typeface="NimbusRomNo9L-Regu"/>
              </a:rPr>
              <a:t>is intuitively appealing to suppose that where </a:t>
            </a:r>
            <a:r>
              <a:rPr lang="en-IN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ψ</a:t>
            </a:r>
            <a:r>
              <a:rPr lang="en-IN" b="1" dirty="0" smtClean="0">
                <a:solidFill>
                  <a:srgbClr val="C00000"/>
                </a:solidFill>
                <a:latin typeface="NimbusRomNo9L-Regu"/>
                <a:cs typeface="Times New Roman" panose="02020603050405020304" pitchFamily="18" charset="0"/>
              </a:rPr>
              <a:t>(</a:t>
            </a:r>
            <a:r>
              <a:rPr lang="en-IN" b="1" dirty="0" err="1" smtClean="0">
                <a:solidFill>
                  <a:srgbClr val="C00000"/>
                </a:solidFill>
                <a:latin typeface="NimbusRomNo9L-Regu"/>
                <a:cs typeface="Times New Roman" panose="02020603050405020304" pitchFamily="18" charset="0"/>
              </a:rPr>
              <a:t>x,t</a:t>
            </a:r>
            <a:r>
              <a:rPr lang="en-IN" b="1" dirty="0" smtClean="0">
                <a:solidFill>
                  <a:srgbClr val="C00000"/>
                </a:solidFill>
                <a:latin typeface="NimbusRomNo9L-Regu"/>
                <a:cs typeface="Times New Roman" panose="02020603050405020304" pitchFamily="18" charset="0"/>
              </a:rPr>
              <a:t>)</a:t>
            </a:r>
            <a:r>
              <a:rPr lang="en-IN" b="1" dirty="0" smtClean="0">
                <a:solidFill>
                  <a:srgbClr val="C00000"/>
                </a:solidFill>
                <a:latin typeface="NimbusRomNo9L-Regu"/>
              </a:rPr>
              <a:t> </a:t>
            </a:r>
            <a:r>
              <a:rPr lang="en-IN" dirty="0">
                <a:latin typeface="NimbusRomNo9L-Regu"/>
              </a:rPr>
              <a:t>has its </a:t>
            </a:r>
            <a:r>
              <a:rPr lang="en-IN" dirty="0">
                <a:solidFill>
                  <a:srgbClr val="C00000"/>
                </a:solidFill>
                <a:latin typeface="NimbusRomNo9L-Regu"/>
              </a:rPr>
              <a:t>greatest amplitude </a:t>
            </a:r>
            <a:r>
              <a:rPr lang="en-IN" dirty="0" smtClean="0">
                <a:solidFill>
                  <a:srgbClr val="C00000"/>
                </a:solidFill>
                <a:latin typeface="NimbusRomNo9L-Regu"/>
              </a:rPr>
              <a:t> </a:t>
            </a:r>
            <a:r>
              <a:rPr lang="en-IN" dirty="0">
                <a:solidFill>
                  <a:srgbClr val="C00000"/>
                </a:solidFill>
                <a:latin typeface="NimbusRomNo9L-Regu"/>
              </a:rPr>
              <a:t>the particle is most likely to be </a:t>
            </a:r>
            <a:r>
              <a:rPr lang="en-IN" dirty="0" smtClean="0">
                <a:solidFill>
                  <a:srgbClr val="C00000"/>
                </a:solidFill>
                <a:latin typeface="NimbusRomNo9L-Regu"/>
              </a:rPr>
              <a:t>found there !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8724" y="3466737"/>
            <a:ext cx="8534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NimbusRomNo9L-Regu"/>
              </a:rPr>
              <a:t> We </a:t>
            </a:r>
            <a:r>
              <a:rPr lang="en-IN" dirty="0">
                <a:latin typeface="NimbusRomNo9L-Regu"/>
              </a:rPr>
              <a:t>have seen that to construct this </a:t>
            </a:r>
            <a:r>
              <a:rPr lang="en-IN" dirty="0" smtClean="0">
                <a:latin typeface="NimbusRomNo9L-Regu"/>
              </a:rPr>
              <a:t>wave packet</a:t>
            </a:r>
            <a:r>
              <a:rPr lang="en-IN" dirty="0">
                <a:latin typeface="NimbusRomNo9L-Regu"/>
              </a:rPr>
              <a:t>, </a:t>
            </a:r>
            <a:r>
              <a:rPr lang="en-IN" dirty="0" smtClean="0">
                <a:latin typeface="NimbusRomNo9L-Regu"/>
              </a:rPr>
              <a:t>harmonic waves </a:t>
            </a:r>
            <a:r>
              <a:rPr lang="en-IN" dirty="0">
                <a:latin typeface="NimbusRomNo9L-Regu"/>
              </a:rPr>
              <a:t>having </a:t>
            </a:r>
            <a:r>
              <a:rPr lang="en-IN" b="1" dirty="0">
                <a:solidFill>
                  <a:srgbClr val="C00000"/>
                </a:solidFill>
                <a:latin typeface="NimbusRomNo9L-ReguItal"/>
              </a:rPr>
              <a:t>k</a:t>
            </a:r>
            <a:r>
              <a:rPr lang="en-IN" dirty="0">
                <a:latin typeface="NimbusRomNo9L-ReguItal"/>
              </a:rPr>
              <a:t> </a:t>
            </a:r>
            <a:r>
              <a:rPr lang="en-IN" dirty="0">
                <a:latin typeface="NimbusRomNo9L-Regu"/>
              </a:rPr>
              <a:t>values in the range </a:t>
            </a:r>
            <a:r>
              <a:rPr lang="en-IN" b="1" dirty="0">
                <a:solidFill>
                  <a:srgbClr val="C00000"/>
                </a:solidFill>
                <a:latin typeface="NimbusRomNo9L-Regu"/>
              </a:rPr>
              <a:t>(</a:t>
            </a:r>
            <a:r>
              <a:rPr lang="en-IN" b="1" dirty="0">
                <a:solidFill>
                  <a:srgbClr val="C00000"/>
                </a:solidFill>
                <a:latin typeface="NimbusRomNo9L-ReguItal"/>
              </a:rPr>
              <a:t>k </a:t>
            </a:r>
            <a:r>
              <a:rPr lang="en-IN" b="1" dirty="0" smtClean="0">
                <a:solidFill>
                  <a:srgbClr val="C00000"/>
                </a:solidFill>
                <a:latin typeface="NimbusRomNo9L-ReguItal"/>
              </a:rPr>
              <a:t>- 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∆k </a:t>
            </a:r>
            <a:r>
              <a:rPr lang="en-IN" b="1" dirty="0">
                <a:solidFill>
                  <a:srgbClr val="C00000"/>
                </a:solidFill>
                <a:latin typeface="rtxmi"/>
              </a:rPr>
              <a:t>,</a:t>
            </a:r>
            <a:r>
              <a:rPr lang="en-IN" b="1" dirty="0" smtClean="0">
                <a:solidFill>
                  <a:srgbClr val="C00000"/>
                </a:solidFill>
                <a:latin typeface="rtxmi"/>
              </a:rPr>
              <a:t> </a:t>
            </a:r>
            <a:r>
              <a:rPr lang="en-IN" b="1" dirty="0">
                <a:solidFill>
                  <a:srgbClr val="C00000"/>
                </a:solidFill>
                <a:latin typeface="NimbusRomNo9L-ReguItal"/>
              </a:rPr>
              <a:t>k </a:t>
            </a:r>
            <a:r>
              <a:rPr lang="en-IN" b="1" dirty="0">
                <a:solidFill>
                  <a:srgbClr val="C00000"/>
                </a:solidFill>
                <a:latin typeface="rtxr"/>
              </a:rPr>
              <a:t>+ 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IN" b="1" dirty="0" smtClean="0">
                <a:solidFill>
                  <a:srgbClr val="C00000"/>
                </a:solidFill>
                <a:latin typeface="NimbusRomNo9L-ReguItal"/>
              </a:rPr>
              <a:t>k</a:t>
            </a:r>
            <a:r>
              <a:rPr lang="en-IN" b="1" dirty="0">
                <a:solidFill>
                  <a:srgbClr val="C00000"/>
                </a:solidFill>
                <a:latin typeface="NimbusRomNo9L-Regu"/>
              </a:rPr>
              <a:t>) </a:t>
            </a:r>
            <a:r>
              <a:rPr lang="en-IN" dirty="0">
                <a:latin typeface="NimbusRomNo9L-Regu"/>
              </a:rPr>
              <a:t>were adding together.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406020" y="4231267"/>
            <a:ext cx="850937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>
                <a:latin typeface="NimbusRomNo9L-Regu"/>
              </a:rPr>
              <a:t>These ranges 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IN" b="1" dirty="0" smtClean="0">
                <a:solidFill>
                  <a:srgbClr val="C00000"/>
                </a:solidFill>
                <a:latin typeface="NimbusRomNo9L-ReguItal"/>
              </a:rPr>
              <a:t>x</a:t>
            </a:r>
            <a:r>
              <a:rPr lang="en-IN" dirty="0" smtClean="0">
                <a:latin typeface="NimbusRomNo9L-ReguItal"/>
              </a:rPr>
              <a:t> </a:t>
            </a:r>
            <a:r>
              <a:rPr lang="en-IN" dirty="0" smtClean="0">
                <a:latin typeface="NimbusRomNo9L-Regu"/>
              </a:rPr>
              <a:t>and 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IN" b="1" dirty="0" smtClean="0">
                <a:solidFill>
                  <a:srgbClr val="C00000"/>
                </a:solidFill>
                <a:latin typeface="NimbusRomNo9L-ReguItal"/>
              </a:rPr>
              <a:t>k</a:t>
            </a:r>
            <a:r>
              <a:rPr lang="en-IN" dirty="0" smtClean="0">
                <a:latin typeface="NimbusRomNo9L-ReguItal"/>
              </a:rPr>
              <a:t> </a:t>
            </a:r>
            <a:r>
              <a:rPr lang="en-IN" dirty="0">
                <a:latin typeface="NimbusRomNo9L-Regu"/>
              </a:rPr>
              <a:t>are related by the bandwidth </a:t>
            </a:r>
            <a:r>
              <a:rPr lang="en-IN" dirty="0" smtClean="0">
                <a:latin typeface="NimbusRomNo9L-Regu"/>
              </a:rPr>
              <a:t>theorem !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479510" y="4668552"/>
                <a:ext cx="13799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N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IN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IN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n-IN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  <m:r>
                        <a:rPr lang="en-IN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≥</m:t>
                      </m:r>
                      <m:r>
                        <a:rPr lang="en-IN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IN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N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510" y="4668552"/>
                <a:ext cx="1379993" cy="307777"/>
              </a:xfrm>
              <a:prstGeom prst="rect">
                <a:avLst/>
              </a:prstGeom>
              <a:blipFill rotWithShape="0">
                <a:blip r:embed="rId3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566519" y="4822439"/>
            <a:ext cx="4386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NimbusRomNo9L-Regu"/>
              </a:rPr>
              <a:t>Using </a:t>
            </a:r>
            <a:r>
              <a:rPr lang="en-IN" b="1" dirty="0">
                <a:solidFill>
                  <a:srgbClr val="C00000"/>
                </a:solidFill>
                <a:latin typeface="NimbusRomNo9L-ReguItal"/>
              </a:rPr>
              <a:t>p </a:t>
            </a:r>
            <a:r>
              <a:rPr lang="en-IN" b="1" dirty="0">
                <a:solidFill>
                  <a:srgbClr val="C00000"/>
                </a:solidFill>
                <a:latin typeface="rtxr"/>
              </a:rPr>
              <a:t>= </a:t>
            </a:r>
            <a:r>
              <a:rPr lang="en-IN" b="1" dirty="0" smtClean="0">
                <a:solidFill>
                  <a:srgbClr val="C00000"/>
                </a:solidFill>
                <a:latin typeface="MSBM10"/>
              </a:rPr>
              <a:t> </a:t>
            </a:r>
            <a:r>
              <a:rPr lang="az-Cyrl-AZ" b="1" dirty="0" smtClean="0">
                <a:solidFill>
                  <a:srgbClr val="C00000"/>
                </a:solidFill>
                <a:latin typeface="MSBM10"/>
              </a:rPr>
              <a:t>ћ</a:t>
            </a:r>
            <a:r>
              <a:rPr lang="en-IN" b="1" dirty="0" smtClean="0">
                <a:solidFill>
                  <a:srgbClr val="C00000"/>
                </a:solidFill>
                <a:latin typeface="NimbusRomNo9L-ReguItal"/>
              </a:rPr>
              <a:t>k</a:t>
            </a:r>
            <a:r>
              <a:rPr lang="en-IN" dirty="0">
                <a:latin typeface="NimbusRomNo9L-Regu"/>
              </a:rPr>
              <a:t>, we have 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IN" b="1" dirty="0" smtClean="0">
                <a:solidFill>
                  <a:srgbClr val="C00000"/>
                </a:solidFill>
                <a:latin typeface="NimbusRomNo9L-ReguItal"/>
              </a:rPr>
              <a:t>p </a:t>
            </a:r>
            <a:r>
              <a:rPr lang="en-IN" b="1" dirty="0" smtClean="0">
                <a:solidFill>
                  <a:srgbClr val="C00000"/>
                </a:solidFill>
                <a:latin typeface="rtxr"/>
              </a:rPr>
              <a:t>=</a:t>
            </a:r>
            <a:r>
              <a:rPr lang="az-Cyrl-AZ" b="1" dirty="0" smtClean="0">
                <a:solidFill>
                  <a:srgbClr val="C00000"/>
                </a:solidFill>
                <a:latin typeface="rtxr"/>
              </a:rPr>
              <a:t>ћ</a:t>
            </a:r>
            <a:r>
              <a:rPr lang="en-IN" b="1" dirty="0" smtClean="0">
                <a:solidFill>
                  <a:srgbClr val="C00000"/>
                </a:solidFill>
                <a:latin typeface="rtxr"/>
              </a:rPr>
              <a:t> 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IN" b="1" dirty="0" smtClean="0">
                <a:solidFill>
                  <a:srgbClr val="C00000"/>
                </a:solidFill>
                <a:latin typeface="NimbusRomNo9L-ReguItal"/>
              </a:rPr>
              <a:t>k </a:t>
            </a:r>
            <a:endParaRPr lang="en-IN" dirty="0"/>
          </a:p>
        </p:txBody>
      </p:sp>
      <p:sp>
        <p:nvSpPr>
          <p:cNvPr id="16" name="Freeform 15"/>
          <p:cNvSpPr/>
          <p:nvPr/>
        </p:nvSpPr>
        <p:spPr>
          <a:xfrm>
            <a:off x="7260609" y="4667534"/>
            <a:ext cx="1719618" cy="504967"/>
          </a:xfrm>
          <a:custGeom>
            <a:avLst/>
            <a:gdLst>
              <a:gd name="connsiteX0" fmla="*/ 286603 w 1719618"/>
              <a:gd name="connsiteY0" fmla="*/ 0 h 504967"/>
              <a:gd name="connsiteX1" fmla="*/ 218364 w 1719618"/>
              <a:gd name="connsiteY1" fmla="*/ 13648 h 504967"/>
              <a:gd name="connsiteX2" fmla="*/ 191069 w 1719618"/>
              <a:gd name="connsiteY2" fmla="*/ 54591 h 504967"/>
              <a:gd name="connsiteX3" fmla="*/ 150125 w 1719618"/>
              <a:gd name="connsiteY3" fmla="*/ 81887 h 504967"/>
              <a:gd name="connsiteX4" fmla="*/ 95534 w 1719618"/>
              <a:gd name="connsiteY4" fmla="*/ 163773 h 504967"/>
              <a:gd name="connsiteX5" fmla="*/ 68239 w 1719618"/>
              <a:gd name="connsiteY5" fmla="*/ 204717 h 504967"/>
              <a:gd name="connsiteX6" fmla="*/ 0 w 1719618"/>
              <a:gd name="connsiteY6" fmla="*/ 300251 h 504967"/>
              <a:gd name="connsiteX7" fmla="*/ 13648 w 1719618"/>
              <a:gd name="connsiteY7" fmla="*/ 368490 h 504967"/>
              <a:gd name="connsiteX8" fmla="*/ 68239 w 1719618"/>
              <a:gd name="connsiteY8" fmla="*/ 395785 h 504967"/>
              <a:gd name="connsiteX9" fmla="*/ 136478 w 1719618"/>
              <a:gd name="connsiteY9" fmla="*/ 409433 h 504967"/>
              <a:gd name="connsiteX10" fmla="*/ 177421 w 1719618"/>
              <a:gd name="connsiteY10" fmla="*/ 423081 h 504967"/>
              <a:gd name="connsiteX11" fmla="*/ 436728 w 1719618"/>
              <a:gd name="connsiteY11" fmla="*/ 436729 h 504967"/>
              <a:gd name="connsiteX12" fmla="*/ 777922 w 1719618"/>
              <a:gd name="connsiteY12" fmla="*/ 450376 h 504967"/>
              <a:gd name="connsiteX13" fmla="*/ 859809 w 1719618"/>
              <a:gd name="connsiteY13" fmla="*/ 464024 h 504967"/>
              <a:gd name="connsiteX14" fmla="*/ 996287 w 1719618"/>
              <a:gd name="connsiteY14" fmla="*/ 491320 h 504967"/>
              <a:gd name="connsiteX15" fmla="*/ 1105469 w 1719618"/>
              <a:gd name="connsiteY15" fmla="*/ 504967 h 504967"/>
              <a:gd name="connsiteX16" fmla="*/ 1678675 w 1719618"/>
              <a:gd name="connsiteY16" fmla="*/ 491320 h 504967"/>
              <a:gd name="connsiteX17" fmla="*/ 1705970 w 1719618"/>
              <a:gd name="connsiteY17" fmla="*/ 450376 h 504967"/>
              <a:gd name="connsiteX18" fmla="*/ 1719618 w 1719618"/>
              <a:gd name="connsiteY18" fmla="*/ 286603 h 504967"/>
              <a:gd name="connsiteX19" fmla="*/ 1692322 w 1719618"/>
              <a:gd name="connsiteY19" fmla="*/ 68239 h 504967"/>
              <a:gd name="connsiteX20" fmla="*/ 1637731 w 1719618"/>
              <a:gd name="connsiteY20" fmla="*/ 40944 h 504967"/>
              <a:gd name="connsiteX21" fmla="*/ 1460310 w 1719618"/>
              <a:gd name="connsiteY21" fmla="*/ 0 h 504967"/>
              <a:gd name="connsiteX22" fmla="*/ 873457 w 1719618"/>
              <a:gd name="connsiteY22" fmla="*/ 13648 h 504967"/>
              <a:gd name="connsiteX23" fmla="*/ 791570 w 1719618"/>
              <a:gd name="connsiteY23" fmla="*/ 27296 h 504967"/>
              <a:gd name="connsiteX24" fmla="*/ 696036 w 1719618"/>
              <a:gd name="connsiteY24" fmla="*/ 40944 h 504967"/>
              <a:gd name="connsiteX25" fmla="*/ 354842 w 1719618"/>
              <a:gd name="connsiteY25" fmla="*/ 81887 h 504967"/>
              <a:gd name="connsiteX26" fmla="*/ 218364 w 1719618"/>
              <a:gd name="connsiteY26" fmla="*/ 122830 h 504967"/>
              <a:gd name="connsiteX27" fmla="*/ 177421 w 1719618"/>
              <a:gd name="connsiteY27" fmla="*/ 136478 h 504967"/>
              <a:gd name="connsiteX28" fmla="*/ 81887 w 1719618"/>
              <a:gd name="connsiteY28" fmla="*/ 136478 h 5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19618" h="504967">
                <a:moveTo>
                  <a:pt x="286603" y="0"/>
                </a:moveTo>
                <a:cubicBezTo>
                  <a:pt x="263857" y="4549"/>
                  <a:pt x="238504" y="2139"/>
                  <a:pt x="218364" y="13648"/>
                </a:cubicBezTo>
                <a:cubicBezTo>
                  <a:pt x="204123" y="21786"/>
                  <a:pt x="202667" y="42993"/>
                  <a:pt x="191069" y="54591"/>
                </a:cubicBezTo>
                <a:cubicBezTo>
                  <a:pt x="179470" y="66190"/>
                  <a:pt x="163773" y="72788"/>
                  <a:pt x="150125" y="81887"/>
                </a:cubicBezTo>
                <a:lnTo>
                  <a:pt x="95534" y="163773"/>
                </a:lnTo>
                <a:cubicBezTo>
                  <a:pt x="86435" y="177421"/>
                  <a:pt x="75575" y="190046"/>
                  <a:pt x="68239" y="204717"/>
                </a:cubicBezTo>
                <a:cubicBezTo>
                  <a:pt x="32311" y="276571"/>
                  <a:pt x="55329" y="244922"/>
                  <a:pt x="0" y="300251"/>
                </a:cubicBezTo>
                <a:cubicBezTo>
                  <a:pt x="4549" y="322997"/>
                  <a:pt x="165" y="349614"/>
                  <a:pt x="13648" y="368490"/>
                </a:cubicBezTo>
                <a:cubicBezTo>
                  <a:pt x="25473" y="385045"/>
                  <a:pt x="48938" y="389351"/>
                  <a:pt x="68239" y="395785"/>
                </a:cubicBezTo>
                <a:cubicBezTo>
                  <a:pt x="90245" y="403120"/>
                  <a:pt x="113974" y="403807"/>
                  <a:pt x="136478" y="409433"/>
                </a:cubicBezTo>
                <a:cubicBezTo>
                  <a:pt x="150434" y="412922"/>
                  <a:pt x="163094" y="421779"/>
                  <a:pt x="177421" y="423081"/>
                </a:cubicBezTo>
                <a:cubicBezTo>
                  <a:pt x="263621" y="430918"/>
                  <a:pt x="350262" y="432799"/>
                  <a:pt x="436728" y="436729"/>
                </a:cubicBezTo>
                <a:lnTo>
                  <a:pt x="777922" y="450376"/>
                </a:lnTo>
                <a:cubicBezTo>
                  <a:pt x="805218" y="454925"/>
                  <a:pt x="832611" y="458924"/>
                  <a:pt x="859809" y="464024"/>
                </a:cubicBezTo>
                <a:cubicBezTo>
                  <a:pt x="905408" y="472574"/>
                  <a:pt x="950252" y="485566"/>
                  <a:pt x="996287" y="491320"/>
                </a:cubicBezTo>
                <a:lnTo>
                  <a:pt x="1105469" y="504967"/>
                </a:lnTo>
                <a:cubicBezTo>
                  <a:pt x="1296538" y="500418"/>
                  <a:pt x="1488337" y="508623"/>
                  <a:pt x="1678675" y="491320"/>
                </a:cubicBezTo>
                <a:cubicBezTo>
                  <a:pt x="1695010" y="489835"/>
                  <a:pt x="1702753" y="466460"/>
                  <a:pt x="1705970" y="450376"/>
                </a:cubicBezTo>
                <a:cubicBezTo>
                  <a:pt x="1716713" y="396660"/>
                  <a:pt x="1715069" y="341194"/>
                  <a:pt x="1719618" y="286603"/>
                </a:cubicBezTo>
                <a:cubicBezTo>
                  <a:pt x="1710519" y="213815"/>
                  <a:pt x="1715519" y="137829"/>
                  <a:pt x="1692322" y="68239"/>
                </a:cubicBezTo>
                <a:cubicBezTo>
                  <a:pt x="1685888" y="48938"/>
                  <a:pt x="1656621" y="48500"/>
                  <a:pt x="1637731" y="40944"/>
                </a:cubicBezTo>
                <a:cubicBezTo>
                  <a:pt x="1554466" y="7638"/>
                  <a:pt x="1551749" y="13063"/>
                  <a:pt x="1460310" y="0"/>
                </a:cubicBezTo>
                <a:lnTo>
                  <a:pt x="873457" y="13648"/>
                </a:lnTo>
                <a:cubicBezTo>
                  <a:pt x="845808" y="14777"/>
                  <a:pt x="818920" y="23088"/>
                  <a:pt x="791570" y="27296"/>
                </a:cubicBezTo>
                <a:cubicBezTo>
                  <a:pt x="759776" y="32187"/>
                  <a:pt x="727881" y="36395"/>
                  <a:pt x="696036" y="40944"/>
                </a:cubicBezTo>
                <a:cubicBezTo>
                  <a:pt x="532035" y="95610"/>
                  <a:pt x="642881" y="66727"/>
                  <a:pt x="354842" y="81887"/>
                </a:cubicBezTo>
                <a:cubicBezTo>
                  <a:pt x="160212" y="146762"/>
                  <a:pt x="362767" y="81571"/>
                  <a:pt x="218364" y="122830"/>
                </a:cubicBezTo>
                <a:cubicBezTo>
                  <a:pt x="204532" y="126782"/>
                  <a:pt x="191736" y="135047"/>
                  <a:pt x="177421" y="136478"/>
                </a:cubicBezTo>
                <a:cubicBezTo>
                  <a:pt x="145734" y="139647"/>
                  <a:pt x="113732" y="136478"/>
                  <a:pt x="81887" y="1364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427569" y="3244334"/>
                <a:ext cx="2888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569" y="3244334"/>
                <a:ext cx="28886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17"/>
          <p:cNvSpPr/>
          <p:nvPr/>
        </p:nvSpPr>
        <p:spPr>
          <a:xfrm>
            <a:off x="573207" y="4763069"/>
            <a:ext cx="3622182" cy="573206"/>
          </a:xfrm>
          <a:custGeom>
            <a:avLst/>
            <a:gdLst>
              <a:gd name="connsiteX0" fmla="*/ 81887 w 4607803"/>
              <a:gd name="connsiteY0" fmla="*/ 27295 h 573206"/>
              <a:gd name="connsiteX1" fmla="*/ 40943 w 4607803"/>
              <a:gd name="connsiteY1" fmla="*/ 177421 h 573206"/>
              <a:gd name="connsiteX2" fmla="*/ 13648 w 4607803"/>
              <a:gd name="connsiteY2" fmla="*/ 259307 h 573206"/>
              <a:gd name="connsiteX3" fmla="*/ 0 w 4607803"/>
              <a:gd name="connsiteY3" fmla="*/ 300250 h 573206"/>
              <a:gd name="connsiteX4" fmla="*/ 13648 w 4607803"/>
              <a:gd name="connsiteY4" fmla="*/ 450376 h 573206"/>
              <a:gd name="connsiteX5" fmla="*/ 27295 w 4607803"/>
              <a:gd name="connsiteY5" fmla="*/ 491319 h 573206"/>
              <a:gd name="connsiteX6" fmla="*/ 109182 w 4607803"/>
              <a:gd name="connsiteY6" fmla="*/ 518615 h 573206"/>
              <a:gd name="connsiteX7" fmla="*/ 150125 w 4607803"/>
              <a:gd name="connsiteY7" fmla="*/ 532262 h 573206"/>
              <a:gd name="connsiteX8" fmla="*/ 300251 w 4607803"/>
              <a:gd name="connsiteY8" fmla="*/ 559558 h 573206"/>
              <a:gd name="connsiteX9" fmla="*/ 341194 w 4607803"/>
              <a:gd name="connsiteY9" fmla="*/ 573206 h 573206"/>
              <a:gd name="connsiteX10" fmla="*/ 1528549 w 4607803"/>
              <a:gd name="connsiteY10" fmla="*/ 559558 h 573206"/>
              <a:gd name="connsiteX11" fmla="*/ 4490113 w 4607803"/>
              <a:gd name="connsiteY11" fmla="*/ 545910 h 573206"/>
              <a:gd name="connsiteX12" fmla="*/ 4572000 w 4607803"/>
              <a:gd name="connsiteY12" fmla="*/ 504967 h 573206"/>
              <a:gd name="connsiteX13" fmla="*/ 4585648 w 4607803"/>
              <a:gd name="connsiteY13" fmla="*/ 259307 h 573206"/>
              <a:gd name="connsiteX14" fmla="*/ 4531057 w 4607803"/>
              <a:gd name="connsiteY14" fmla="*/ 232012 h 573206"/>
              <a:gd name="connsiteX15" fmla="*/ 4490113 w 4607803"/>
              <a:gd name="connsiteY15" fmla="*/ 191068 h 573206"/>
              <a:gd name="connsiteX16" fmla="*/ 4394579 w 4607803"/>
              <a:gd name="connsiteY16" fmla="*/ 136477 h 573206"/>
              <a:gd name="connsiteX17" fmla="*/ 4353636 w 4607803"/>
              <a:gd name="connsiteY17" fmla="*/ 109182 h 573206"/>
              <a:gd name="connsiteX18" fmla="*/ 4258101 w 4607803"/>
              <a:gd name="connsiteY18" fmla="*/ 95534 h 573206"/>
              <a:gd name="connsiteX19" fmla="*/ 4203510 w 4607803"/>
              <a:gd name="connsiteY19" fmla="*/ 81886 h 573206"/>
              <a:gd name="connsiteX20" fmla="*/ 4107976 w 4607803"/>
              <a:gd name="connsiteY20" fmla="*/ 68238 h 573206"/>
              <a:gd name="connsiteX21" fmla="*/ 3957851 w 4607803"/>
              <a:gd name="connsiteY21" fmla="*/ 27295 h 573206"/>
              <a:gd name="connsiteX22" fmla="*/ 3848669 w 4607803"/>
              <a:gd name="connsiteY22" fmla="*/ 0 h 573206"/>
              <a:gd name="connsiteX23" fmla="*/ 2006221 w 4607803"/>
              <a:gd name="connsiteY23" fmla="*/ 13647 h 573206"/>
              <a:gd name="connsiteX24" fmla="*/ 1897039 w 4607803"/>
              <a:gd name="connsiteY24" fmla="*/ 54591 h 573206"/>
              <a:gd name="connsiteX25" fmla="*/ 1733266 w 4607803"/>
              <a:gd name="connsiteY25" fmla="*/ 68238 h 573206"/>
              <a:gd name="connsiteX26" fmla="*/ 1637731 w 4607803"/>
              <a:gd name="connsiteY26" fmla="*/ 81886 h 573206"/>
              <a:gd name="connsiteX27" fmla="*/ 1514901 w 4607803"/>
              <a:gd name="connsiteY27" fmla="*/ 95534 h 573206"/>
              <a:gd name="connsiteX28" fmla="*/ 1473958 w 4607803"/>
              <a:gd name="connsiteY28" fmla="*/ 109182 h 573206"/>
              <a:gd name="connsiteX29" fmla="*/ 1419367 w 4607803"/>
              <a:gd name="connsiteY29" fmla="*/ 122830 h 573206"/>
              <a:gd name="connsiteX30" fmla="*/ 68239 w 4607803"/>
              <a:gd name="connsiteY30" fmla="*/ 122830 h 57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607803" h="573206">
                <a:moveTo>
                  <a:pt x="81887" y="27295"/>
                </a:moveTo>
                <a:cubicBezTo>
                  <a:pt x="58038" y="194234"/>
                  <a:pt x="87257" y="61636"/>
                  <a:pt x="40943" y="177421"/>
                </a:cubicBezTo>
                <a:cubicBezTo>
                  <a:pt x="30257" y="204135"/>
                  <a:pt x="22746" y="232012"/>
                  <a:pt x="13648" y="259307"/>
                </a:cubicBezTo>
                <a:lnTo>
                  <a:pt x="0" y="300250"/>
                </a:lnTo>
                <a:cubicBezTo>
                  <a:pt x="4549" y="350292"/>
                  <a:pt x="6542" y="400633"/>
                  <a:pt x="13648" y="450376"/>
                </a:cubicBezTo>
                <a:cubicBezTo>
                  <a:pt x="15682" y="464617"/>
                  <a:pt x="15589" y="482957"/>
                  <a:pt x="27295" y="491319"/>
                </a:cubicBezTo>
                <a:cubicBezTo>
                  <a:pt x="50708" y="508043"/>
                  <a:pt x="81886" y="509517"/>
                  <a:pt x="109182" y="518615"/>
                </a:cubicBezTo>
                <a:cubicBezTo>
                  <a:pt x="122830" y="523164"/>
                  <a:pt x="135935" y="529897"/>
                  <a:pt x="150125" y="532262"/>
                </a:cubicBezTo>
                <a:cubicBezTo>
                  <a:pt x="186628" y="538346"/>
                  <a:pt x="262102" y="550020"/>
                  <a:pt x="300251" y="559558"/>
                </a:cubicBezTo>
                <a:cubicBezTo>
                  <a:pt x="314207" y="563047"/>
                  <a:pt x="327546" y="568657"/>
                  <a:pt x="341194" y="573206"/>
                </a:cubicBezTo>
                <a:lnTo>
                  <a:pt x="1528549" y="559558"/>
                </a:lnTo>
                <a:lnTo>
                  <a:pt x="4490113" y="545910"/>
                </a:lnTo>
                <a:cubicBezTo>
                  <a:pt x="4518756" y="545650"/>
                  <a:pt x="4550854" y="519064"/>
                  <a:pt x="4572000" y="504967"/>
                </a:cubicBezTo>
                <a:cubicBezTo>
                  <a:pt x="4603257" y="411194"/>
                  <a:pt x="4627122" y="375436"/>
                  <a:pt x="4585648" y="259307"/>
                </a:cubicBezTo>
                <a:cubicBezTo>
                  <a:pt x="4578805" y="240147"/>
                  <a:pt x="4549254" y="241110"/>
                  <a:pt x="4531057" y="232012"/>
                </a:cubicBezTo>
                <a:cubicBezTo>
                  <a:pt x="4517409" y="218364"/>
                  <a:pt x="4504941" y="203424"/>
                  <a:pt x="4490113" y="191068"/>
                </a:cubicBezTo>
                <a:cubicBezTo>
                  <a:pt x="4453843" y="160843"/>
                  <a:pt x="4437047" y="160745"/>
                  <a:pt x="4394579" y="136477"/>
                </a:cubicBezTo>
                <a:cubicBezTo>
                  <a:pt x="4380338" y="128339"/>
                  <a:pt x="4369347" y="113895"/>
                  <a:pt x="4353636" y="109182"/>
                </a:cubicBezTo>
                <a:cubicBezTo>
                  <a:pt x="4322824" y="99939"/>
                  <a:pt x="4289750" y="101289"/>
                  <a:pt x="4258101" y="95534"/>
                </a:cubicBezTo>
                <a:cubicBezTo>
                  <a:pt x="4239647" y="92179"/>
                  <a:pt x="4221964" y="85241"/>
                  <a:pt x="4203510" y="81886"/>
                </a:cubicBezTo>
                <a:cubicBezTo>
                  <a:pt x="4171861" y="76132"/>
                  <a:pt x="4139821" y="72787"/>
                  <a:pt x="4107976" y="68238"/>
                </a:cubicBezTo>
                <a:cubicBezTo>
                  <a:pt x="4049155" y="48632"/>
                  <a:pt x="4034804" y="42686"/>
                  <a:pt x="3957851" y="27295"/>
                </a:cubicBezTo>
                <a:cubicBezTo>
                  <a:pt x="3875506" y="10826"/>
                  <a:pt x="3911619" y="20982"/>
                  <a:pt x="3848669" y="0"/>
                </a:cubicBezTo>
                <a:lnTo>
                  <a:pt x="2006221" y="13647"/>
                </a:lnTo>
                <a:cubicBezTo>
                  <a:pt x="1914277" y="14970"/>
                  <a:pt x="1987514" y="37627"/>
                  <a:pt x="1897039" y="54591"/>
                </a:cubicBezTo>
                <a:cubicBezTo>
                  <a:pt x="1843197" y="64686"/>
                  <a:pt x="1787745" y="62503"/>
                  <a:pt x="1733266" y="68238"/>
                </a:cubicBezTo>
                <a:cubicBezTo>
                  <a:pt x="1701274" y="71605"/>
                  <a:pt x="1669651" y="77896"/>
                  <a:pt x="1637731" y="81886"/>
                </a:cubicBezTo>
                <a:cubicBezTo>
                  <a:pt x="1596854" y="86996"/>
                  <a:pt x="1555844" y="90985"/>
                  <a:pt x="1514901" y="95534"/>
                </a:cubicBezTo>
                <a:cubicBezTo>
                  <a:pt x="1501253" y="100083"/>
                  <a:pt x="1487790" y="105230"/>
                  <a:pt x="1473958" y="109182"/>
                </a:cubicBezTo>
                <a:cubicBezTo>
                  <a:pt x="1455923" y="114335"/>
                  <a:pt x="1438123" y="122648"/>
                  <a:pt x="1419367" y="122830"/>
                </a:cubicBezTo>
                <a:lnTo>
                  <a:pt x="68239" y="12283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840430" y="5023123"/>
                <a:ext cx="1775021" cy="36933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r>
                  <a:rPr lang="en-IN" sz="2400" dirty="0" smtClean="0"/>
                  <a:t>   </a:t>
                </a:r>
                <a14:m>
                  <m:oMath xmlns:m="http://schemas.openxmlformats.org/officeDocument/2006/math">
                    <m:r>
                      <a:rPr lang="en-I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I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I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∆</m:t>
                    </m:r>
                    <m:r>
                      <a:rPr lang="en-I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I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≥ ћ </m:t>
                    </m:r>
                  </m:oMath>
                </a14:m>
                <a:r>
                  <a:rPr lang="en-IN" sz="2400" b="1" dirty="0" smtClean="0">
                    <a:solidFill>
                      <a:srgbClr val="C00000"/>
                    </a:solidFill>
                  </a:rPr>
                  <a:t>        </a:t>
                </a:r>
                <a:endParaRPr lang="en-IN" sz="2400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430" y="5023123"/>
                <a:ext cx="1775021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>
            <a:endCxn id="19" idx="1"/>
          </p:cNvCxnSpPr>
          <p:nvPr/>
        </p:nvCxnSpPr>
        <p:spPr>
          <a:xfrm>
            <a:off x="3880087" y="4974845"/>
            <a:ext cx="960343" cy="232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5"/>
            <a:endCxn id="19" idx="3"/>
          </p:cNvCxnSpPr>
          <p:nvPr/>
        </p:nvCxnSpPr>
        <p:spPr>
          <a:xfrm flipH="1">
            <a:off x="6615451" y="4872251"/>
            <a:ext cx="713397" cy="335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33146" y="5449775"/>
            <a:ext cx="84855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latin typeface="NimbusRomNo9L-Regu"/>
              </a:rPr>
              <a:t>A wave packet that has a significant amplitude </a:t>
            </a:r>
            <a:r>
              <a:rPr lang="en-IN" dirty="0" smtClean="0">
                <a:latin typeface="NimbusRomNo9L-Regu"/>
              </a:rPr>
              <a:t>within a </a:t>
            </a:r>
            <a:r>
              <a:rPr lang="en-IN" dirty="0">
                <a:latin typeface="NimbusRomNo9L-Regu"/>
              </a:rPr>
              <a:t>region of size </a:t>
            </a:r>
            <a:r>
              <a:rPr lang="en-IN" b="1" dirty="0" smtClean="0">
                <a:solidFill>
                  <a:srgbClr val="C00000"/>
                </a:solidFill>
                <a:latin typeface="NimbusRomNo9L-Regu"/>
              </a:rPr>
              <a:t>2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IN" b="1" dirty="0" smtClean="0">
                <a:solidFill>
                  <a:srgbClr val="C00000"/>
                </a:solidFill>
                <a:latin typeface="NimbusRomNo9L-ReguItal"/>
              </a:rPr>
              <a:t>x</a:t>
            </a:r>
            <a:r>
              <a:rPr lang="en-IN" dirty="0" smtClean="0">
                <a:latin typeface="NimbusRomNo9L-ReguItal"/>
              </a:rPr>
              <a:t> </a:t>
            </a:r>
            <a:r>
              <a:rPr lang="en-IN" dirty="0">
                <a:latin typeface="NimbusRomNo9L-Regu"/>
              </a:rPr>
              <a:t>was constructed from harmonic wave functions which represent a range </a:t>
            </a:r>
            <a:r>
              <a:rPr lang="en-IN" dirty="0" smtClean="0">
                <a:latin typeface="NimbusRomNo9L-Regu"/>
              </a:rPr>
              <a:t>of</a:t>
            </a:r>
            <a:endParaRPr lang="en-IN" dirty="0">
              <a:latin typeface="NimbusRomNo9L-Regu"/>
            </a:endParaRPr>
          </a:p>
          <a:p>
            <a:r>
              <a:rPr lang="en-IN" dirty="0" smtClean="0">
                <a:latin typeface="NimbusRomNo9L-Regu"/>
              </a:rPr>
              <a:t>     momenta </a:t>
            </a:r>
            <a:r>
              <a:rPr lang="en-IN" b="1" dirty="0" smtClean="0">
                <a:solidFill>
                  <a:srgbClr val="C00000"/>
                </a:solidFill>
                <a:latin typeface="NimbusRomNo9L-ReguItal"/>
              </a:rPr>
              <a:t>p- 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IN" b="1" dirty="0" smtClean="0">
                <a:solidFill>
                  <a:srgbClr val="C00000"/>
                </a:solidFill>
                <a:latin typeface="NimbusRomNo9L-ReguItal"/>
              </a:rPr>
              <a:t>p </a:t>
            </a:r>
            <a:r>
              <a:rPr lang="en-IN" b="1" dirty="0">
                <a:latin typeface="NimbusRomNo9L-Regu"/>
              </a:rPr>
              <a:t>to</a:t>
            </a:r>
            <a:r>
              <a:rPr lang="en-IN" b="1" dirty="0">
                <a:solidFill>
                  <a:srgbClr val="C00000"/>
                </a:solidFill>
                <a:latin typeface="NimbusRomNo9L-Regu"/>
              </a:rPr>
              <a:t> </a:t>
            </a:r>
            <a:r>
              <a:rPr lang="en-IN" b="1" dirty="0">
                <a:solidFill>
                  <a:srgbClr val="C00000"/>
                </a:solidFill>
                <a:latin typeface="NimbusRomNo9L-ReguItal"/>
              </a:rPr>
              <a:t>p </a:t>
            </a:r>
            <a:r>
              <a:rPr lang="en-IN" b="1" dirty="0">
                <a:solidFill>
                  <a:srgbClr val="C00000"/>
                </a:solidFill>
                <a:latin typeface="rtxr"/>
              </a:rPr>
              <a:t>+ </a:t>
            </a:r>
            <a:r>
              <a:rPr lang="en-I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IN" b="1" dirty="0" smtClean="0">
                <a:solidFill>
                  <a:srgbClr val="C00000"/>
                </a:solidFill>
                <a:latin typeface="NimbusRomNo9L-ReguItal"/>
              </a:rPr>
              <a:t>p</a:t>
            </a:r>
            <a:r>
              <a:rPr lang="en-IN" dirty="0" smtClean="0">
                <a:latin typeface="NimbusRomNo9L-Regu"/>
              </a:rPr>
              <a:t>. 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840430" y="6133437"/>
                <a:ext cx="4113636" cy="495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I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r>
                      <a:rPr lang="en-I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∆</m:t>
                    </m:r>
                    <m:r>
                      <a:rPr lang="en-I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I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≥</m:t>
                    </m:r>
                    <m:f>
                      <m:fPr>
                        <m:ctrlPr>
                          <a:rPr lang="en-I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ћ</m:t>
                        </m:r>
                      </m:num>
                      <m:den>
                        <m:r>
                          <a:rPr lang="en-I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I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N" dirty="0" smtClean="0"/>
                  <a:t> =&gt; more precise statement ! </a:t>
                </a:r>
                <a:endParaRPr lang="en-IN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430" y="6133437"/>
                <a:ext cx="4113636" cy="495200"/>
              </a:xfrm>
              <a:prstGeom prst="rect">
                <a:avLst/>
              </a:prstGeom>
              <a:blipFill rotWithShape="0">
                <a:blip r:embed="rId6"/>
                <a:stretch>
                  <a:fillRect b="-864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4544152" y="4648877"/>
            <a:ext cx="223651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IN" dirty="0">
                <a:latin typeface="NimbusRomNo9L-Regu"/>
              </a:rPr>
              <a:t>Uncertainty relation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0156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  <p:bldP spid="11" grpId="0" animBg="1"/>
      <p:bldP spid="12" grpId="0" animBg="1"/>
      <p:bldP spid="13" grpId="0" animBg="1"/>
      <p:bldP spid="14" grpId="0"/>
      <p:bldP spid="15" grpId="0"/>
      <p:bldP spid="16" grpId="0" animBg="1"/>
      <p:bldP spid="18" grpId="0" animBg="1"/>
      <p:bldP spid="19" grpId="0" animBg="1"/>
      <p:bldP spid="27" grpId="0"/>
      <p:bldP spid="28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8683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Two slit experiment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6868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u="sng" dirty="0" smtClean="0"/>
              <a:t>This experiment </a:t>
            </a:r>
            <a:r>
              <a:rPr lang="en-IN" sz="2000" u="sng" dirty="0"/>
              <a:t>is said to illustrate the essential mystery of quantum </a:t>
            </a:r>
            <a:r>
              <a:rPr lang="en-IN" sz="2000" u="sng" dirty="0" smtClean="0"/>
              <a:t>mechanics !</a:t>
            </a:r>
            <a:endParaRPr lang="en-IN" sz="2000" u="sng" dirty="0"/>
          </a:p>
        </p:txBody>
      </p:sp>
      <p:sp>
        <p:nvSpPr>
          <p:cNvPr id="4" name="Rectangle 3"/>
          <p:cNvSpPr/>
          <p:nvPr/>
        </p:nvSpPr>
        <p:spPr>
          <a:xfrm>
            <a:off x="304800" y="1828800"/>
            <a:ext cx="8534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>
                <a:latin typeface="NimbusRomNo9L-Regu"/>
              </a:rPr>
              <a:t>In QM, the </a:t>
            </a:r>
            <a:r>
              <a:rPr lang="en-IN" dirty="0">
                <a:latin typeface="NimbusRomNo9L-Regu"/>
              </a:rPr>
              <a:t>same physical system can exhibit under </a:t>
            </a:r>
            <a:r>
              <a:rPr lang="en-IN" dirty="0" smtClean="0">
                <a:latin typeface="NimbusRomNo9L-Regu"/>
              </a:rPr>
              <a:t>different </a:t>
            </a:r>
            <a:r>
              <a:rPr lang="en-IN" dirty="0">
                <a:latin typeface="NimbusRomNo9L-Regu"/>
              </a:rPr>
              <a:t>circumstances, either particle </a:t>
            </a:r>
            <a:r>
              <a:rPr lang="en-IN" dirty="0" smtClean="0">
                <a:latin typeface="NimbusRomNo9L-Regu"/>
              </a:rPr>
              <a:t>or wave-like </a:t>
            </a:r>
            <a:r>
              <a:rPr lang="en-IN" dirty="0">
                <a:latin typeface="NimbusRomNo9L-Regu"/>
              </a:rPr>
              <a:t>properties, otherwise known as wave-particle duality.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266700" y="2704194"/>
            <a:ext cx="85725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>
                <a:latin typeface="NimbusRomNo9L-Regu"/>
              </a:rPr>
              <a:t>This property of physical </a:t>
            </a:r>
            <a:r>
              <a:rPr lang="en-IN" dirty="0" smtClean="0">
                <a:latin typeface="NimbusRomNo9L-Regu"/>
              </a:rPr>
              <a:t>systems must </a:t>
            </a:r>
            <a:r>
              <a:rPr lang="en-IN" dirty="0">
                <a:latin typeface="NimbusRomNo9L-Regu"/>
              </a:rPr>
              <a:t>be mirrored in a mathematical language </a:t>
            </a:r>
            <a:r>
              <a:rPr lang="en-IN" dirty="0" smtClean="0">
                <a:latin typeface="NimbusRomNo9L-Regu"/>
              </a:rPr>
              <a:t>in terms </a:t>
            </a:r>
            <a:r>
              <a:rPr lang="en-IN" dirty="0">
                <a:latin typeface="NimbusRomNo9L-Regu"/>
              </a:rPr>
              <a:t>of which the behaviour of such systems can be described and in some sense ‘understood’.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304800" y="3962400"/>
            <a:ext cx="85344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>
                <a:latin typeface="NimbusRomNo9L-Regu"/>
              </a:rPr>
              <a:t>The </a:t>
            </a:r>
            <a:r>
              <a:rPr lang="en-IN" dirty="0">
                <a:latin typeface="NimbusRomNo9L-Regu"/>
              </a:rPr>
              <a:t>two slit experiment is a means by which we arrive at this </a:t>
            </a:r>
            <a:r>
              <a:rPr lang="en-IN" dirty="0" smtClean="0">
                <a:latin typeface="NimbusRomNo9L-Regu"/>
              </a:rPr>
              <a:t>new mathematical </a:t>
            </a:r>
            <a:r>
              <a:rPr lang="en-IN" dirty="0">
                <a:latin typeface="NimbusRomNo9L-Regu"/>
              </a:rPr>
              <a:t>language.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266700" y="4800600"/>
            <a:ext cx="5829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u="sng" dirty="0">
                <a:solidFill>
                  <a:srgbClr val="C00000"/>
                </a:solidFill>
                <a:latin typeface="NimbusRomNo9L-Regu"/>
              </a:rPr>
              <a:t>The experiment will be considered in three forms:</a:t>
            </a:r>
            <a:endParaRPr lang="en-IN" u="sng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8400" y="5177135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>
                <a:latin typeface="NimbusRomNo9L-Regu"/>
              </a:rPr>
              <a:t>With </a:t>
            </a:r>
            <a:r>
              <a:rPr lang="en-IN" dirty="0">
                <a:latin typeface="NimbusRomNo9L-Regu"/>
              </a:rPr>
              <a:t>macroscopic </a:t>
            </a:r>
            <a:r>
              <a:rPr lang="en-IN" dirty="0" smtClean="0">
                <a:latin typeface="NimbusRomNo9L-Regu"/>
              </a:rPr>
              <a:t>particles !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2438400" y="5553670"/>
            <a:ext cx="251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>
                <a:latin typeface="NimbusRomNo9L-Regu"/>
              </a:rPr>
              <a:t>With waves !</a:t>
            </a:r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2438400" y="5973676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>
                <a:latin typeface="NimbusRomNo9L-Regu"/>
              </a:rPr>
              <a:t>With electrons 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69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11668</TotalTime>
  <Words>1214</Words>
  <Application>Microsoft Office PowerPoint</Application>
  <PresentationFormat>On-screen Show (4:3)</PresentationFormat>
  <Paragraphs>104</Paragraphs>
  <Slides>13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Cambria Math</vt:lpstr>
      <vt:lpstr>MSBM10</vt:lpstr>
      <vt:lpstr>NimbusRomNo9L-Regu</vt:lpstr>
      <vt:lpstr>NimbusRomNo9L-ReguItal</vt:lpstr>
      <vt:lpstr>NimbusSanL-Regu</vt:lpstr>
      <vt:lpstr>rtxmi</vt:lpstr>
      <vt:lpstr>rtxr</vt:lpstr>
      <vt:lpstr>Sylfaen</vt:lpstr>
      <vt:lpstr>Times New Roman</vt:lpstr>
      <vt:lpstr>Wingdings</vt:lpstr>
      <vt:lpstr>Office Theme</vt:lpstr>
      <vt:lpstr>Quantum Mechanics</vt:lpstr>
      <vt:lpstr>Wave function</vt:lpstr>
      <vt:lpstr>Phase velocity</vt:lpstr>
      <vt:lpstr>Wave packet </vt:lpstr>
      <vt:lpstr>Wave packet: An example</vt:lpstr>
      <vt:lpstr>Wave packet: Mathematical detail</vt:lpstr>
      <vt:lpstr>Group velocity</vt:lpstr>
      <vt:lpstr>Uncertainty relation</vt:lpstr>
      <vt:lpstr>Two slit experiment </vt:lpstr>
      <vt:lpstr>Double slit experiment with bullet</vt:lpstr>
      <vt:lpstr>Double slit experiment with light !</vt:lpstr>
      <vt:lpstr>Double slit experiment with single photons !</vt:lpstr>
      <vt:lpstr>Double slit experiment with electron !</vt:lpstr>
    </vt:vector>
  </TitlesOfParts>
  <Company>IITG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Mechanics</dc:title>
  <dc:creator>CC</dc:creator>
  <cp:lastModifiedBy>user</cp:lastModifiedBy>
  <cp:revision>536</cp:revision>
  <dcterms:created xsi:type="dcterms:W3CDTF">2016-08-15T06:16:07Z</dcterms:created>
  <dcterms:modified xsi:type="dcterms:W3CDTF">2016-10-25T06:13:51Z</dcterms:modified>
</cp:coreProperties>
</file>