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3" r:id="rId3"/>
    <p:sldId id="257" r:id="rId4"/>
    <p:sldId id="271" r:id="rId5"/>
    <p:sldId id="258" r:id="rId6"/>
    <p:sldId id="272" r:id="rId7"/>
    <p:sldId id="259" r:id="rId8"/>
    <p:sldId id="273" r:id="rId9"/>
    <p:sldId id="274" r:id="rId10"/>
    <p:sldId id="275" r:id="rId11"/>
    <p:sldId id="29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1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2688F-31D7-4FB1-9D20-2FF74C27DAF8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5D36F-74F9-4D26-B121-AC1C9C988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27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95438-00B7-4F8C-AB09-C1442D6E4866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C643-F5B1-4B47-93C7-6FFB5B9F07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Quantum Mechanics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95400"/>
          </a:xfrm>
        </p:spPr>
        <p:txBody>
          <a:bodyPr/>
          <a:lstStyle/>
          <a:p>
            <a:r>
              <a:rPr lang="en-US" dirty="0" err="1" smtClean="0"/>
              <a:t>Soumitra</a:t>
            </a:r>
            <a:r>
              <a:rPr lang="en-US" dirty="0" smtClean="0"/>
              <a:t> Nandi</a:t>
            </a:r>
          </a:p>
          <a:p>
            <a:r>
              <a:rPr lang="en-US" dirty="0" smtClean="0"/>
              <a:t> PH101, Lec-2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152400"/>
            <a:ext cx="8610600" cy="8683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Experimental evidences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696" y="1133039"/>
            <a:ext cx="3906104" cy="442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1800" b="1" u="sng" dirty="0">
                <a:solidFill>
                  <a:srgbClr val="C00000"/>
                </a:solidFill>
              </a:rPr>
              <a:t>Evidence that Particles are Waves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4305" y="1513975"/>
            <a:ext cx="2091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u="sng" dirty="0">
                <a:solidFill>
                  <a:srgbClr val="0070C0"/>
                </a:solidFill>
                <a:latin typeface="NimbusRomNo9L-Medi"/>
              </a:rPr>
              <a:t>Electron diffraction</a:t>
            </a:r>
            <a:endParaRPr lang="en-IN" u="sng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6195" y="1926296"/>
            <a:ext cx="8612875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NimbusRomNo9L-Regu"/>
              </a:rPr>
              <a:t>In 1927, Davisson and </a:t>
            </a:r>
            <a:r>
              <a:rPr lang="en-IN" dirty="0" err="1">
                <a:latin typeface="NimbusRomNo9L-Regu"/>
              </a:rPr>
              <a:t>Germer</a:t>
            </a:r>
            <a:r>
              <a:rPr lang="en-IN" dirty="0">
                <a:latin typeface="NimbusRomNo9L-Regu"/>
              </a:rPr>
              <a:t> showed that electrons can be diffracted </a:t>
            </a:r>
            <a:r>
              <a:rPr lang="en-IN" dirty="0" smtClean="0">
                <a:latin typeface="NimbusRomNo9L-Regu"/>
              </a:rPr>
              <a:t>by the </a:t>
            </a:r>
            <a:r>
              <a:rPr lang="en-IN" dirty="0">
                <a:latin typeface="NimbusRomNo9L-Regu"/>
              </a:rPr>
              <a:t>regular array of atoms in a crystal, which acts much like a </a:t>
            </a:r>
            <a:r>
              <a:rPr lang="en-IN" dirty="0" smtClean="0">
                <a:latin typeface="NimbusRomNo9L-Regu"/>
              </a:rPr>
              <a:t>diffraction grating. 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174305" y="2773118"/>
            <a:ext cx="2937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u="sng" dirty="0">
                <a:solidFill>
                  <a:srgbClr val="0070C0"/>
                </a:solidFill>
                <a:latin typeface="NimbusRomNo9L-Medi"/>
              </a:rPr>
              <a:t>Thermal neutron diffraction</a:t>
            </a:r>
            <a:endParaRPr lang="en-IN" u="sng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8696" y="3241615"/>
            <a:ext cx="8639033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NimbusRomNo9L-Regu"/>
              </a:rPr>
              <a:t>Neutrons are much heavier than electrons and uncharged, so they penetrate</a:t>
            </a:r>
          </a:p>
          <a:p>
            <a:r>
              <a:rPr lang="en-IN" dirty="0">
                <a:latin typeface="NimbusRomNo9L-Regu"/>
              </a:rPr>
              <a:t>deep inside solids and diffract from the bulk crystal structure, not the surface.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208696" y="3980743"/>
            <a:ext cx="2116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u="sng" dirty="0">
                <a:solidFill>
                  <a:srgbClr val="0070C0"/>
                </a:solidFill>
                <a:latin typeface="NimbusRomNo9L-Medi"/>
              </a:rPr>
              <a:t>He atom diffraction</a:t>
            </a:r>
            <a:endParaRPr lang="en-IN" u="sng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4425" y="4442723"/>
            <a:ext cx="8583304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 smtClean="0">
                <a:latin typeface="NimbusRomNo9L-Regu"/>
              </a:rPr>
              <a:t>Beams of low-energy </a:t>
            </a:r>
            <a:r>
              <a:rPr lang="en-IN" dirty="0">
                <a:latin typeface="NimbusRomNo9L-Regu"/>
              </a:rPr>
              <a:t>He atoms also diffract from crystals.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174305" y="4935260"/>
            <a:ext cx="2249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u="sng" dirty="0">
                <a:solidFill>
                  <a:srgbClr val="C00000"/>
                </a:solidFill>
                <a:latin typeface="NimbusRomNo9L-Medi"/>
              </a:rPr>
              <a:t>Two-slit interference</a:t>
            </a:r>
            <a:endParaRPr lang="en-IN" u="sng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8696" y="5366832"/>
            <a:ext cx="866860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NimbusRomNo9L-Regu"/>
              </a:rPr>
              <a:t>Two-slit interference patterns have been created using electrons, atoms and</a:t>
            </a:r>
          </a:p>
          <a:p>
            <a:r>
              <a:rPr lang="en-IN" dirty="0">
                <a:latin typeface="NimbusRomNo9L-Regu"/>
              </a:rPr>
              <a:t>even C</a:t>
            </a:r>
            <a:r>
              <a:rPr lang="en-IN" sz="1050" dirty="0">
                <a:latin typeface="CMR8"/>
              </a:rPr>
              <a:t>60 </a:t>
            </a:r>
            <a:r>
              <a:rPr lang="en-IN" dirty="0" smtClean="0">
                <a:latin typeface="NimbusRomNo9L-Regu"/>
              </a:rPr>
              <a:t>molecules !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110432" y="6209177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u="sng" dirty="0">
                <a:solidFill>
                  <a:srgbClr val="0070C0"/>
                </a:solidFill>
                <a:latin typeface="NimbusRomNo9L-Medi"/>
              </a:rPr>
              <a:t>Atomic energy levels</a:t>
            </a:r>
            <a:endParaRPr lang="en-IN" u="sng" dirty="0">
              <a:solidFill>
                <a:srgbClr val="0070C0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2407781" y="6304006"/>
            <a:ext cx="183019" cy="263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2667000" y="6225433"/>
            <a:ext cx="62103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NimbusRomNo9L-Regu"/>
              </a:rPr>
              <a:t>D</a:t>
            </a:r>
            <a:r>
              <a:rPr lang="en-IN" dirty="0" smtClean="0">
                <a:latin typeface="NimbusRomNo9L-Regu"/>
              </a:rPr>
              <a:t>irect </a:t>
            </a:r>
            <a:r>
              <a:rPr lang="en-IN" dirty="0">
                <a:latin typeface="NimbusRomNo9L-Regu"/>
              </a:rPr>
              <a:t>consequence of the wave-like properties of electrons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2895600" y="4895038"/>
            <a:ext cx="1980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>
                <a:solidFill>
                  <a:srgbClr val="0070C0"/>
                </a:solidFill>
                <a:latin typeface="NimbusRomNo9L-Regu"/>
              </a:rPr>
              <a:t>Discuss in detail !</a:t>
            </a:r>
            <a:endParaRPr lang="en-IN" dirty="0">
              <a:solidFill>
                <a:srgbClr val="0070C0"/>
              </a:solidFill>
            </a:endParaRPr>
          </a:p>
        </p:txBody>
      </p:sp>
      <p:cxnSp>
        <p:nvCxnSpPr>
          <p:cNvPr id="17" name="Straight Arrow Connector 16"/>
          <p:cNvCxnSpPr>
            <a:stCxn id="10" idx="3"/>
            <a:endCxn id="15" idx="1"/>
          </p:cNvCxnSpPr>
          <p:nvPr/>
        </p:nvCxnSpPr>
        <p:spPr>
          <a:xfrm flipV="1">
            <a:off x="2423703" y="5079704"/>
            <a:ext cx="471897" cy="40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80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 animBg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84688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/>
              <a:t>Why Quantisation?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151" y="1252317"/>
            <a:ext cx="8595360" cy="5334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IN" sz="2400" dirty="0">
                <a:solidFill>
                  <a:srgbClr val="FF0000"/>
                </a:solidFill>
              </a:rPr>
              <a:t>Quantisation is a natural consequence of confining waves.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62400" y="2479858"/>
            <a:ext cx="47244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  <a:latin typeface="NimbusRomNo9L-Regu"/>
              </a:rPr>
              <a:t>Example: </a:t>
            </a:r>
            <a:r>
              <a:rPr lang="en-IN" dirty="0" smtClean="0">
                <a:latin typeface="NimbusRomNo9L-Regu"/>
              </a:rPr>
              <a:t>The </a:t>
            </a:r>
            <a:r>
              <a:rPr lang="en-IN" dirty="0">
                <a:latin typeface="NimbusRomNo9L-Regu"/>
              </a:rPr>
              <a:t>harmonics of </a:t>
            </a:r>
            <a:r>
              <a:rPr lang="en-IN" dirty="0" smtClean="0">
                <a:latin typeface="NimbusRomNo9L-Regu"/>
              </a:rPr>
              <a:t>a violin string !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533400" y="4232650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u="sng" dirty="0" smtClean="0">
                <a:solidFill>
                  <a:srgbClr val="FF0000"/>
                </a:solidFill>
                <a:latin typeface="NimbusRomNo9L-Regu"/>
              </a:rPr>
              <a:t>Confinement</a:t>
            </a:r>
            <a:endParaRPr lang="en-IN" b="1" u="sng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19400" y="4008152"/>
            <a:ext cx="552450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 smtClean="0">
                <a:latin typeface="NimbusRomNo9L-Regu"/>
              </a:rPr>
              <a:t>Only </a:t>
            </a:r>
            <a:r>
              <a:rPr lang="en-IN" dirty="0">
                <a:latin typeface="NimbusRomNo9L-Regu"/>
              </a:rPr>
              <a:t>certain standing waves </a:t>
            </a:r>
            <a:r>
              <a:rPr lang="en-IN" dirty="0" smtClean="0">
                <a:latin typeface="NimbusRomNo9L-Regu"/>
              </a:rPr>
              <a:t>are allowed !</a:t>
            </a:r>
            <a:r>
              <a:rPr lang="en-IN" dirty="0" smtClean="0">
                <a:latin typeface="CMSY10"/>
              </a:rPr>
              <a:t>     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 smtClean="0">
                <a:latin typeface="CMSY10"/>
              </a:rPr>
              <a:t>O</a:t>
            </a:r>
            <a:r>
              <a:rPr lang="en-IN" dirty="0" smtClean="0">
                <a:latin typeface="NimbusRomNo9L-Regu"/>
              </a:rPr>
              <a:t>nly </a:t>
            </a:r>
            <a:r>
              <a:rPr lang="en-IN" dirty="0">
                <a:latin typeface="NimbusRomNo9L-Regu"/>
              </a:rPr>
              <a:t>certain frequencies </a:t>
            </a:r>
            <a:r>
              <a:rPr lang="en-IN" dirty="0" smtClean="0">
                <a:latin typeface="NimbusRomNo9L-Regu"/>
              </a:rPr>
              <a:t>are allowed !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 smtClean="0">
                <a:latin typeface="CMSY10"/>
              </a:rPr>
              <a:t>O</a:t>
            </a:r>
            <a:r>
              <a:rPr lang="en-IN" dirty="0" smtClean="0">
                <a:latin typeface="NimbusRomNo9L-Regu"/>
              </a:rPr>
              <a:t>nly </a:t>
            </a:r>
            <a:r>
              <a:rPr lang="en-IN" dirty="0">
                <a:latin typeface="NimbusRomNo9L-Regu"/>
              </a:rPr>
              <a:t>certain </a:t>
            </a:r>
            <a:r>
              <a:rPr lang="en-IN" dirty="0" smtClean="0">
                <a:latin typeface="NimbusRomNo9L-Regu"/>
              </a:rPr>
              <a:t>energies are allowed </a:t>
            </a:r>
            <a:r>
              <a:rPr lang="en-IN" dirty="0">
                <a:latin typeface="CMR12"/>
              </a:rPr>
              <a:t>(</a:t>
            </a:r>
            <a:r>
              <a:rPr lang="en-IN" dirty="0">
                <a:latin typeface="CMMI12"/>
              </a:rPr>
              <a:t>E </a:t>
            </a:r>
            <a:r>
              <a:rPr lang="en-IN" dirty="0">
                <a:latin typeface="CMR12"/>
              </a:rPr>
              <a:t>= </a:t>
            </a:r>
            <a:r>
              <a:rPr lang="en-IN" dirty="0" smtClean="0">
                <a:latin typeface="CMMI12"/>
              </a:rPr>
              <a:t>h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IN" dirty="0" smtClean="0">
                <a:latin typeface="CMR12"/>
              </a:rPr>
              <a:t>)</a:t>
            </a:r>
            <a:r>
              <a:rPr lang="en-IN" dirty="0">
                <a:latin typeface="NimbusRomNo9L-Regu"/>
              </a:rPr>
              <a:t> </a:t>
            </a:r>
            <a:r>
              <a:rPr lang="en-IN" dirty="0" smtClean="0">
                <a:latin typeface="NimbusRomNo9L-Regu"/>
              </a:rPr>
              <a:t>!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160606" y="5103116"/>
            <a:ext cx="8641080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>
                <a:latin typeface="NimbusRomNo9L-Medi"/>
              </a:rPr>
              <a:t>A solid </a:t>
            </a:r>
            <a:r>
              <a:rPr lang="en-IN" dirty="0">
                <a:latin typeface="NimbusRomNo9L-Regu"/>
              </a:rPr>
              <a:t>is a huge box, so the allowed frequencies are very close together and a</a:t>
            </a:r>
          </a:p>
          <a:p>
            <a:r>
              <a:rPr lang="en-IN" dirty="0">
                <a:latin typeface="NimbusRomNo9L-Regu"/>
              </a:rPr>
              <a:t>continuous absorption/emission spectrum is observed.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166468" y="6008637"/>
            <a:ext cx="8672732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>
                <a:latin typeface="NimbusRomNo9L-Medi"/>
              </a:rPr>
              <a:t>An atom </a:t>
            </a:r>
            <a:r>
              <a:rPr lang="en-IN" dirty="0">
                <a:latin typeface="NimbusRomNo9L-Regu"/>
              </a:rPr>
              <a:t>is a tiny box, so the allowed frequencies are well separated and the</a:t>
            </a:r>
          </a:p>
          <a:p>
            <a:r>
              <a:rPr lang="en-IN" dirty="0">
                <a:latin typeface="NimbusRomNo9L-Regu"/>
              </a:rPr>
              <a:t>absorption/emission spectrum consists of discrete lines.</a:t>
            </a:r>
            <a:endParaRPr lang="en-IN" dirty="0"/>
          </a:p>
        </p:txBody>
      </p:sp>
      <p:sp>
        <p:nvSpPr>
          <p:cNvPr id="13" name="Left Brace 12"/>
          <p:cNvSpPr/>
          <p:nvPr/>
        </p:nvSpPr>
        <p:spPr>
          <a:xfrm>
            <a:off x="2133600" y="4008152"/>
            <a:ext cx="685800" cy="9233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38" y="1930576"/>
            <a:ext cx="3461202" cy="2052000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stCxn id="5" idx="1"/>
          </p:cNvCxnSpPr>
          <p:nvPr/>
        </p:nvCxnSpPr>
        <p:spPr>
          <a:xfrm flipH="1">
            <a:off x="3200400" y="2664524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19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" grpId="0" animBg="1"/>
      <p:bldP spid="6" grpId="0"/>
      <p:bldP spid="9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406" y="244993"/>
            <a:ext cx="8570794" cy="9445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Few basic postulates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2971800" cy="685800"/>
          </a:xfrm>
        </p:spPr>
        <p:txBody>
          <a:bodyPr/>
          <a:lstStyle/>
          <a:p>
            <a:pPr marL="0" indent="0">
              <a:buNone/>
            </a:pP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l-G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IN" b="1" dirty="0"/>
          </a:p>
        </p:txBody>
      </p:sp>
      <p:sp>
        <p:nvSpPr>
          <p:cNvPr id="4" name="Rectangle 3"/>
          <p:cNvSpPr/>
          <p:nvPr/>
        </p:nvSpPr>
        <p:spPr>
          <a:xfrm>
            <a:off x="255327" y="2340834"/>
            <a:ext cx="137730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IN" dirty="0">
                <a:latin typeface="CMBX10"/>
              </a:rPr>
              <a:t>state vector</a:t>
            </a:r>
            <a:endParaRPr lang="en-IN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85800" y="1866900"/>
            <a:ext cx="76200" cy="463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14600" y="2329934"/>
            <a:ext cx="244169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IN" dirty="0" smtClean="0">
                <a:latin typeface="CMBX10"/>
              </a:rPr>
              <a:t>Probability </a:t>
            </a:r>
            <a:r>
              <a:rPr lang="en-IN" dirty="0">
                <a:latin typeface="CMBX10"/>
              </a:rPr>
              <a:t>amplitudes</a:t>
            </a:r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645706" y="2085201"/>
            <a:ext cx="868894" cy="244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514600" y="2085201"/>
            <a:ext cx="381000" cy="244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26123" y="3075275"/>
            <a:ext cx="82034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latin typeface="CMBX10"/>
              </a:rPr>
              <a:t>Postulate 1 (State) : The state of aliveness/deadness of the cat is the linear </a:t>
            </a:r>
          </a:p>
          <a:p>
            <a:r>
              <a:rPr lang="en-IN" dirty="0">
                <a:latin typeface="CMBX10"/>
              </a:rPr>
              <a:t> </a:t>
            </a:r>
            <a:r>
              <a:rPr lang="en-IN" dirty="0" smtClean="0">
                <a:latin typeface="CMBX10"/>
              </a:rPr>
              <a:t>                                 superposition </a:t>
            </a:r>
            <a:r>
              <a:rPr lang="en-IN" dirty="0" smtClean="0">
                <a:latin typeface="CMR10"/>
              </a:rPr>
              <a:t>between two possible </a:t>
            </a:r>
            <a:r>
              <a:rPr lang="en-IN" dirty="0">
                <a:latin typeface="CMR10"/>
              </a:rPr>
              <a:t>states !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126123" y="3937937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CMBX10"/>
              </a:rPr>
              <a:t>Postulate 2 </a:t>
            </a:r>
            <a:r>
              <a:rPr lang="en-IN" dirty="0" smtClean="0">
                <a:latin typeface="CMR10"/>
              </a:rPr>
              <a:t>: </a:t>
            </a:r>
            <a:r>
              <a:rPr lang="en-IN" dirty="0">
                <a:latin typeface="CMR10"/>
              </a:rPr>
              <a:t>The </a:t>
            </a:r>
            <a:r>
              <a:rPr lang="en-IN" dirty="0">
                <a:latin typeface="CMTI10"/>
              </a:rPr>
              <a:t>probability </a:t>
            </a:r>
            <a:r>
              <a:rPr lang="en-IN" dirty="0">
                <a:latin typeface="CMR10"/>
              </a:rPr>
              <a:t>of measuring an </a:t>
            </a:r>
            <a:r>
              <a:rPr lang="en-IN" dirty="0" smtClean="0">
                <a:latin typeface="CMR10"/>
              </a:rPr>
              <a:t>dead/alive </a:t>
            </a:r>
            <a:r>
              <a:rPr lang="en-IN" dirty="0">
                <a:latin typeface="CMR10"/>
              </a:rPr>
              <a:t>state is </a:t>
            </a:r>
            <a:r>
              <a:rPr lang="en-IN" dirty="0" smtClean="0">
                <a:latin typeface="CMR10"/>
              </a:rPr>
              <a:t>the absolute </a:t>
            </a:r>
          </a:p>
          <a:p>
            <a:r>
              <a:rPr lang="en-IN" dirty="0">
                <a:latin typeface="CMR10"/>
              </a:rPr>
              <a:t> </a:t>
            </a:r>
            <a:r>
              <a:rPr lang="en-IN" dirty="0" smtClean="0">
                <a:latin typeface="CMR10"/>
              </a:rPr>
              <a:t>                     square of </a:t>
            </a:r>
            <a:r>
              <a:rPr lang="en-IN" dirty="0">
                <a:latin typeface="CMR10"/>
              </a:rPr>
              <a:t>the inner product of the desired </a:t>
            </a:r>
            <a:r>
              <a:rPr lang="en-IN" dirty="0" smtClean="0">
                <a:latin typeface="CMR10"/>
              </a:rPr>
              <a:t>outcome </a:t>
            </a:r>
            <a:r>
              <a:rPr lang="en-IN" dirty="0">
                <a:latin typeface="CMR10"/>
              </a:rPr>
              <a:t>with the </a:t>
            </a:r>
            <a:r>
              <a:rPr lang="en-IN" dirty="0" smtClean="0">
                <a:latin typeface="CMR10"/>
              </a:rPr>
              <a:t>state!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397013" y="4650726"/>
                <a:ext cx="6696938" cy="3826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en-IN" dirty="0" smtClean="0">
                    <a:solidFill>
                      <a:srgbClr val="C00000"/>
                    </a:solidFill>
                  </a:rPr>
                  <a:t>Probability of measuring live state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l-GR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𝝍</m:t>
                        </m:r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𝝍</m:t>
                            </m:r>
                          </m:e>
                          <m:sub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𝒍</m:t>
                            </m:r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IN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IN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l-GR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𝝍</m:t>
                            </m:r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Sup>
                              <m:sSubSupPr>
                                <m:ctrlPr>
                                  <a:rPr lang="en-IN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l-GR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𝝍</m:t>
                                </m:r>
                              </m:e>
                              <m:sub>
                                <m:r>
                                  <a:rPr lang="en-IN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𝒍</m:t>
                                </m:r>
                              </m:sub>
                              <m:sup>
                                <m:r>
                                  <a:rPr lang="en-IN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</m:e>
                          <m:sup>
                            <m:r>
                              <a:rPr lang="en-IN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 |</m:t>
                        </m:r>
                        <m:r>
                          <a:rPr lang="el-GR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IN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13" y="4650726"/>
                <a:ext cx="6696938" cy="382669"/>
              </a:xfrm>
              <a:prstGeom prst="rect">
                <a:avLst/>
              </a:prstGeom>
              <a:blipFill rotWithShape="0">
                <a:blip r:embed="rId2"/>
                <a:stretch>
                  <a:fillRect l="-546" t="-6349" b="-2381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371992" y="5110137"/>
                <a:ext cx="6932552" cy="3826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en-IN" dirty="0" smtClean="0">
                    <a:solidFill>
                      <a:srgbClr val="C00000"/>
                    </a:solidFill>
                  </a:rPr>
                  <a:t>Probability of measuring dead state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l-GR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𝝍</m:t>
                        </m:r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𝝍</m:t>
                            </m:r>
                          </m:e>
                          <m:sub>
                            <m:r>
                              <a:rPr lang="en-IN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IN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IN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l-GR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𝝍</m:t>
                        </m:r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𝝍</m:t>
                            </m:r>
                          </m:e>
                          <m:sub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sub>
                          <m:sup>
                            <m:r>
                              <a:rPr lang="en-IN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en-IN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IN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 |</m:t>
                        </m:r>
                        <m:r>
                          <m:rPr>
                            <m:sty m:val="p"/>
                          </m:rP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β</m:t>
                        </m:r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IN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992" y="5110137"/>
                <a:ext cx="6932552" cy="382669"/>
              </a:xfrm>
              <a:prstGeom prst="rect">
                <a:avLst/>
              </a:prstGeom>
              <a:blipFill rotWithShape="0">
                <a:blip r:embed="rId3"/>
                <a:stretch>
                  <a:fillRect l="-528" t="-4762" b="-2381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126123" y="5577321"/>
            <a:ext cx="88029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CMBX10"/>
              </a:rPr>
              <a:t>Postulate 3 (Measurement)</a:t>
            </a:r>
            <a:r>
              <a:rPr lang="en-IN" dirty="0">
                <a:latin typeface="CMR10"/>
              </a:rPr>
              <a:t>: Once </a:t>
            </a:r>
            <a:r>
              <a:rPr lang="en-IN" dirty="0" smtClean="0">
                <a:latin typeface="CMR10"/>
              </a:rPr>
              <a:t>the box is opened </a:t>
            </a:r>
            <a:r>
              <a:rPr lang="en-IN" dirty="0">
                <a:latin typeface="CMR10"/>
              </a:rPr>
              <a:t>and </a:t>
            </a:r>
            <a:r>
              <a:rPr lang="en-IN" dirty="0" smtClean="0">
                <a:latin typeface="CMR10"/>
              </a:rPr>
              <a:t>dead/alive has </a:t>
            </a:r>
            <a:r>
              <a:rPr lang="en-IN" dirty="0">
                <a:latin typeface="CMR10"/>
              </a:rPr>
              <a:t>been </a:t>
            </a:r>
            <a:r>
              <a:rPr lang="en-IN" dirty="0" smtClean="0">
                <a:latin typeface="CMR10"/>
              </a:rPr>
              <a:t>       </a:t>
            </a:r>
          </a:p>
          <a:p>
            <a:r>
              <a:rPr lang="en-IN" dirty="0">
                <a:latin typeface="CMR10"/>
              </a:rPr>
              <a:t> </a:t>
            </a:r>
            <a:r>
              <a:rPr lang="en-IN" dirty="0" smtClean="0">
                <a:latin typeface="CMR10"/>
              </a:rPr>
              <a:t>                                             obtained, the </a:t>
            </a:r>
            <a:r>
              <a:rPr lang="en-IN" dirty="0">
                <a:latin typeface="CMR10"/>
              </a:rPr>
              <a:t>state vector </a:t>
            </a:r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b="1" dirty="0" smtClean="0">
                <a:solidFill>
                  <a:srgbClr val="C00000"/>
                </a:solidFill>
                <a:latin typeface="CMMI10"/>
              </a:rPr>
              <a:t>  </a:t>
            </a:r>
            <a:r>
              <a:rPr lang="en-IN" dirty="0">
                <a:latin typeface="CMTI10"/>
              </a:rPr>
              <a:t>collapses </a:t>
            </a:r>
            <a:r>
              <a:rPr lang="en-IN" dirty="0">
                <a:latin typeface="CMR10"/>
              </a:rPr>
              <a:t>into </a:t>
            </a:r>
            <a:r>
              <a:rPr lang="en-IN" dirty="0" smtClean="0">
                <a:latin typeface="CMR10"/>
              </a:rPr>
              <a:t>the</a:t>
            </a:r>
          </a:p>
          <a:p>
            <a:r>
              <a:rPr lang="en-IN" dirty="0">
                <a:latin typeface="CMR10"/>
              </a:rPr>
              <a:t> </a:t>
            </a:r>
            <a:r>
              <a:rPr lang="en-IN" dirty="0" smtClean="0">
                <a:latin typeface="CMR10"/>
              </a:rPr>
              <a:t>                                              </a:t>
            </a:r>
            <a:r>
              <a:rPr lang="en-IN" dirty="0">
                <a:latin typeface="CMR10"/>
              </a:rPr>
              <a:t>measured </a:t>
            </a:r>
            <a:r>
              <a:rPr lang="en-IN" dirty="0" smtClean="0">
                <a:latin typeface="CMR10"/>
              </a:rPr>
              <a:t>state ! 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16441" y="6227028"/>
                <a:ext cx="1806007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IN" dirty="0" smtClean="0"/>
                  <a:t>  </a:t>
                </a:r>
                <a:r>
                  <a:rPr lang="el-G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ψ</a:t>
                </a:r>
                <a:r>
                  <a:rPr lang="en-IN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 </m:t>
                    </m:r>
                  </m:oMath>
                </a14:m>
                <a:r>
                  <a:rPr lang="en-IN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𝝍</m:t>
                        </m:r>
                      </m:e>
                      <m:sub>
                        <m:r>
                          <a:rPr lang="en-IN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  <m:r>
                          <a:rPr lang="en-IN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IN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sub>
                    </m:sSub>
                  </m:oMath>
                </a14:m>
                <a:r>
                  <a:rPr lang="en-IN" dirty="0" smtClean="0"/>
                  <a:t>            </a:t>
                </a:r>
                <a:endParaRPr lang="en-IN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441" y="6227028"/>
                <a:ext cx="1806007" cy="335285"/>
              </a:xfrm>
              <a:prstGeom prst="rect">
                <a:avLst/>
              </a:prstGeom>
              <a:blipFill rotWithShape="0">
                <a:blip r:embed="rId4"/>
                <a:stretch>
                  <a:fillRect l="-2703" t="-23636" b="-3818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Freeform 23"/>
          <p:cNvSpPr/>
          <p:nvPr/>
        </p:nvSpPr>
        <p:spPr>
          <a:xfrm>
            <a:off x="5131558" y="6165366"/>
            <a:ext cx="1965278" cy="503053"/>
          </a:xfrm>
          <a:custGeom>
            <a:avLst/>
            <a:gdLst>
              <a:gd name="connsiteX0" fmla="*/ 68239 w 1965278"/>
              <a:gd name="connsiteY0" fmla="*/ 0 h 445040"/>
              <a:gd name="connsiteX1" fmla="*/ 40943 w 1965278"/>
              <a:gd name="connsiteY1" fmla="*/ 68239 h 445040"/>
              <a:gd name="connsiteX2" fmla="*/ 54591 w 1965278"/>
              <a:gd name="connsiteY2" fmla="*/ 341194 h 445040"/>
              <a:gd name="connsiteX3" fmla="*/ 136478 w 1965278"/>
              <a:gd name="connsiteY3" fmla="*/ 395785 h 445040"/>
              <a:gd name="connsiteX4" fmla="*/ 1378424 w 1965278"/>
              <a:gd name="connsiteY4" fmla="*/ 409433 h 445040"/>
              <a:gd name="connsiteX5" fmla="*/ 1419367 w 1965278"/>
              <a:gd name="connsiteY5" fmla="*/ 423081 h 445040"/>
              <a:gd name="connsiteX6" fmla="*/ 1965278 w 1965278"/>
              <a:gd name="connsiteY6" fmla="*/ 423081 h 445040"/>
              <a:gd name="connsiteX7" fmla="*/ 1951630 w 1965278"/>
              <a:gd name="connsiteY7" fmla="*/ 327546 h 445040"/>
              <a:gd name="connsiteX8" fmla="*/ 1869743 w 1965278"/>
              <a:gd name="connsiteY8" fmla="*/ 272955 h 445040"/>
              <a:gd name="connsiteX9" fmla="*/ 1746914 w 1965278"/>
              <a:gd name="connsiteY9" fmla="*/ 204717 h 445040"/>
              <a:gd name="connsiteX10" fmla="*/ 1665027 w 1965278"/>
              <a:gd name="connsiteY10" fmla="*/ 136478 h 445040"/>
              <a:gd name="connsiteX11" fmla="*/ 1583141 w 1965278"/>
              <a:gd name="connsiteY11" fmla="*/ 122830 h 445040"/>
              <a:gd name="connsiteX12" fmla="*/ 1501254 w 1965278"/>
              <a:gd name="connsiteY12" fmla="*/ 95534 h 445040"/>
              <a:gd name="connsiteX13" fmla="*/ 1241946 w 1965278"/>
              <a:gd name="connsiteY13" fmla="*/ 68239 h 445040"/>
              <a:gd name="connsiteX14" fmla="*/ 1105469 w 1965278"/>
              <a:gd name="connsiteY14" fmla="*/ 27296 h 445040"/>
              <a:gd name="connsiteX15" fmla="*/ 1064526 w 1965278"/>
              <a:gd name="connsiteY15" fmla="*/ 13648 h 445040"/>
              <a:gd name="connsiteX16" fmla="*/ 928048 w 1965278"/>
              <a:gd name="connsiteY16" fmla="*/ 0 h 445040"/>
              <a:gd name="connsiteX17" fmla="*/ 655093 w 1965278"/>
              <a:gd name="connsiteY17" fmla="*/ 13648 h 445040"/>
              <a:gd name="connsiteX18" fmla="*/ 614149 w 1965278"/>
              <a:gd name="connsiteY18" fmla="*/ 27296 h 445040"/>
              <a:gd name="connsiteX19" fmla="*/ 545911 w 1965278"/>
              <a:gd name="connsiteY19" fmla="*/ 40943 h 445040"/>
              <a:gd name="connsiteX20" fmla="*/ 464024 w 1965278"/>
              <a:gd name="connsiteY20" fmla="*/ 68239 h 445040"/>
              <a:gd name="connsiteX21" fmla="*/ 423081 w 1965278"/>
              <a:gd name="connsiteY21" fmla="*/ 81887 h 445040"/>
              <a:gd name="connsiteX22" fmla="*/ 368490 w 1965278"/>
              <a:gd name="connsiteY22" fmla="*/ 95534 h 445040"/>
              <a:gd name="connsiteX23" fmla="*/ 218364 w 1965278"/>
              <a:gd name="connsiteY23" fmla="*/ 122830 h 445040"/>
              <a:gd name="connsiteX24" fmla="*/ 136478 w 1965278"/>
              <a:gd name="connsiteY24" fmla="*/ 150125 h 445040"/>
              <a:gd name="connsiteX25" fmla="*/ 68239 w 1965278"/>
              <a:gd name="connsiteY25" fmla="*/ 163773 h 445040"/>
              <a:gd name="connsiteX26" fmla="*/ 0 w 1965278"/>
              <a:gd name="connsiteY26" fmla="*/ 191069 h 445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965278" h="445040">
                <a:moveTo>
                  <a:pt x="68239" y="0"/>
                </a:moveTo>
                <a:cubicBezTo>
                  <a:pt x="59140" y="22746"/>
                  <a:pt x="41922" y="43760"/>
                  <a:pt x="40943" y="68239"/>
                </a:cubicBezTo>
                <a:cubicBezTo>
                  <a:pt x="37302" y="159265"/>
                  <a:pt x="38982" y="251443"/>
                  <a:pt x="54591" y="341194"/>
                </a:cubicBezTo>
                <a:cubicBezTo>
                  <a:pt x="58993" y="366507"/>
                  <a:pt x="112043" y="395265"/>
                  <a:pt x="136478" y="395785"/>
                </a:cubicBezTo>
                <a:cubicBezTo>
                  <a:pt x="550391" y="404592"/>
                  <a:pt x="964442" y="404884"/>
                  <a:pt x="1378424" y="409433"/>
                </a:cubicBezTo>
                <a:cubicBezTo>
                  <a:pt x="1392072" y="413982"/>
                  <a:pt x="1405411" y="419592"/>
                  <a:pt x="1419367" y="423081"/>
                </a:cubicBezTo>
                <a:cubicBezTo>
                  <a:pt x="1603512" y="469116"/>
                  <a:pt x="1741084" y="429486"/>
                  <a:pt x="1965278" y="423081"/>
                </a:cubicBezTo>
                <a:cubicBezTo>
                  <a:pt x="1960729" y="391236"/>
                  <a:pt x="1963577" y="357414"/>
                  <a:pt x="1951630" y="327546"/>
                </a:cubicBezTo>
                <a:cubicBezTo>
                  <a:pt x="1930861" y="275624"/>
                  <a:pt x="1906377" y="293308"/>
                  <a:pt x="1869743" y="272955"/>
                </a:cubicBezTo>
                <a:cubicBezTo>
                  <a:pt x="1728962" y="194743"/>
                  <a:pt x="1839557" y="235596"/>
                  <a:pt x="1746914" y="204717"/>
                </a:cubicBezTo>
                <a:cubicBezTo>
                  <a:pt x="1727909" y="185712"/>
                  <a:pt x="1693529" y="145979"/>
                  <a:pt x="1665027" y="136478"/>
                </a:cubicBezTo>
                <a:cubicBezTo>
                  <a:pt x="1638775" y="127727"/>
                  <a:pt x="1609987" y="129542"/>
                  <a:pt x="1583141" y="122830"/>
                </a:cubicBezTo>
                <a:cubicBezTo>
                  <a:pt x="1555228" y="115852"/>
                  <a:pt x="1528550" y="104632"/>
                  <a:pt x="1501254" y="95534"/>
                </a:cubicBezTo>
                <a:cubicBezTo>
                  <a:pt x="1391128" y="58826"/>
                  <a:pt x="1474641" y="82783"/>
                  <a:pt x="1241946" y="68239"/>
                </a:cubicBezTo>
                <a:cubicBezTo>
                  <a:pt x="1047350" y="3372"/>
                  <a:pt x="1249850" y="68547"/>
                  <a:pt x="1105469" y="27296"/>
                </a:cubicBezTo>
                <a:cubicBezTo>
                  <a:pt x="1091637" y="23344"/>
                  <a:pt x="1078745" y="15836"/>
                  <a:pt x="1064526" y="13648"/>
                </a:cubicBezTo>
                <a:cubicBezTo>
                  <a:pt x="1019338" y="6696"/>
                  <a:pt x="973541" y="4549"/>
                  <a:pt x="928048" y="0"/>
                </a:cubicBezTo>
                <a:cubicBezTo>
                  <a:pt x="837063" y="4549"/>
                  <a:pt x="745849" y="5756"/>
                  <a:pt x="655093" y="13648"/>
                </a:cubicBezTo>
                <a:cubicBezTo>
                  <a:pt x="640761" y="14894"/>
                  <a:pt x="628106" y="23807"/>
                  <a:pt x="614149" y="27296"/>
                </a:cubicBezTo>
                <a:cubicBezTo>
                  <a:pt x="591645" y="32922"/>
                  <a:pt x="568290" y="34840"/>
                  <a:pt x="545911" y="40943"/>
                </a:cubicBezTo>
                <a:cubicBezTo>
                  <a:pt x="518153" y="48513"/>
                  <a:pt x="491320" y="59140"/>
                  <a:pt x="464024" y="68239"/>
                </a:cubicBezTo>
                <a:cubicBezTo>
                  <a:pt x="450376" y="72788"/>
                  <a:pt x="437037" y="78398"/>
                  <a:pt x="423081" y="81887"/>
                </a:cubicBezTo>
                <a:cubicBezTo>
                  <a:pt x="404884" y="86436"/>
                  <a:pt x="386800" y="91465"/>
                  <a:pt x="368490" y="95534"/>
                </a:cubicBezTo>
                <a:cubicBezTo>
                  <a:pt x="311257" y="108252"/>
                  <a:pt x="277632" y="112952"/>
                  <a:pt x="218364" y="122830"/>
                </a:cubicBezTo>
                <a:cubicBezTo>
                  <a:pt x="191069" y="131928"/>
                  <a:pt x="164691" y="144482"/>
                  <a:pt x="136478" y="150125"/>
                </a:cubicBezTo>
                <a:cubicBezTo>
                  <a:pt x="113732" y="154674"/>
                  <a:pt x="90743" y="158147"/>
                  <a:pt x="68239" y="163773"/>
                </a:cubicBezTo>
                <a:cubicBezTo>
                  <a:pt x="34511" y="172205"/>
                  <a:pt x="28237" y="176950"/>
                  <a:pt x="0" y="1910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ectangle 24"/>
          <p:cNvSpPr/>
          <p:nvPr/>
        </p:nvSpPr>
        <p:spPr>
          <a:xfrm>
            <a:off x="3810509" y="1360574"/>
            <a:ext cx="45720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IN" dirty="0"/>
              <a:t>We do not have knowledge of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still we can still understand few of it’s properties !!</a:t>
            </a:r>
            <a:endParaRPr lang="en-IN" dirty="0"/>
          </a:p>
        </p:txBody>
      </p:sp>
      <p:sp>
        <p:nvSpPr>
          <p:cNvPr id="27" name="Freeform 26"/>
          <p:cNvSpPr/>
          <p:nvPr/>
        </p:nvSpPr>
        <p:spPr>
          <a:xfrm>
            <a:off x="423081" y="1460310"/>
            <a:ext cx="586853" cy="769691"/>
          </a:xfrm>
          <a:custGeom>
            <a:avLst/>
            <a:gdLst>
              <a:gd name="connsiteX0" fmla="*/ 54591 w 586853"/>
              <a:gd name="connsiteY0" fmla="*/ 0 h 769691"/>
              <a:gd name="connsiteX1" fmla="*/ 13647 w 586853"/>
              <a:gd name="connsiteY1" fmla="*/ 81887 h 769691"/>
              <a:gd name="connsiteX2" fmla="*/ 0 w 586853"/>
              <a:gd name="connsiteY2" fmla="*/ 136478 h 769691"/>
              <a:gd name="connsiteX3" fmla="*/ 13647 w 586853"/>
              <a:gd name="connsiteY3" fmla="*/ 600502 h 769691"/>
              <a:gd name="connsiteX4" fmla="*/ 40943 w 586853"/>
              <a:gd name="connsiteY4" fmla="*/ 641445 h 769691"/>
              <a:gd name="connsiteX5" fmla="*/ 163773 w 586853"/>
              <a:gd name="connsiteY5" fmla="*/ 750627 h 769691"/>
              <a:gd name="connsiteX6" fmla="*/ 218364 w 586853"/>
              <a:gd name="connsiteY6" fmla="*/ 764275 h 769691"/>
              <a:gd name="connsiteX7" fmla="*/ 532262 w 586853"/>
              <a:gd name="connsiteY7" fmla="*/ 723332 h 769691"/>
              <a:gd name="connsiteX8" fmla="*/ 573206 w 586853"/>
              <a:gd name="connsiteY8" fmla="*/ 682389 h 769691"/>
              <a:gd name="connsiteX9" fmla="*/ 586853 w 586853"/>
              <a:gd name="connsiteY9" fmla="*/ 641445 h 769691"/>
              <a:gd name="connsiteX10" fmla="*/ 559558 w 586853"/>
              <a:gd name="connsiteY10" fmla="*/ 436729 h 769691"/>
              <a:gd name="connsiteX11" fmla="*/ 545910 w 586853"/>
              <a:gd name="connsiteY11" fmla="*/ 382138 h 769691"/>
              <a:gd name="connsiteX12" fmla="*/ 491319 w 586853"/>
              <a:gd name="connsiteY12" fmla="*/ 327547 h 769691"/>
              <a:gd name="connsiteX13" fmla="*/ 450376 w 586853"/>
              <a:gd name="connsiteY13" fmla="*/ 272956 h 769691"/>
              <a:gd name="connsiteX14" fmla="*/ 436728 w 586853"/>
              <a:gd name="connsiteY14" fmla="*/ 232012 h 769691"/>
              <a:gd name="connsiteX15" fmla="*/ 354841 w 586853"/>
              <a:gd name="connsiteY15" fmla="*/ 163774 h 769691"/>
              <a:gd name="connsiteX16" fmla="*/ 300250 w 586853"/>
              <a:gd name="connsiteY16" fmla="*/ 150126 h 769691"/>
              <a:gd name="connsiteX17" fmla="*/ 0 w 586853"/>
              <a:gd name="connsiteY17" fmla="*/ 150126 h 76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86853" h="769691">
                <a:moveTo>
                  <a:pt x="54591" y="0"/>
                </a:moveTo>
                <a:cubicBezTo>
                  <a:pt x="40943" y="27296"/>
                  <a:pt x="24981" y="53552"/>
                  <a:pt x="13647" y="81887"/>
                </a:cubicBezTo>
                <a:cubicBezTo>
                  <a:pt x="6681" y="99302"/>
                  <a:pt x="0" y="117721"/>
                  <a:pt x="0" y="136478"/>
                </a:cubicBezTo>
                <a:cubicBezTo>
                  <a:pt x="0" y="291220"/>
                  <a:pt x="1142" y="446267"/>
                  <a:pt x="13647" y="600502"/>
                </a:cubicBezTo>
                <a:cubicBezTo>
                  <a:pt x="14973" y="616851"/>
                  <a:pt x="31409" y="628098"/>
                  <a:pt x="40943" y="641445"/>
                </a:cubicBezTo>
                <a:cubicBezTo>
                  <a:pt x="72729" y="685945"/>
                  <a:pt x="104554" y="735822"/>
                  <a:pt x="163773" y="750627"/>
                </a:cubicBezTo>
                <a:lnTo>
                  <a:pt x="218364" y="764275"/>
                </a:lnTo>
                <a:cubicBezTo>
                  <a:pt x="369749" y="756706"/>
                  <a:pt x="440358" y="799917"/>
                  <a:pt x="532262" y="723332"/>
                </a:cubicBezTo>
                <a:cubicBezTo>
                  <a:pt x="547090" y="710976"/>
                  <a:pt x="559558" y="696037"/>
                  <a:pt x="573206" y="682389"/>
                </a:cubicBezTo>
                <a:cubicBezTo>
                  <a:pt x="577755" y="668741"/>
                  <a:pt x="586853" y="655831"/>
                  <a:pt x="586853" y="641445"/>
                </a:cubicBezTo>
                <a:cubicBezTo>
                  <a:pt x="586853" y="575969"/>
                  <a:pt x="574077" y="502064"/>
                  <a:pt x="559558" y="436729"/>
                </a:cubicBezTo>
                <a:cubicBezTo>
                  <a:pt x="555489" y="418419"/>
                  <a:pt x="555851" y="398044"/>
                  <a:pt x="545910" y="382138"/>
                </a:cubicBezTo>
                <a:cubicBezTo>
                  <a:pt x="532271" y="360315"/>
                  <a:pt x="508265" y="346914"/>
                  <a:pt x="491319" y="327547"/>
                </a:cubicBezTo>
                <a:cubicBezTo>
                  <a:pt x="476341" y="310429"/>
                  <a:pt x="464024" y="291153"/>
                  <a:pt x="450376" y="272956"/>
                </a:cubicBezTo>
                <a:cubicBezTo>
                  <a:pt x="445827" y="259308"/>
                  <a:pt x="444708" y="243982"/>
                  <a:pt x="436728" y="232012"/>
                </a:cubicBezTo>
                <a:cubicBezTo>
                  <a:pt x="423610" y="212335"/>
                  <a:pt x="378340" y="173845"/>
                  <a:pt x="354841" y="163774"/>
                </a:cubicBezTo>
                <a:cubicBezTo>
                  <a:pt x="337601" y="156385"/>
                  <a:pt x="318993" y="150847"/>
                  <a:pt x="300250" y="150126"/>
                </a:cubicBezTo>
                <a:cubicBezTo>
                  <a:pt x="200241" y="146279"/>
                  <a:pt x="100083" y="150126"/>
                  <a:pt x="0" y="1501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9" name="Curved Connector 28"/>
          <p:cNvCxnSpPr/>
          <p:nvPr/>
        </p:nvCxnSpPr>
        <p:spPr>
          <a:xfrm>
            <a:off x="709683" y="1650569"/>
            <a:ext cx="3025764" cy="314256"/>
          </a:xfrm>
          <a:prstGeom prst="curvedConnector3">
            <a:avLst>
              <a:gd name="adj1" fmla="val 8833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52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9" grpId="0" animBg="1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61" y="152400"/>
            <a:ext cx="8769939" cy="8683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 look back in history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076" y="1208189"/>
            <a:ext cx="8229600" cy="990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/>
              <a:t>Around the beginning of the 20th century, classical physics, based on Newtonian Mechanics </a:t>
            </a:r>
            <a:r>
              <a:rPr lang="en-US" sz="2000" dirty="0" smtClean="0"/>
              <a:t>and Maxwell’s </a:t>
            </a:r>
            <a:r>
              <a:rPr lang="en-US" sz="2000" dirty="0"/>
              <a:t>equations of Electricity and Magnetism described nature as we knew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7569" y="2075171"/>
            <a:ext cx="830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 Statistical Mechanics was </a:t>
            </a:r>
            <a:r>
              <a:rPr lang="en-US" sz="2000" dirty="0"/>
              <a:t>also a well developed discipline </a:t>
            </a:r>
            <a:r>
              <a:rPr lang="en-US" sz="2000" dirty="0" smtClean="0"/>
              <a:t>describing</a:t>
            </a:r>
          </a:p>
          <a:p>
            <a:r>
              <a:rPr lang="en-US" sz="2000" dirty="0" smtClean="0"/>
              <a:t>     </a:t>
            </a:r>
            <a:r>
              <a:rPr lang="en-US" sz="2000" dirty="0"/>
              <a:t>systems </a:t>
            </a:r>
            <a:r>
              <a:rPr lang="en-US" sz="2000" dirty="0" smtClean="0"/>
              <a:t>with a </a:t>
            </a:r>
            <a:r>
              <a:rPr lang="en-US" sz="2000" dirty="0"/>
              <a:t>large number of degrees </a:t>
            </a:r>
            <a:r>
              <a:rPr lang="en-US" sz="2000" dirty="0" smtClean="0"/>
              <a:t>of freedom</a:t>
            </a:r>
            <a:r>
              <a:rPr lang="en-US" sz="20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63091" y="2786195"/>
            <a:ext cx="8077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 Special </a:t>
            </a:r>
            <a:r>
              <a:rPr lang="en-US" sz="2000" dirty="0"/>
              <a:t>Relativity </a:t>
            </a:r>
            <a:r>
              <a:rPr lang="en-US" sz="2000" dirty="0" smtClean="0"/>
              <a:t>was </a:t>
            </a:r>
            <a:r>
              <a:rPr lang="en-US" sz="2000" dirty="0"/>
              <a:t>compatible </a:t>
            </a:r>
            <a:r>
              <a:rPr lang="en-US" sz="2000" dirty="0" smtClean="0"/>
              <a:t>with Maxwell’s </a:t>
            </a:r>
            <a:r>
              <a:rPr lang="en-US" sz="2000" dirty="0"/>
              <a:t>equations </a:t>
            </a:r>
            <a:r>
              <a:rPr lang="en-US" sz="2000" dirty="0" smtClean="0"/>
              <a:t>and changed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dirty="0"/>
              <a:t>our understanding of space-time and modified Mechanics.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6326" y="5443803"/>
            <a:ext cx="8706775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 smtClean="0">
                <a:latin typeface="NimbusRomNo9L-Regu"/>
              </a:rPr>
              <a:t> </a:t>
            </a:r>
            <a:r>
              <a:rPr lang="en-IN" dirty="0">
                <a:latin typeface="NimbusRomNo9L-Regu"/>
              </a:rPr>
              <a:t>T</a:t>
            </a:r>
            <a:r>
              <a:rPr lang="en-IN" dirty="0" smtClean="0">
                <a:latin typeface="NimbusRomNo9L-Regu"/>
              </a:rPr>
              <a:t>he pre-quantum experimenters </a:t>
            </a:r>
            <a:r>
              <a:rPr lang="en-IN" dirty="0">
                <a:latin typeface="NimbusRomNo9L-Regu"/>
              </a:rPr>
              <a:t>were </a:t>
            </a:r>
            <a:r>
              <a:rPr lang="en-IN" dirty="0" smtClean="0">
                <a:latin typeface="NimbusRomNo9L-Regu"/>
              </a:rPr>
              <a:t>unaware of the fact that the </a:t>
            </a:r>
            <a:r>
              <a:rPr lang="en-IN" dirty="0">
                <a:latin typeface="NimbusRomNo9L-Regu"/>
              </a:rPr>
              <a:t>information they </a:t>
            </a:r>
            <a:r>
              <a:rPr lang="en-IN" dirty="0" smtClean="0">
                <a:latin typeface="NimbusRomNo9L-Regu"/>
              </a:rPr>
              <a:t>were gathering </a:t>
            </a:r>
            <a:r>
              <a:rPr lang="en-IN" dirty="0">
                <a:latin typeface="NimbusRomNo9L-Regu"/>
              </a:rPr>
              <a:t>was not refined enough to show that there were fundamental limitations to the </a:t>
            </a:r>
            <a:r>
              <a:rPr lang="en-IN" dirty="0" smtClean="0">
                <a:latin typeface="NimbusRomNo9L-Regu"/>
              </a:rPr>
              <a:t>accuracy with </a:t>
            </a:r>
            <a:r>
              <a:rPr lang="en-IN" dirty="0">
                <a:latin typeface="NimbusRomNo9L-Regu"/>
              </a:rPr>
              <a:t>which they could measure physical properties.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163091" y="3681508"/>
            <a:ext cx="87500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These laws are based on experimental observations and were expressed in a manner consistent with how we understand our physical system from classical point of view  !!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1661" y="4604838"/>
            <a:ext cx="869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>
                <a:solidFill>
                  <a:srgbClr val="C00000"/>
                </a:solidFill>
                <a:latin typeface="NimbusRomNo9L-Regu"/>
              </a:rPr>
              <a:t> 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There </a:t>
            </a:r>
            <a:r>
              <a:rPr lang="en-IN" dirty="0">
                <a:solidFill>
                  <a:srgbClr val="C00000"/>
                </a:solidFill>
                <a:latin typeface="NimbusRomNo9L-Regu"/>
              </a:rPr>
              <a:t>is no uncertainty or randomness as a consequence of our ignorance of information about a 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system implicit in any of these laws. 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11" grpId="0" animBg="1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0987"/>
            <a:ext cx="8610600" cy="87581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Unexplained observations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92126" y="3581400"/>
            <a:ext cx="7772400" cy="223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C00000"/>
                </a:solidFill>
              </a:rPr>
              <a:t> Black </a:t>
            </a:r>
            <a:r>
              <a:rPr lang="en-US" sz="2400" dirty="0">
                <a:solidFill>
                  <a:srgbClr val="C00000"/>
                </a:solidFill>
              </a:rPr>
              <a:t>Body </a:t>
            </a:r>
            <a:r>
              <a:rPr lang="en-US" sz="2400" dirty="0" smtClean="0">
                <a:solidFill>
                  <a:srgbClr val="C00000"/>
                </a:solidFill>
              </a:rPr>
              <a:t>Radiation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C00000"/>
                </a:solidFill>
              </a:rPr>
              <a:t> The </a:t>
            </a:r>
            <a:r>
              <a:rPr lang="en-US" sz="2400" dirty="0">
                <a:solidFill>
                  <a:srgbClr val="C00000"/>
                </a:solidFill>
              </a:rPr>
              <a:t>Photoelectric </a:t>
            </a:r>
            <a:r>
              <a:rPr lang="en-US" sz="2400" dirty="0" smtClean="0">
                <a:solidFill>
                  <a:srgbClr val="C00000"/>
                </a:solidFill>
              </a:rPr>
              <a:t>effect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C00000"/>
                </a:solidFill>
              </a:rPr>
              <a:t> Basic </a:t>
            </a:r>
            <a:r>
              <a:rPr lang="en-US" sz="2400" dirty="0">
                <a:solidFill>
                  <a:srgbClr val="C00000"/>
                </a:solidFill>
              </a:rPr>
              <a:t>Atomic </a:t>
            </a:r>
            <a:r>
              <a:rPr lang="en-US" sz="2400" dirty="0" smtClean="0">
                <a:solidFill>
                  <a:srgbClr val="C00000"/>
                </a:solidFill>
              </a:rPr>
              <a:t>Theory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C00000"/>
                </a:solidFill>
              </a:rPr>
              <a:t>Compton Scattering</a:t>
            </a:r>
            <a:r>
              <a:rPr lang="en-US" sz="2400" dirty="0">
                <a:solidFill>
                  <a:srgbClr val="C00000"/>
                </a:solidFill>
              </a:rPr>
              <a:t>, and eventually with </a:t>
            </a:r>
            <a:r>
              <a:rPr lang="en-US" sz="2400" dirty="0" smtClean="0">
                <a:solidFill>
                  <a:srgbClr val="C00000"/>
                </a:solidFill>
              </a:rPr>
              <a:t>  the </a:t>
            </a:r>
            <a:r>
              <a:rPr lang="en-US" sz="2400" dirty="0">
                <a:solidFill>
                  <a:srgbClr val="C00000"/>
                </a:solidFill>
              </a:rPr>
              <a:t>diffraction of all kinds of </a:t>
            </a:r>
            <a:r>
              <a:rPr lang="en-US" sz="2400" dirty="0" smtClean="0">
                <a:solidFill>
                  <a:srgbClr val="C00000"/>
                </a:solidFill>
              </a:rPr>
              <a:t>particles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2349291"/>
            <a:ext cx="49574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u="sng" dirty="0">
                <a:solidFill>
                  <a:srgbClr val="C00000"/>
                </a:solidFill>
              </a:rPr>
              <a:t>There were problems with classical </a:t>
            </a:r>
            <a:r>
              <a:rPr lang="en-US" sz="2000" b="1" u="sng" dirty="0" smtClean="0">
                <a:solidFill>
                  <a:srgbClr val="C00000"/>
                </a:solidFill>
              </a:rPr>
              <a:t>physics !!</a:t>
            </a:r>
            <a:endParaRPr lang="en-US" sz="2000" b="1" u="sng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2126" y="2892647"/>
            <a:ext cx="45913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0070C0"/>
                </a:solidFill>
              </a:rPr>
              <a:t>Many things remained </a:t>
            </a:r>
            <a:r>
              <a:rPr lang="en-US" sz="2400" u="sng" dirty="0" smtClean="0">
                <a:solidFill>
                  <a:srgbClr val="0070C0"/>
                </a:solidFill>
              </a:rPr>
              <a:t>unexplained</a:t>
            </a:r>
            <a:endParaRPr lang="en-US" sz="2400" u="sng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9100" y="1588666"/>
            <a:ext cx="81269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70C0"/>
                </a:solidFill>
              </a:rPr>
              <a:t>The </a:t>
            </a:r>
            <a:r>
              <a:rPr lang="en-US" sz="2000" dirty="0">
                <a:solidFill>
                  <a:srgbClr val="0070C0"/>
                </a:solidFill>
              </a:rPr>
              <a:t>electron as a constituent of </a:t>
            </a:r>
            <a:r>
              <a:rPr lang="en-US" sz="2000" dirty="0" smtClean="0">
                <a:solidFill>
                  <a:srgbClr val="0070C0"/>
                </a:solidFill>
              </a:rPr>
              <a:t>atoms had </a:t>
            </a:r>
            <a:r>
              <a:rPr lang="en-US" sz="2000" dirty="0">
                <a:solidFill>
                  <a:srgbClr val="0070C0"/>
                </a:solidFill>
              </a:rPr>
              <a:t>been </a:t>
            </a:r>
            <a:r>
              <a:rPr lang="en-US" sz="2000" dirty="0" smtClean="0">
                <a:solidFill>
                  <a:srgbClr val="0070C0"/>
                </a:solidFill>
              </a:rPr>
              <a:t>found, atomic structure </a:t>
            </a:r>
          </a:p>
          <a:p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   was rich </a:t>
            </a:r>
            <a:r>
              <a:rPr lang="en-US" sz="2000" dirty="0">
                <a:solidFill>
                  <a:srgbClr val="0070C0"/>
                </a:solidFill>
              </a:rPr>
              <a:t>and quite mysterious.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62200" y="6018328"/>
            <a:ext cx="6100447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Problems lead to the development of Quantum Mechanics 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77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/>
      <p:bldP spid="6" grpId="0"/>
      <p:bldP spid="7" grpId="0"/>
      <p:bldP spid="8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8683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Black Body Radiation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0681" y="1387112"/>
            <a:ext cx="2146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C00000"/>
                </a:solidFill>
              </a:rPr>
              <a:t>Black Body Radiation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595532" y="179829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Classical physics predicted that hot objects </a:t>
            </a:r>
            <a:r>
              <a:rPr lang="en-US" dirty="0" smtClean="0"/>
              <a:t>would instantly </a:t>
            </a:r>
            <a:r>
              <a:rPr lang="en-US" dirty="0"/>
              <a:t>radiate away all </a:t>
            </a:r>
            <a:r>
              <a:rPr lang="en-US" dirty="0" smtClean="0"/>
              <a:t>their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heat into electromagnetic waves.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633046" y="2426441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The calculation, which </a:t>
            </a:r>
            <a:r>
              <a:rPr lang="en-US" dirty="0" smtClean="0"/>
              <a:t>was based </a:t>
            </a:r>
            <a:r>
              <a:rPr lang="en-US" dirty="0"/>
              <a:t>on Maxwell’s equations and </a:t>
            </a:r>
            <a:r>
              <a:rPr lang="en-US" dirty="0" smtClean="0"/>
              <a:t>Statistical Mechanics,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showed that the radiation rate </a:t>
            </a:r>
            <a:r>
              <a:rPr lang="en-US" dirty="0" smtClean="0"/>
              <a:t>went to </a:t>
            </a:r>
            <a:r>
              <a:rPr lang="en-US" dirty="0"/>
              <a:t>infinity as the EM wavelength went to zero</a:t>
            </a:r>
          </a:p>
        </p:txBody>
      </p:sp>
      <p:sp>
        <p:nvSpPr>
          <p:cNvPr id="7" name="Rectangle 6"/>
          <p:cNvSpPr/>
          <p:nvPr/>
        </p:nvSpPr>
        <p:spPr>
          <a:xfrm>
            <a:off x="2831220" y="4020193"/>
            <a:ext cx="303276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Plank </a:t>
            </a:r>
            <a:r>
              <a:rPr lang="en-US" dirty="0" smtClean="0"/>
              <a:t>solved the </a:t>
            </a:r>
            <a:r>
              <a:rPr lang="en-US" dirty="0"/>
              <a:t>problem by postulating that EM energy </a:t>
            </a:r>
            <a:r>
              <a:rPr lang="en-US" dirty="0" smtClean="0"/>
              <a:t>is </a:t>
            </a:r>
            <a:r>
              <a:rPr lang="en-US" dirty="0"/>
              <a:t>emitted </a:t>
            </a:r>
            <a:r>
              <a:rPr lang="en-US" dirty="0" smtClean="0"/>
              <a:t>in quanta </a:t>
            </a:r>
            <a:r>
              <a:rPr lang="en-US" dirty="0"/>
              <a:t>with </a:t>
            </a:r>
            <a:r>
              <a:rPr lang="en-US" b="1" dirty="0">
                <a:solidFill>
                  <a:srgbClr val="C00000"/>
                </a:solidFill>
              </a:rPr>
              <a:t>E = </a:t>
            </a:r>
            <a:r>
              <a:rPr lang="en-US" b="1" dirty="0" err="1" smtClean="0">
                <a:solidFill>
                  <a:srgbClr val="C00000"/>
                </a:solidFill>
              </a:rPr>
              <a:t>hν</a:t>
            </a:r>
            <a:endParaRPr lang="en-US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985" y="3045628"/>
            <a:ext cx="1510950" cy="720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438" y="5396864"/>
            <a:ext cx="2900050" cy="1332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901" y="3718437"/>
            <a:ext cx="3014144" cy="2628000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>
            <a:off x="4214250" y="4946561"/>
            <a:ext cx="266700" cy="4377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0" name="Curved Connector 19"/>
          <p:cNvCxnSpPr/>
          <p:nvPr/>
        </p:nvCxnSpPr>
        <p:spPr>
          <a:xfrm>
            <a:off x="3962400" y="3533380"/>
            <a:ext cx="3475531" cy="47425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029626" y="4460974"/>
            <a:ext cx="1908281" cy="1482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511307" y="5474499"/>
            <a:ext cx="124861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IN" dirty="0" smtClean="0"/>
              <a:t>Data Points</a:t>
            </a:r>
            <a:endParaRPr lang="en-IN" dirty="0"/>
          </a:p>
        </p:txBody>
      </p:sp>
      <p:cxnSp>
        <p:nvCxnSpPr>
          <p:cNvPr id="30" name="Curved Connector 29"/>
          <p:cNvCxnSpPr/>
          <p:nvPr/>
        </p:nvCxnSpPr>
        <p:spPr>
          <a:xfrm rot="16200000" flipV="1">
            <a:off x="6461093" y="4926555"/>
            <a:ext cx="562716" cy="37790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planck hypothesi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941" y="228600"/>
            <a:ext cx="847059" cy="12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06" y="3960606"/>
            <a:ext cx="2376000" cy="2376000"/>
          </a:xfrm>
          <a:prstGeom prst="rect">
            <a:avLst/>
          </a:prstGeom>
        </p:spPr>
      </p:pic>
      <p:sp>
        <p:nvSpPr>
          <p:cNvPr id="1028" name="Rectangle 1027"/>
          <p:cNvSpPr/>
          <p:nvPr/>
        </p:nvSpPr>
        <p:spPr>
          <a:xfrm>
            <a:off x="4776346" y="3005936"/>
            <a:ext cx="255711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IN" dirty="0" smtClean="0">
                <a:latin typeface="NimbusRomNo9L-ReguItal"/>
              </a:rPr>
              <a:t>Ultra-violet </a:t>
            </a:r>
            <a:r>
              <a:rPr lang="en-IN" dirty="0">
                <a:latin typeface="NimbusRomNo9L-ReguItal"/>
              </a:rPr>
              <a:t>catastrophe</a:t>
            </a:r>
            <a:endParaRPr lang="en-IN" dirty="0"/>
          </a:p>
        </p:txBody>
      </p:sp>
      <p:sp>
        <p:nvSpPr>
          <p:cNvPr id="1029" name="Rectangle 1028"/>
          <p:cNvSpPr/>
          <p:nvPr/>
        </p:nvSpPr>
        <p:spPr>
          <a:xfrm>
            <a:off x="416452" y="3026019"/>
            <a:ext cx="1928733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IN" dirty="0" smtClean="0">
                <a:latin typeface="NimbusRomNo9L-Regu"/>
              </a:rPr>
              <a:t>Energy </a:t>
            </a:r>
            <a:r>
              <a:rPr lang="en-IN" dirty="0">
                <a:latin typeface="NimbusRomNo9L-Regu"/>
              </a:rPr>
              <a:t>spectrum</a:t>
            </a:r>
            <a:endParaRPr lang="en-IN" dirty="0"/>
          </a:p>
        </p:txBody>
      </p:sp>
      <p:cxnSp>
        <p:nvCxnSpPr>
          <p:cNvPr id="1033" name="Straight Arrow Connector 1032"/>
          <p:cNvCxnSpPr>
            <a:stCxn id="1029" idx="3"/>
          </p:cNvCxnSpPr>
          <p:nvPr/>
        </p:nvCxnSpPr>
        <p:spPr>
          <a:xfrm>
            <a:off x="2345185" y="3210685"/>
            <a:ext cx="793404" cy="69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15" grpId="0" animBg="1"/>
      <p:bldP spid="28" grpId="0" animBg="1"/>
      <p:bldP spid="1028" grpId="0" animBg="1"/>
      <p:bldP spid="10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0384"/>
            <a:ext cx="8686800" cy="81021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IN" dirty="0" smtClean="0"/>
              <a:t>Photoelectric effects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28600" y="2612651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When light was used to knock electrons out </a:t>
            </a:r>
            <a:r>
              <a:rPr lang="en-US" dirty="0" smtClean="0"/>
              <a:t>of solids</a:t>
            </a:r>
            <a:r>
              <a:rPr lang="en-US" dirty="0"/>
              <a:t>, the results were </a:t>
            </a:r>
            <a:r>
              <a:rPr lang="en-US" dirty="0" smtClean="0"/>
              <a:t>completely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different than expected from Maxwell’s equations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17378" y="5663010"/>
            <a:ext cx="4852315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The measurements </a:t>
            </a:r>
            <a:r>
              <a:rPr lang="en-US" dirty="0"/>
              <a:t>were easy to explain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(for </a:t>
            </a:r>
            <a:r>
              <a:rPr lang="en-US" dirty="0" smtClean="0">
                <a:solidFill>
                  <a:srgbClr val="C00000"/>
                </a:solidFill>
              </a:rPr>
              <a:t>Einstein</a:t>
            </a:r>
            <a:r>
              <a:rPr lang="en-US" dirty="0"/>
              <a:t>) if </a:t>
            </a:r>
            <a:r>
              <a:rPr lang="en-US" dirty="0">
                <a:solidFill>
                  <a:srgbClr val="C00000"/>
                </a:solidFill>
              </a:rPr>
              <a:t>light is made up </a:t>
            </a:r>
            <a:r>
              <a:rPr lang="en-US" dirty="0" smtClean="0">
                <a:solidFill>
                  <a:srgbClr val="C00000"/>
                </a:solidFill>
              </a:rPr>
              <a:t>of particles </a:t>
            </a:r>
          </a:p>
          <a:p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  with the energies </a:t>
            </a:r>
            <a:r>
              <a:rPr lang="en-US" dirty="0">
                <a:solidFill>
                  <a:srgbClr val="C00000"/>
                </a:solidFill>
              </a:rPr>
              <a:t>Plank postulated.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40" y="3946215"/>
            <a:ext cx="3870107" cy="241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2310" y="1610925"/>
            <a:ext cx="8681682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CMR10"/>
              </a:rPr>
              <a:t>Historically, while the Young Two Slit experiment is credited with </a:t>
            </a:r>
            <a:r>
              <a:rPr lang="en-IN" dirty="0" smtClean="0">
                <a:latin typeface="CMR10"/>
              </a:rPr>
              <a:t>“confirming</a:t>
            </a:r>
            <a:r>
              <a:rPr lang="en-IN" dirty="0">
                <a:latin typeface="CMR10"/>
              </a:rPr>
              <a:t>" the </a:t>
            </a:r>
            <a:r>
              <a:rPr lang="en-IN" dirty="0" smtClean="0">
                <a:latin typeface="CMR10"/>
              </a:rPr>
              <a:t>wave-like nature </a:t>
            </a:r>
            <a:r>
              <a:rPr lang="en-IN" dirty="0">
                <a:latin typeface="CMR10"/>
              </a:rPr>
              <a:t>of light, it is the </a:t>
            </a:r>
            <a:r>
              <a:rPr lang="en-IN" dirty="0">
                <a:latin typeface="CMBX10"/>
              </a:rPr>
              <a:t>Photoelectric </a:t>
            </a:r>
            <a:r>
              <a:rPr lang="en-IN" dirty="0" smtClean="0">
                <a:latin typeface="CMBX10"/>
              </a:rPr>
              <a:t>effect </a:t>
            </a:r>
            <a:r>
              <a:rPr lang="en-IN" dirty="0" smtClean="0">
                <a:latin typeface="CMR10"/>
              </a:rPr>
              <a:t>that </a:t>
            </a:r>
            <a:r>
              <a:rPr lang="en-IN" dirty="0">
                <a:latin typeface="CMR10"/>
              </a:rPr>
              <a:t>shows that light also exhibits </a:t>
            </a:r>
            <a:r>
              <a:rPr lang="en-IN" dirty="0" smtClean="0">
                <a:latin typeface="CMR10"/>
              </a:rPr>
              <a:t>particle-like behaviour, we </a:t>
            </a:r>
            <a:r>
              <a:rPr lang="en-IN" dirty="0">
                <a:latin typeface="CMR10"/>
              </a:rPr>
              <a:t>call light particles </a:t>
            </a:r>
            <a:r>
              <a:rPr lang="en-IN" dirty="0">
                <a:latin typeface="CMBX10"/>
              </a:rPr>
              <a:t>photons</a:t>
            </a:r>
            <a:r>
              <a:rPr lang="en-IN" dirty="0">
                <a:latin typeface="CMR10"/>
              </a:rPr>
              <a:t>.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87289" y="1081944"/>
            <a:ext cx="3090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u="sng" dirty="0">
                <a:solidFill>
                  <a:srgbClr val="FF0000"/>
                </a:solidFill>
              </a:rPr>
              <a:t>Light is wave or particle like </a:t>
            </a:r>
            <a:r>
              <a:rPr lang="en-IN" b="1" u="sng" dirty="0" smtClean="0">
                <a:solidFill>
                  <a:srgbClr val="FF0000"/>
                </a:solidFill>
              </a:rPr>
              <a:t>??</a:t>
            </a:r>
            <a:endParaRPr lang="en-IN" b="1" u="sng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4808" y="3249326"/>
            <a:ext cx="826059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 smtClean="0">
                <a:latin typeface="CMR10"/>
              </a:rPr>
              <a:t>Electrons will be </a:t>
            </a:r>
            <a:r>
              <a:rPr lang="en-IN" dirty="0">
                <a:latin typeface="CMR10"/>
              </a:rPr>
              <a:t>emitted or not depends </a:t>
            </a:r>
            <a:r>
              <a:rPr lang="en-IN" dirty="0">
                <a:latin typeface="CMTI10"/>
              </a:rPr>
              <a:t>only on </a:t>
            </a:r>
            <a:r>
              <a:rPr lang="en-IN" dirty="0" smtClean="0">
                <a:latin typeface="CMTI10"/>
              </a:rPr>
              <a:t>the frequency</a:t>
            </a:r>
            <a:r>
              <a:rPr lang="en-IN" dirty="0" smtClean="0">
                <a:latin typeface="CMR10"/>
              </a:rPr>
              <a:t> !!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343400" y="3922937"/>
                <a:ext cx="4572000" cy="646331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en-IN" dirty="0" smtClean="0">
                    <a:latin typeface="CMR10"/>
                  </a:rPr>
                  <a:t>The </a:t>
                </a:r>
                <a:r>
                  <a:rPr lang="en-IN" dirty="0">
                    <a:latin typeface="CMR10"/>
                  </a:rPr>
                  <a:t>frequency of the light required to liberate an electron </a:t>
                </a:r>
                <a:r>
                  <a:rPr lang="en-IN" dirty="0" smtClean="0">
                    <a:latin typeface="CMR10"/>
                  </a:rPr>
                  <a:t>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ν</m:t>
                    </m:r>
                    <m:r>
                      <a:rPr lang="en-I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I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ν</m:t>
                        </m:r>
                      </m:e>
                      <m:sub>
                        <m:r>
                          <a:rPr lang="en-I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0 </m:t>
                        </m:r>
                      </m:sub>
                    </m:sSub>
                    <m:r>
                      <a:rPr lang="en-I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I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I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0 </m:t>
                        </m:r>
                      </m:sub>
                    </m:sSub>
                    <m:r>
                      <a:rPr lang="en-I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I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IN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922937"/>
                <a:ext cx="4572000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928" t="-3636" b="-1090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205405" y="4696979"/>
            <a:ext cx="3005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CMR10"/>
              </a:rPr>
              <a:t>Depends </a:t>
            </a:r>
            <a:r>
              <a:rPr lang="en-IN" dirty="0">
                <a:solidFill>
                  <a:srgbClr val="C00000"/>
                </a:solidFill>
                <a:latin typeface="CMR10"/>
              </a:rPr>
              <a:t>on the metal used</a:t>
            </a:r>
            <a:endParaRPr lang="en-IN" dirty="0">
              <a:solidFill>
                <a:srgbClr val="C00000"/>
              </a:solidFill>
            </a:endParaRPr>
          </a:p>
        </p:txBody>
      </p:sp>
      <p:cxnSp>
        <p:nvCxnSpPr>
          <p:cNvPr id="13" name="Curved Connector 12"/>
          <p:cNvCxnSpPr>
            <a:endCxn id="11" idx="3"/>
          </p:cNvCxnSpPr>
          <p:nvPr/>
        </p:nvCxnSpPr>
        <p:spPr>
          <a:xfrm rot="10800000" flipV="1">
            <a:off x="7211357" y="4525171"/>
            <a:ext cx="612127" cy="356473"/>
          </a:xfrm>
          <a:prstGeom prst="curvedConnector3">
            <a:avLst>
              <a:gd name="adj1" fmla="val -573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7610741" y="4148919"/>
            <a:ext cx="332256" cy="436729"/>
          </a:xfrm>
          <a:custGeom>
            <a:avLst/>
            <a:gdLst>
              <a:gd name="connsiteX0" fmla="*/ 100244 w 332256"/>
              <a:gd name="connsiteY0" fmla="*/ 0 h 436729"/>
              <a:gd name="connsiteX1" fmla="*/ 4710 w 332256"/>
              <a:gd name="connsiteY1" fmla="*/ 163774 h 436729"/>
              <a:gd name="connsiteX2" fmla="*/ 18358 w 332256"/>
              <a:gd name="connsiteY2" fmla="*/ 313899 h 436729"/>
              <a:gd name="connsiteX3" fmla="*/ 86596 w 332256"/>
              <a:gd name="connsiteY3" fmla="*/ 382138 h 436729"/>
              <a:gd name="connsiteX4" fmla="*/ 141187 w 332256"/>
              <a:gd name="connsiteY4" fmla="*/ 409433 h 436729"/>
              <a:gd name="connsiteX5" fmla="*/ 236722 w 332256"/>
              <a:gd name="connsiteY5" fmla="*/ 436729 h 436729"/>
              <a:gd name="connsiteX6" fmla="*/ 304960 w 332256"/>
              <a:gd name="connsiteY6" fmla="*/ 368490 h 436729"/>
              <a:gd name="connsiteX7" fmla="*/ 332256 w 332256"/>
              <a:gd name="connsiteY7" fmla="*/ 286603 h 436729"/>
              <a:gd name="connsiteX8" fmla="*/ 318608 w 332256"/>
              <a:gd name="connsiteY8" fmla="*/ 150126 h 436729"/>
              <a:gd name="connsiteX9" fmla="*/ 291313 w 332256"/>
              <a:gd name="connsiteY9" fmla="*/ 109182 h 436729"/>
              <a:gd name="connsiteX10" fmla="*/ 277665 w 332256"/>
              <a:gd name="connsiteY10" fmla="*/ 68239 h 436729"/>
              <a:gd name="connsiteX11" fmla="*/ 182131 w 332256"/>
              <a:gd name="connsiteY11" fmla="*/ 81887 h 436729"/>
              <a:gd name="connsiteX12" fmla="*/ 100244 w 332256"/>
              <a:gd name="connsiteY12" fmla="*/ 109182 h 436729"/>
              <a:gd name="connsiteX13" fmla="*/ 4710 w 332256"/>
              <a:gd name="connsiteY13" fmla="*/ 109182 h 436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32256" h="436729">
                <a:moveTo>
                  <a:pt x="100244" y="0"/>
                </a:moveTo>
                <a:cubicBezTo>
                  <a:pt x="68399" y="54591"/>
                  <a:pt x="20663" y="102620"/>
                  <a:pt x="4710" y="163774"/>
                </a:cubicBezTo>
                <a:cubicBezTo>
                  <a:pt x="-7974" y="212395"/>
                  <a:pt x="7830" y="264766"/>
                  <a:pt x="18358" y="313899"/>
                </a:cubicBezTo>
                <a:cubicBezTo>
                  <a:pt x="25340" y="346484"/>
                  <a:pt x="61417" y="367750"/>
                  <a:pt x="86596" y="382138"/>
                </a:cubicBezTo>
                <a:cubicBezTo>
                  <a:pt x="104260" y="392232"/>
                  <a:pt x="122487" y="401419"/>
                  <a:pt x="141187" y="409433"/>
                </a:cubicBezTo>
                <a:cubicBezTo>
                  <a:pt x="168598" y="421181"/>
                  <a:pt x="209019" y="429803"/>
                  <a:pt x="236722" y="436729"/>
                </a:cubicBezTo>
                <a:cubicBezTo>
                  <a:pt x="274074" y="411827"/>
                  <a:pt x="285805" y="411588"/>
                  <a:pt x="304960" y="368490"/>
                </a:cubicBezTo>
                <a:cubicBezTo>
                  <a:pt x="316645" y="342198"/>
                  <a:pt x="332256" y="286603"/>
                  <a:pt x="332256" y="286603"/>
                </a:cubicBezTo>
                <a:cubicBezTo>
                  <a:pt x="327707" y="241111"/>
                  <a:pt x="328888" y="194674"/>
                  <a:pt x="318608" y="150126"/>
                </a:cubicBezTo>
                <a:cubicBezTo>
                  <a:pt x="314920" y="134143"/>
                  <a:pt x="298648" y="123853"/>
                  <a:pt x="291313" y="109182"/>
                </a:cubicBezTo>
                <a:cubicBezTo>
                  <a:pt x="284879" y="96315"/>
                  <a:pt x="282214" y="81887"/>
                  <a:pt x="277665" y="68239"/>
                </a:cubicBezTo>
                <a:cubicBezTo>
                  <a:pt x="245820" y="72788"/>
                  <a:pt x="213475" y="74654"/>
                  <a:pt x="182131" y="81887"/>
                </a:cubicBezTo>
                <a:cubicBezTo>
                  <a:pt x="154096" y="88357"/>
                  <a:pt x="129016" y="109182"/>
                  <a:pt x="100244" y="109182"/>
                </a:cubicBezTo>
                <a:lnTo>
                  <a:pt x="4710" y="10918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88737" y="5160445"/>
                <a:ext cx="1968560" cy="276999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sub>
                      </m:sSub>
                      <m:r>
                        <a:rPr lang="en-IN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 − </m:t>
                      </m:r>
                      <m:sSub>
                        <m:sSub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737" y="5160445"/>
                <a:ext cx="1968560" cy="2769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5963641" y="5157792"/>
            <a:ext cx="270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>
                <a:solidFill>
                  <a:srgbClr val="C00000"/>
                </a:solidFill>
              </a:rPr>
              <a:t>K.E of the emitted electron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5663609" y="5244429"/>
            <a:ext cx="258011" cy="1568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/>
          <p:cNvSpPr/>
          <p:nvPr/>
        </p:nvSpPr>
        <p:spPr>
          <a:xfrm>
            <a:off x="4089244" y="1101314"/>
            <a:ext cx="84635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/>
              <a:t>Both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3171397" y="1266610"/>
            <a:ext cx="854049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26" name="Picture 2" descr="Image resul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2712" y="159641"/>
            <a:ext cx="917473" cy="12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919" y="3618658"/>
            <a:ext cx="461203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No detectable time delay </a:t>
            </a:r>
            <a:r>
              <a:rPr lang="en-US" dirty="0" smtClean="0"/>
              <a:t>in electron emission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28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/>
      <p:bldP spid="9" grpId="0" animBg="1"/>
      <p:bldP spid="10" grpId="0" animBg="1"/>
      <p:bldP spid="11" grpId="0"/>
      <p:bldP spid="17" grpId="0" animBg="1"/>
      <p:bldP spid="20" grpId="0" animBg="1"/>
      <p:bldP spid="21" grpId="0"/>
      <p:bldP spid="22" grpId="0" animBg="1"/>
      <p:bldP spid="23" grpId="0" animBg="1"/>
      <p:bldP spid="24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8683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Bohr’s theory of Atom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1295400" cy="45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u="sng" dirty="0" smtClean="0">
                <a:solidFill>
                  <a:srgbClr val="C00000"/>
                </a:solidFill>
              </a:rPr>
              <a:t>Atoms </a:t>
            </a:r>
            <a:endParaRPr lang="en-US" sz="1800" u="sng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4478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Classical </a:t>
            </a:r>
            <a:r>
              <a:rPr lang="en-US" dirty="0"/>
              <a:t>physics predicted that the atomic electrons </a:t>
            </a:r>
            <a:r>
              <a:rPr lang="en-US" dirty="0" smtClean="0"/>
              <a:t>orbiting the </a:t>
            </a:r>
            <a:r>
              <a:rPr lang="en-US" dirty="0"/>
              <a:t>nucleus </a:t>
            </a:r>
            <a:r>
              <a:rPr lang="en-US" dirty="0" smtClean="0"/>
              <a:t>would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radiate their energy away and spiral into the nucleus.</a:t>
            </a:r>
          </a:p>
        </p:txBody>
      </p:sp>
      <p:sp>
        <p:nvSpPr>
          <p:cNvPr id="6" name="Rectangle 5"/>
          <p:cNvSpPr/>
          <p:nvPr/>
        </p:nvSpPr>
        <p:spPr>
          <a:xfrm>
            <a:off x="1003679" y="205344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C00000"/>
                </a:solidFill>
              </a:rPr>
              <a:t>However, the </a:t>
            </a:r>
            <a:r>
              <a:rPr lang="en-US" dirty="0">
                <a:solidFill>
                  <a:srgbClr val="C00000"/>
                </a:solidFill>
              </a:rPr>
              <a:t>energy radiated by atoms </a:t>
            </a:r>
            <a:r>
              <a:rPr lang="en-US" dirty="0" smtClean="0">
                <a:solidFill>
                  <a:srgbClr val="C00000"/>
                </a:solidFill>
              </a:rPr>
              <a:t> also </a:t>
            </a:r>
            <a:r>
              <a:rPr lang="en-US" dirty="0">
                <a:solidFill>
                  <a:srgbClr val="C00000"/>
                </a:solidFill>
              </a:rPr>
              <a:t>came out in quantized </a:t>
            </a:r>
            <a:r>
              <a:rPr lang="en-US" dirty="0" smtClean="0">
                <a:solidFill>
                  <a:srgbClr val="C00000"/>
                </a:solidFill>
              </a:rPr>
              <a:t>amounts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 in </a:t>
            </a:r>
            <a:r>
              <a:rPr lang="en-US" dirty="0">
                <a:solidFill>
                  <a:srgbClr val="C00000"/>
                </a:solidFill>
              </a:rPr>
              <a:t>contradiction to the predictions of classical physics.</a:t>
            </a:r>
          </a:p>
        </p:txBody>
      </p:sp>
      <p:sp>
        <p:nvSpPr>
          <p:cNvPr id="5" name="Rectangle 4"/>
          <p:cNvSpPr/>
          <p:nvPr/>
        </p:nvSpPr>
        <p:spPr>
          <a:xfrm>
            <a:off x="864358" y="2699771"/>
            <a:ext cx="78986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>
                <a:latin typeface="NimbusRomNo9L-Regu"/>
              </a:rPr>
              <a:t>Bohr’s solution was to propose that provided the electron circulates in orbits whose radii </a:t>
            </a:r>
            <a:r>
              <a:rPr lang="en-IN" dirty="0">
                <a:latin typeface="NimbusRomNo9L-ReguItal"/>
              </a:rPr>
              <a:t>r </a:t>
            </a:r>
            <a:r>
              <a:rPr lang="en-IN" dirty="0" smtClean="0">
                <a:latin typeface="NimbusRomNo9L-Regu"/>
              </a:rPr>
              <a:t>satisfy an </a:t>
            </a:r>
            <a:r>
              <a:rPr lang="en-IN" dirty="0">
                <a:latin typeface="NimbusRomNo9L-Regu"/>
              </a:rPr>
              <a:t>ad hoc rule, now known as a </a:t>
            </a:r>
            <a:r>
              <a:rPr lang="en-IN" dirty="0">
                <a:solidFill>
                  <a:srgbClr val="C00000"/>
                </a:solidFill>
                <a:latin typeface="NimbusRomNo9L-Regu"/>
              </a:rPr>
              <a:t>quantization condition</a:t>
            </a:r>
            <a:r>
              <a:rPr lang="en-IN" dirty="0">
                <a:latin typeface="NimbusRomNo9L-Regu"/>
              </a:rPr>
              <a:t>, </a:t>
            </a:r>
            <a:r>
              <a:rPr lang="en-IN" dirty="0">
                <a:solidFill>
                  <a:srgbClr val="C00000"/>
                </a:solidFill>
                <a:latin typeface="NimbusRomNo9L-Regu"/>
              </a:rPr>
              <a:t>applied to the angular momentum </a:t>
            </a:r>
            <a:r>
              <a:rPr lang="en-IN" dirty="0">
                <a:solidFill>
                  <a:srgbClr val="C00000"/>
                </a:solidFill>
                <a:latin typeface="NimbusRomNo9L-ReguItal"/>
              </a:rPr>
              <a:t>L </a:t>
            </a:r>
            <a:r>
              <a:rPr lang="en-IN" dirty="0">
                <a:latin typeface="NimbusRomNo9L-Regu"/>
              </a:rPr>
              <a:t>of </a:t>
            </a:r>
            <a:r>
              <a:rPr lang="en-IN" dirty="0" smtClean="0">
                <a:latin typeface="NimbusRomNo9L-Regu"/>
              </a:rPr>
              <a:t>the electron, 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L = n </a:t>
            </a:r>
            <a:r>
              <a:rPr lang="az-Cyrl-AZ" dirty="0" smtClean="0">
                <a:solidFill>
                  <a:srgbClr val="C00000"/>
                </a:solidFill>
                <a:latin typeface="NimbusRomNo9L-Regu"/>
              </a:rPr>
              <a:t>ћ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 </a:t>
            </a:r>
            <a:r>
              <a:rPr lang="en-IN" dirty="0" smtClean="0">
                <a:latin typeface="NimbusRomNo9L-Regu"/>
              </a:rPr>
              <a:t>for </a:t>
            </a:r>
          </a:p>
          <a:p>
            <a:r>
              <a:rPr lang="en-IN" dirty="0">
                <a:solidFill>
                  <a:srgbClr val="C00000"/>
                </a:solidFill>
                <a:latin typeface="NimbusRomNo9L-Regu"/>
              </a:rPr>
              <a:t> 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    n = 1,2,3….,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24367" y="3974638"/>
            <a:ext cx="259558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IN" dirty="0" smtClean="0">
                <a:latin typeface="NimbusRomNo9L-Regu"/>
              </a:rPr>
              <a:t>Orbits </a:t>
            </a:r>
            <a:r>
              <a:rPr lang="en-IN" dirty="0">
                <a:latin typeface="NimbusRomNo9L-Regu"/>
              </a:rPr>
              <a:t>would be </a:t>
            </a:r>
            <a:r>
              <a:rPr lang="en-IN" dirty="0" smtClean="0">
                <a:latin typeface="NimbusRomNo9L-ReguItal"/>
              </a:rPr>
              <a:t>stable !</a:t>
            </a:r>
            <a:endParaRPr lang="en-IN" dirty="0"/>
          </a:p>
        </p:txBody>
      </p:sp>
      <p:sp>
        <p:nvSpPr>
          <p:cNvPr id="18" name="Freeform 17"/>
          <p:cNvSpPr/>
          <p:nvPr/>
        </p:nvSpPr>
        <p:spPr>
          <a:xfrm>
            <a:off x="723331" y="2579427"/>
            <a:ext cx="8024884" cy="1378424"/>
          </a:xfrm>
          <a:custGeom>
            <a:avLst/>
            <a:gdLst>
              <a:gd name="connsiteX0" fmla="*/ 259308 w 8024884"/>
              <a:gd name="connsiteY0" fmla="*/ 122830 h 1378424"/>
              <a:gd name="connsiteX1" fmla="*/ 191069 w 8024884"/>
              <a:gd name="connsiteY1" fmla="*/ 163773 h 1378424"/>
              <a:gd name="connsiteX2" fmla="*/ 163773 w 8024884"/>
              <a:gd name="connsiteY2" fmla="*/ 204716 h 1378424"/>
              <a:gd name="connsiteX3" fmla="*/ 81887 w 8024884"/>
              <a:gd name="connsiteY3" fmla="*/ 272955 h 1378424"/>
              <a:gd name="connsiteX4" fmla="*/ 54591 w 8024884"/>
              <a:gd name="connsiteY4" fmla="*/ 313898 h 1378424"/>
              <a:gd name="connsiteX5" fmla="*/ 13648 w 8024884"/>
              <a:gd name="connsiteY5" fmla="*/ 341194 h 1378424"/>
              <a:gd name="connsiteX6" fmla="*/ 0 w 8024884"/>
              <a:gd name="connsiteY6" fmla="*/ 409433 h 1378424"/>
              <a:gd name="connsiteX7" fmla="*/ 13648 w 8024884"/>
              <a:gd name="connsiteY7" fmla="*/ 709683 h 1378424"/>
              <a:gd name="connsiteX8" fmla="*/ 68239 w 8024884"/>
              <a:gd name="connsiteY8" fmla="*/ 846161 h 1378424"/>
              <a:gd name="connsiteX9" fmla="*/ 122830 w 8024884"/>
              <a:gd name="connsiteY9" fmla="*/ 928048 h 1378424"/>
              <a:gd name="connsiteX10" fmla="*/ 163773 w 8024884"/>
              <a:gd name="connsiteY10" fmla="*/ 1009934 h 1378424"/>
              <a:gd name="connsiteX11" fmla="*/ 245660 w 8024884"/>
              <a:gd name="connsiteY11" fmla="*/ 1091821 h 1378424"/>
              <a:gd name="connsiteX12" fmla="*/ 313899 w 8024884"/>
              <a:gd name="connsiteY12" fmla="*/ 1160060 h 1378424"/>
              <a:gd name="connsiteX13" fmla="*/ 395785 w 8024884"/>
              <a:gd name="connsiteY13" fmla="*/ 1187355 h 1378424"/>
              <a:gd name="connsiteX14" fmla="*/ 477672 w 8024884"/>
              <a:gd name="connsiteY14" fmla="*/ 1228298 h 1378424"/>
              <a:gd name="connsiteX15" fmla="*/ 600502 w 8024884"/>
              <a:gd name="connsiteY15" fmla="*/ 1282889 h 1378424"/>
              <a:gd name="connsiteX16" fmla="*/ 641445 w 8024884"/>
              <a:gd name="connsiteY16" fmla="*/ 1296537 h 1378424"/>
              <a:gd name="connsiteX17" fmla="*/ 682388 w 8024884"/>
              <a:gd name="connsiteY17" fmla="*/ 1310185 h 1378424"/>
              <a:gd name="connsiteX18" fmla="*/ 791570 w 8024884"/>
              <a:gd name="connsiteY18" fmla="*/ 1323833 h 1378424"/>
              <a:gd name="connsiteX19" fmla="*/ 859809 w 8024884"/>
              <a:gd name="connsiteY19" fmla="*/ 1337480 h 1378424"/>
              <a:gd name="connsiteX20" fmla="*/ 900753 w 8024884"/>
              <a:gd name="connsiteY20" fmla="*/ 1351128 h 1378424"/>
              <a:gd name="connsiteX21" fmla="*/ 1296538 w 8024884"/>
              <a:gd name="connsiteY21" fmla="*/ 1378424 h 1378424"/>
              <a:gd name="connsiteX22" fmla="*/ 1678675 w 8024884"/>
              <a:gd name="connsiteY22" fmla="*/ 1364776 h 1378424"/>
              <a:gd name="connsiteX23" fmla="*/ 1760562 w 8024884"/>
              <a:gd name="connsiteY23" fmla="*/ 1337480 h 1378424"/>
              <a:gd name="connsiteX24" fmla="*/ 1842448 w 8024884"/>
              <a:gd name="connsiteY24" fmla="*/ 1310185 h 1378424"/>
              <a:gd name="connsiteX25" fmla="*/ 1883391 w 8024884"/>
              <a:gd name="connsiteY25" fmla="*/ 1296537 h 1378424"/>
              <a:gd name="connsiteX26" fmla="*/ 2060812 w 8024884"/>
              <a:gd name="connsiteY26" fmla="*/ 1282889 h 1378424"/>
              <a:gd name="connsiteX27" fmla="*/ 2142699 w 8024884"/>
              <a:gd name="connsiteY27" fmla="*/ 1214651 h 1378424"/>
              <a:gd name="connsiteX28" fmla="*/ 2169994 w 8024884"/>
              <a:gd name="connsiteY28" fmla="*/ 1173707 h 1378424"/>
              <a:gd name="connsiteX29" fmla="*/ 2306472 w 8024884"/>
              <a:gd name="connsiteY29" fmla="*/ 1105469 h 1378424"/>
              <a:gd name="connsiteX30" fmla="*/ 2743200 w 8024884"/>
              <a:gd name="connsiteY30" fmla="*/ 1091821 h 1378424"/>
              <a:gd name="connsiteX31" fmla="*/ 2988860 w 8024884"/>
              <a:gd name="connsiteY31" fmla="*/ 1037230 h 1378424"/>
              <a:gd name="connsiteX32" fmla="*/ 3070747 w 8024884"/>
              <a:gd name="connsiteY32" fmla="*/ 1009934 h 1378424"/>
              <a:gd name="connsiteX33" fmla="*/ 3125338 w 8024884"/>
              <a:gd name="connsiteY33" fmla="*/ 982639 h 1378424"/>
              <a:gd name="connsiteX34" fmla="*/ 3370997 w 8024884"/>
              <a:gd name="connsiteY34" fmla="*/ 968991 h 1378424"/>
              <a:gd name="connsiteX35" fmla="*/ 3562066 w 8024884"/>
              <a:gd name="connsiteY35" fmla="*/ 982639 h 1378424"/>
              <a:gd name="connsiteX36" fmla="*/ 3616657 w 8024884"/>
              <a:gd name="connsiteY36" fmla="*/ 1009934 h 1378424"/>
              <a:gd name="connsiteX37" fmla="*/ 3671248 w 8024884"/>
              <a:gd name="connsiteY37" fmla="*/ 1023582 h 1378424"/>
              <a:gd name="connsiteX38" fmla="*/ 3903260 w 8024884"/>
              <a:gd name="connsiteY38" fmla="*/ 1050877 h 1378424"/>
              <a:gd name="connsiteX39" fmla="*/ 4203511 w 8024884"/>
              <a:gd name="connsiteY39" fmla="*/ 1078173 h 1378424"/>
              <a:gd name="connsiteX40" fmla="*/ 4299045 w 8024884"/>
              <a:gd name="connsiteY40" fmla="*/ 1091821 h 1378424"/>
              <a:gd name="connsiteX41" fmla="*/ 4421875 w 8024884"/>
              <a:gd name="connsiteY41" fmla="*/ 1105469 h 1378424"/>
              <a:gd name="connsiteX42" fmla="*/ 4490114 w 8024884"/>
              <a:gd name="connsiteY42" fmla="*/ 1119116 h 1378424"/>
              <a:gd name="connsiteX43" fmla="*/ 4626591 w 8024884"/>
              <a:gd name="connsiteY43" fmla="*/ 1132764 h 1378424"/>
              <a:gd name="connsiteX44" fmla="*/ 4899547 w 8024884"/>
              <a:gd name="connsiteY44" fmla="*/ 1173707 h 1378424"/>
              <a:gd name="connsiteX45" fmla="*/ 6605517 w 8024884"/>
              <a:gd name="connsiteY45" fmla="*/ 1187355 h 1378424"/>
              <a:gd name="connsiteX46" fmla="*/ 6701051 w 8024884"/>
              <a:gd name="connsiteY46" fmla="*/ 1201003 h 1378424"/>
              <a:gd name="connsiteX47" fmla="*/ 7438030 w 8024884"/>
              <a:gd name="connsiteY47" fmla="*/ 1201003 h 1378424"/>
              <a:gd name="connsiteX48" fmla="*/ 7615451 w 8024884"/>
              <a:gd name="connsiteY48" fmla="*/ 1173707 h 1378424"/>
              <a:gd name="connsiteX49" fmla="*/ 7710985 w 8024884"/>
              <a:gd name="connsiteY49" fmla="*/ 1146412 h 1378424"/>
              <a:gd name="connsiteX50" fmla="*/ 7861111 w 8024884"/>
              <a:gd name="connsiteY50" fmla="*/ 1119116 h 1378424"/>
              <a:gd name="connsiteX51" fmla="*/ 7902054 w 8024884"/>
              <a:gd name="connsiteY51" fmla="*/ 1105469 h 1378424"/>
              <a:gd name="connsiteX52" fmla="*/ 7970293 w 8024884"/>
              <a:gd name="connsiteY52" fmla="*/ 1091821 h 1378424"/>
              <a:gd name="connsiteX53" fmla="*/ 8024884 w 8024884"/>
              <a:gd name="connsiteY53" fmla="*/ 1023582 h 1378424"/>
              <a:gd name="connsiteX54" fmla="*/ 8011236 w 8024884"/>
              <a:gd name="connsiteY54" fmla="*/ 327546 h 1378424"/>
              <a:gd name="connsiteX55" fmla="*/ 7983941 w 8024884"/>
              <a:gd name="connsiteY55" fmla="*/ 259307 h 1378424"/>
              <a:gd name="connsiteX56" fmla="*/ 7970293 w 8024884"/>
              <a:gd name="connsiteY56" fmla="*/ 218364 h 1378424"/>
              <a:gd name="connsiteX57" fmla="*/ 7929350 w 8024884"/>
              <a:gd name="connsiteY57" fmla="*/ 150125 h 1378424"/>
              <a:gd name="connsiteX58" fmla="*/ 7902054 w 8024884"/>
              <a:gd name="connsiteY58" fmla="*/ 109182 h 1378424"/>
              <a:gd name="connsiteX59" fmla="*/ 7820168 w 8024884"/>
              <a:gd name="connsiteY59" fmla="*/ 40943 h 1378424"/>
              <a:gd name="connsiteX60" fmla="*/ 7765576 w 8024884"/>
              <a:gd name="connsiteY60" fmla="*/ 13648 h 1378424"/>
              <a:gd name="connsiteX61" fmla="*/ 7301553 w 8024884"/>
              <a:gd name="connsiteY61" fmla="*/ 0 h 1378424"/>
              <a:gd name="connsiteX62" fmla="*/ 6127845 w 8024884"/>
              <a:gd name="connsiteY62" fmla="*/ 13648 h 1378424"/>
              <a:gd name="connsiteX63" fmla="*/ 5964072 w 8024884"/>
              <a:gd name="connsiteY63" fmla="*/ 68239 h 1378424"/>
              <a:gd name="connsiteX64" fmla="*/ 5254388 w 8024884"/>
              <a:gd name="connsiteY64" fmla="*/ 81886 h 1378424"/>
              <a:gd name="connsiteX65" fmla="*/ 4831308 w 8024884"/>
              <a:gd name="connsiteY65" fmla="*/ 136477 h 1378424"/>
              <a:gd name="connsiteX66" fmla="*/ 2169994 w 8024884"/>
              <a:gd name="connsiteY66" fmla="*/ 122830 h 1378424"/>
              <a:gd name="connsiteX67" fmla="*/ 2115403 w 8024884"/>
              <a:gd name="connsiteY67" fmla="*/ 109182 h 1378424"/>
              <a:gd name="connsiteX68" fmla="*/ 1897039 w 8024884"/>
              <a:gd name="connsiteY68" fmla="*/ 95534 h 1378424"/>
              <a:gd name="connsiteX69" fmla="*/ 1146412 w 8024884"/>
              <a:gd name="connsiteY69" fmla="*/ 122830 h 1378424"/>
              <a:gd name="connsiteX70" fmla="*/ 914400 w 8024884"/>
              <a:gd name="connsiteY70" fmla="*/ 136477 h 1378424"/>
              <a:gd name="connsiteX71" fmla="*/ 341194 w 8024884"/>
              <a:gd name="connsiteY71" fmla="*/ 150125 h 1378424"/>
              <a:gd name="connsiteX72" fmla="*/ 232012 w 8024884"/>
              <a:gd name="connsiteY72" fmla="*/ 191069 h 1378424"/>
              <a:gd name="connsiteX73" fmla="*/ 191069 w 8024884"/>
              <a:gd name="connsiteY73" fmla="*/ 204716 h 1378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8024884" h="1378424">
                <a:moveTo>
                  <a:pt x="259308" y="122830"/>
                </a:moveTo>
                <a:cubicBezTo>
                  <a:pt x="236562" y="136478"/>
                  <a:pt x="211210" y="146510"/>
                  <a:pt x="191069" y="163773"/>
                </a:cubicBezTo>
                <a:cubicBezTo>
                  <a:pt x="178615" y="174448"/>
                  <a:pt x="174274" y="192115"/>
                  <a:pt x="163773" y="204716"/>
                </a:cubicBezTo>
                <a:cubicBezTo>
                  <a:pt x="130932" y="244125"/>
                  <a:pt x="122148" y="246115"/>
                  <a:pt x="81887" y="272955"/>
                </a:cubicBezTo>
                <a:cubicBezTo>
                  <a:pt x="72788" y="286603"/>
                  <a:pt x="66189" y="302300"/>
                  <a:pt x="54591" y="313898"/>
                </a:cubicBezTo>
                <a:cubicBezTo>
                  <a:pt x="42993" y="325496"/>
                  <a:pt x="21786" y="326953"/>
                  <a:pt x="13648" y="341194"/>
                </a:cubicBezTo>
                <a:cubicBezTo>
                  <a:pt x="2139" y="361335"/>
                  <a:pt x="4549" y="386687"/>
                  <a:pt x="0" y="409433"/>
                </a:cubicBezTo>
                <a:cubicBezTo>
                  <a:pt x="4549" y="509516"/>
                  <a:pt x="2975" y="610066"/>
                  <a:pt x="13648" y="709683"/>
                </a:cubicBezTo>
                <a:cubicBezTo>
                  <a:pt x="17044" y="741381"/>
                  <a:pt x="49526" y="814972"/>
                  <a:pt x="68239" y="846161"/>
                </a:cubicBezTo>
                <a:cubicBezTo>
                  <a:pt x="85117" y="874291"/>
                  <a:pt x="112456" y="896926"/>
                  <a:pt x="122830" y="928048"/>
                </a:cubicBezTo>
                <a:cubicBezTo>
                  <a:pt x="135477" y="965988"/>
                  <a:pt x="135554" y="978187"/>
                  <a:pt x="163773" y="1009934"/>
                </a:cubicBezTo>
                <a:cubicBezTo>
                  <a:pt x="189419" y="1038785"/>
                  <a:pt x="224247" y="1059703"/>
                  <a:pt x="245660" y="1091821"/>
                </a:cubicBezTo>
                <a:cubicBezTo>
                  <a:pt x="270561" y="1129171"/>
                  <a:pt x="270802" y="1140906"/>
                  <a:pt x="313899" y="1160060"/>
                </a:cubicBezTo>
                <a:cubicBezTo>
                  <a:pt x="340191" y="1171745"/>
                  <a:pt x="371845" y="1171395"/>
                  <a:pt x="395785" y="1187355"/>
                </a:cubicBezTo>
                <a:cubicBezTo>
                  <a:pt x="448699" y="1222631"/>
                  <a:pt x="421168" y="1209464"/>
                  <a:pt x="477672" y="1228298"/>
                </a:cubicBezTo>
                <a:cubicBezTo>
                  <a:pt x="542556" y="1271555"/>
                  <a:pt x="503053" y="1250406"/>
                  <a:pt x="600502" y="1282889"/>
                </a:cubicBezTo>
                <a:lnTo>
                  <a:pt x="641445" y="1296537"/>
                </a:lnTo>
                <a:cubicBezTo>
                  <a:pt x="655093" y="1301086"/>
                  <a:pt x="668113" y="1308401"/>
                  <a:pt x="682388" y="1310185"/>
                </a:cubicBezTo>
                <a:cubicBezTo>
                  <a:pt x="718782" y="1314734"/>
                  <a:pt x="755319" y="1318256"/>
                  <a:pt x="791570" y="1323833"/>
                </a:cubicBezTo>
                <a:cubicBezTo>
                  <a:pt x="814497" y="1327360"/>
                  <a:pt x="837305" y="1331854"/>
                  <a:pt x="859809" y="1337480"/>
                </a:cubicBezTo>
                <a:cubicBezTo>
                  <a:pt x="873766" y="1340969"/>
                  <a:pt x="886562" y="1348763"/>
                  <a:pt x="900753" y="1351128"/>
                </a:cubicBezTo>
                <a:cubicBezTo>
                  <a:pt x="1012520" y="1369756"/>
                  <a:pt x="1207126" y="1373953"/>
                  <a:pt x="1296538" y="1378424"/>
                </a:cubicBezTo>
                <a:cubicBezTo>
                  <a:pt x="1423917" y="1373875"/>
                  <a:pt x="1551708" y="1375979"/>
                  <a:pt x="1678675" y="1364776"/>
                </a:cubicBezTo>
                <a:cubicBezTo>
                  <a:pt x="1707336" y="1362247"/>
                  <a:pt x="1733266" y="1346578"/>
                  <a:pt x="1760562" y="1337480"/>
                </a:cubicBezTo>
                <a:lnTo>
                  <a:pt x="1842448" y="1310185"/>
                </a:lnTo>
                <a:cubicBezTo>
                  <a:pt x="1856096" y="1305636"/>
                  <a:pt x="1869047" y="1297640"/>
                  <a:pt x="1883391" y="1296537"/>
                </a:cubicBezTo>
                <a:lnTo>
                  <a:pt x="2060812" y="1282889"/>
                </a:lnTo>
                <a:cubicBezTo>
                  <a:pt x="2101070" y="1256051"/>
                  <a:pt x="2109861" y="1254057"/>
                  <a:pt x="2142699" y="1214651"/>
                </a:cubicBezTo>
                <a:cubicBezTo>
                  <a:pt x="2153200" y="1202050"/>
                  <a:pt x="2157650" y="1184508"/>
                  <a:pt x="2169994" y="1173707"/>
                </a:cubicBezTo>
                <a:cubicBezTo>
                  <a:pt x="2206839" y="1141467"/>
                  <a:pt x="2254732" y="1108343"/>
                  <a:pt x="2306472" y="1105469"/>
                </a:cubicBezTo>
                <a:cubicBezTo>
                  <a:pt x="2451895" y="1097390"/>
                  <a:pt x="2597624" y="1096370"/>
                  <a:pt x="2743200" y="1091821"/>
                </a:cubicBezTo>
                <a:cubicBezTo>
                  <a:pt x="2868259" y="1050135"/>
                  <a:pt x="2682504" y="1110172"/>
                  <a:pt x="2988860" y="1037230"/>
                </a:cubicBezTo>
                <a:cubicBezTo>
                  <a:pt x="3016850" y="1030566"/>
                  <a:pt x="3045012" y="1022801"/>
                  <a:pt x="3070747" y="1009934"/>
                </a:cubicBezTo>
                <a:cubicBezTo>
                  <a:pt x="3088944" y="1000836"/>
                  <a:pt x="3105180" y="985388"/>
                  <a:pt x="3125338" y="982639"/>
                </a:cubicBezTo>
                <a:cubicBezTo>
                  <a:pt x="3206599" y="971558"/>
                  <a:pt x="3289111" y="973540"/>
                  <a:pt x="3370997" y="968991"/>
                </a:cubicBezTo>
                <a:cubicBezTo>
                  <a:pt x="3434687" y="973540"/>
                  <a:pt x="3499083" y="972142"/>
                  <a:pt x="3562066" y="982639"/>
                </a:cubicBezTo>
                <a:cubicBezTo>
                  <a:pt x="3582134" y="985984"/>
                  <a:pt x="3597608" y="1002791"/>
                  <a:pt x="3616657" y="1009934"/>
                </a:cubicBezTo>
                <a:cubicBezTo>
                  <a:pt x="3634220" y="1016520"/>
                  <a:pt x="3652746" y="1020498"/>
                  <a:pt x="3671248" y="1023582"/>
                </a:cubicBezTo>
                <a:cubicBezTo>
                  <a:pt x="3718543" y="1031465"/>
                  <a:pt x="3859400" y="1045395"/>
                  <a:pt x="3903260" y="1050877"/>
                </a:cubicBezTo>
                <a:cubicBezTo>
                  <a:pt x="4116485" y="1077530"/>
                  <a:pt x="3860420" y="1055300"/>
                  <a:pt x="4203511" y="1078173"/>
                </a:cubicBezTo>
                <a:lnTo>
                  <a:pt x="4299045" y="1091821"/>
                </a:lnTo>
                <a:cubicBezTo>
                  <a:pt x="4339922" y="1096931"/>
                  <a:pt x="4381094" y="1099643"/>
                  <a:pt x="4421875" y="1105469"/>
                </a:cubicBezTo>
                <a:cubicBezTo>
                  <a:pt x="4444839" y="1108749"/>
                  <a:pt x="4467121" y="1116050"/>
                  <a:pt x="4490114" y="1119116"/>
                </a:cubicBezTo>
                <a:cubicBezTo>
                  <a:pt x="4535432" y="1125158"/>
                  <a:pt x="4581099" y="1128215"/>
                  <a:pt x="4626591" y="1132764"/>
                </a:cubicBezTo>
                <a:cubicBezTo>
                  <a:pt x="4751344" y="1174349"/>
                  <a:pt x="4719079" y="1171110"/>
                  <a:pt x="4899547" y="1173707"/>
                </a:cubicBezTo>
                <a:lnTo>
                  <a:pt x="6605517" y="1187355"/>
                </a:lnTo>
                <a:cubicBezTo>
                  <a:pt x="6637362" y="1191904"/>
                  <a:pt x="6668946" y="1198996"/>
                  <a:pt x="6701051" y="1201003"/>
                </a:cubicBezTo>
                <a:cubicBezTo>
                  <a:pt x="7064388" y="1223712"/>
                  <a:pt x="7055784" y="1214184"/>
                  <a:pt x="7438030" y="1201003"/>
                </a:cubicBezTo>
                <a:cubicBezTo>
                  <a:pt x="7464656" y="1197199"/>
                  <a:pt x="7584676" y="1180809"/>
                  <a:pt x="7615451" y="1173707"/>
                </a:cubicBezTo>
                <a:cubicBezTo>
                  <a:pt x="7647722" y="1166260"/>
                  <a:pt x="7678855" y="1154444"/>
                  <a:pt x="7710985" y="1146412"/>
                </a:cubicBezTo>
                <a:cubicBezTo>
                  <a:pt x="7810329" y="1121576"/>
                  <a:pt x="7751607" y="1143450"/>
                  <a:pt x="7861111" y="1119116"/>
                </a:cubicBezTo>
                <a:cubicBezTo>
                  <a:pt x="7875154" y="1115995"/>
                  <a:pt x="7888098" y="1108958"/>
                  <a:pt x="7902054" y="1105469"/>
                </a:cubicBezTo>
                <a:cubicBezTo>
                  <a:pt x="7924558" y="1099843"/>
                  <a:pt x="7947547" y="1096370"/>
                  <a:pt x="7970293" y="1091821"/>
                </a:cubicBezTo>
                <a:cubicBezTo>
                  <a:pt x="8001730" y="1070862"/>
                  <a:pt x="8024884" y="1067529"/>
                  <a:pt x="8024884" y="1023582"/>
                </a:cubicBezTo>
                <a:cubicBezTo>
                  <a:pt x="8024884" y="791525"/>
                  <a:pt x="8023650" y="559270"/>
                  <a:pt x="8011236" y="327546"/>
                </a:cubicBezTo>
                <a:cubicBezTo>
                  <a:pt x="8009925" y="303083"/>
                  <a:pt x="7992543" y="282246"/>
                  <a:pt x="7983941" y="259307"/>
                </a:cubicBezTo>
                <a:cubicBezTo>
                  <a:pt x="7978890" y="245837"/>
                  <a:pt x="7976727" y="231231"/>
                  <a:pt x="7970293" y="218364"/>
                </a:cubicBezTo>
                <a:cubicBezTo>
                  <a:pt x="7958430" y="194638"/>
                  <a:pt x="7943409" y="172619"/>
                  <a:pt x="7929350" y="150125"/>
                </a:cubicBezTo>
                <a:cubicBezTo>
                  <a:pt x="7920657" y="136216"/>
                  <a:pt x="7912555" y="121783"/>
                  <a:pt x="7902054" y="109182"/>
                </a:cubicBezTo>
                <a:cubicBezTo>
                  <a:pt x="7876395" y="78391"/>
                  <a:pt x="7854325" y="60461"/>
                  <a:pt x="7820168" y="40943"/>
                </a:cubicBezTo>
                <a:cubicBezTo>
                  <a:pt x="7802503" y="30849"/>
                  <a:pt x="7785858" y="15249"/>
                  <a:pt x="7765576" y="13648"/>
                </a:cubicBezTo>
                <a:cubicBezTo>
                  <a:pt x="7611315" y="1470"/>
                  <a:pt x="7456227" y="4549"/>
                  <a:pt x="7301553" y="0"/>
                </a:cubicBezTo>
                <a:lnTo>
                  <a:pt x="6127845" y="13648"/>
                </a:lnTo>
                <a:cubicBezTo>
                  <a:pt x="6070376" y="16580"/>
                  <a:pt x="6021605" y="67133"/>
                  <a:pt x="5964072" y="68239"/>
                </a:cubicBezTo>
                <a:lnTo>
                  <a:pt x="5254388" y="81886"/>
                </a:lnTo>
                <a:cubicBezTo>
                  <a:pt x="4950221" y="132582"/>
                  <a:pt x="5091500" y="116463"/>
                  <a:pt x="4831308" y="136477"/>
                </a:cubicBezTo>
                <a:lnTo>
                  <a:pt x="2169994" y="122830"/>
                </a:lnTo>
                <a:cubicBezTo>
                  <a:pt x="2151238" y="122642"/>
                  <a:pt x="2134067" y="111048"/>
                  <a:pt x="2115403" y="109182"/>
                </a:cubicBezTo>
                <a:cubicBezTo>
                  <a:pt x="2042835" y="101925"/>
                  <a:pt x="1969827" y="100083"/>
                  <a:pt x="1897039" y="95534"/>
                </a:cubicBezTo>
                <a:lnTo>
                  <a:pt x="1146412" y="122830"/>
                </a:lnTo>
                <a:cubicBezTo>
                  <a:pt x="1069008" y="126055"/>
                  <a:pt x="991827" y="133852"/>
                  <a:pt x="914400" y="136477"/>
                </a:cubicBezTo>
                <a:cubicBezTo>
                  <a:pt x="723387" y="142952"/>
                  <a:pt x="532263" y="145576"/>
                  <a:pt x="341194" y="150125"/>
                </a:cubicBezTo>
                <a:cubicBezTo>
                  <a:pt x="273797" y="195058"/>
                  <a:pt x="326452" y="167459"/>
                  <a:pt x="232012" y="191069"/>
                </a:cubicBezTo>
                <a:cubicBezTo>
                  <a:pt x="218056" y="194558"/>
                  <a:pt x="191069" y="204716"/>
                  <a:pt x="191069" y="20471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0" name="Straight Arrow Connector 19"/>
          <p:cNvCxnSpPr>
            <a:endCxn id="16" idx="1"/>
          </p:cNvCxnSpPr>
          <p:nvPr/>
        </p:nvCxnSpPr>
        <p:spPr>
          <a:xfrm>
            <a:off x="5614369" y="3762215"/>
            <a:ext cx="709998" cy="397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51916" y="4086651"/>
            <a:ext cx="523431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 smtClean="0"/>
              <a:t>Therefore, atoms </a:t>
            </a:r>
            <a:r>
              <a:rPr lang="en-IN" dirty="0"/>
              <a:t>will have discrete energy levels !!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39086" y="4528837"/>
            <a:ext cx="76831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>
                <a:solidFill>
                  <a:srgbClr val="C00000"/>
                </a:solidFill>
                <a:latin typeface="NimbusRomNo9L-Regu"/>
              </a:rPr>
              <a:t>E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mits or absorbs </a:t>
            </a:r>
            <a:r>
              <a:rPr lang="en-IN" dirty="0">
                <a:solidFill>
                  <a:srgbClr val="C00000"/>
                </a:solidFill>
                <a:latin typeface="NimbusRomNo9L-Regu"/>
              </a:rPr>
              <a:t>light quanta by ‘jumping’ between the energy 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levels.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66216" y="6013689"/>
            <a:ext cx="8381999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 smtClean="0">
                <a:latin typeface="NimbusRomNo9L-Regu"/>
              </a:rPr>
              <a:t>Bohr’s theory was </a:t>
            </a:r>
            <a:r>
              <a:rPr lang="en-IN" dirty="0">
                <a:latin typeface="NimbusRomNo9L-Regu"/>
              </a:rPr>
              <a:t>quite successful for the </a:t>
            </a:r>
            <a:r>
              <a:rPr lang="en-IN" dirty="0" smtClean="0">
                <a:latin typeface="NimbusRomNo9L-Regu"/>
              </a:rPr>
              <a:t>hydrogen atom</a:t>
            </a:r>
            <a:r>
              <a:rPr lang="en-IN" dirty="0">
                <a:latin typeface="NimbusRomNo9L-Regu"/>
              </a:rPr>
              <a:t>, was an utter failure when applied to even the next most complex atom, the helium atom.</a:t>
            </a:r>
            <a:endParaRPr lang="en-IN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lum bright="-40000" contrast="40000"/>
          </a:blip>
          <a:stretch>
            <a:fillRect/>
          </a:stretch>
        </p:blipFill>
        <p:spPr>
          <a:xfrm>
            <a:off x="119229" y="5071038"/>
            <a:ext cx="5367005" cy="727500"/>
          </a:xfrm>
          <a:prstGeom prst="rect">
            <a:avLst/>
          </a:prstGeom>
        </p:spPr>
      </p:pic>
      <p:sp>
        <p:nvSpPr>
          <p:cNvPr id="28" name="Right Arrow 27"/>
          <p:cNvSpPr/>
          <p:nvPr/>
        </p:nvSpPr>
        <p:spPr>
          <a:xfrm>
            <a:off x="5438301" y="5286189"/>
            <a:ext cx="228600" cy="3325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ectangle 28"/>
          <p:cNvSpPr/>
          <p:nvPr/>
        </p:nvSpPr>
        <p:spPr>
          <a:xfrm>
            <a:off x="5699987" y="5111622"/>
            <a:ext cx="327676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IN" dirty="0" smtClean="0"/>
              <a:t>For hydrogen atom, it is consistent </a:t>
            </a:r>
            <a:r>
              <a:rPr lang="en-IN" dirty="0"/>
              <a:t>with the observation !</a:t>
            </a:r>
          </a:p>
        </p:txBody>
      </p:sp>
      <p:pic>
        <p:nvPicPr>
          <p:cNvPr id="2050" name="Picture 2" descr="http://abyss.uoregon.edu/%7Ejs/images/nboh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51" y="131000"/>
            <a:ext cx="970199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5" grpId="0"/>
      <p:bldP spid="16" grpId="0" animBg="1"/>
      <p:bldP spid="18" grpId="0" animBg="1"/>
      <p:bldP spid="24" grpId="0" animBg="1"/>
      <p:bldP spid="25" grpId="0"/>
      <p:bldP spid="26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179944"/>
            <a:ext cx="8675426" cy="88685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Compton Scattering 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301957" y="5605339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When </a:t>
            </a:r>
            <a:r>
              <a:rPr lang="en-US" dirty="0"/>
              <a:t>light </a:t>
            </a:r>
            <a:r>
              <a:rPr lang="en-US" dirty="0" smtClean="0"/>
              <a:t>scattered </a:t>
            </a:r>
            <a:r>
              <a:rPr lang="en-US" dirty="0"/>
              <a:t>off </a:t>
            </a:r>
            <a:r>
              <a:rPr lang="en-US" dirty="0" smtClean="0"/>
              <a:t>the electrons</a:t>
            </a:r>
            <a:r>
              <a:rPr lang="en-US" dirty="0"/>
              <a:t>, it </a:t>
            </a:r>
            <a:r>
              <a:rPr lang="en-US" dirty="0" smtClean="0"/>
              <a:t>behaved just </a:t>
            </a:r>
            <a:r>
              <a:rPr lang="en-US" dirty="0"/>
              <a:t>like a </a:t>
            </a:r>
            <a:r>
              <a:rPr lang="en-US" dirty="0" smtClean="0"/>
              <a:t>particle, also, </a:t>
            </a:r>
            <a:r>
              <a:rPr lang="en-US" dirty="0"/>
              <a:t>changes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wave </a:t>
            </a:r>
            <a:r>
              <a:rPr lang="en-US" dirty="0"/>
              <a:t>length in the </a:t>
            </a:r>
            <a:r>
              <a:rPr lang="en-US" dirty="0" smtClean="0"/>
              <a:t>scattering</a:t>
            </a:r>
            <a:r>
              <a:rPr lang="en-US" dirty="0"/>
              <a:t> </a:t>
            </a:r>
            <a:r>
              <a:rPr lang="en-US" dirty="0" smtClean="0"/>
              <a:t>!!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07208" y="6222645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C00000"/>
                </a:solidFill>
              </a:rPr>
              <a:t> One more evidence for the particle nature of light and Plank’s postulate.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lum bright="-40000" contrast="40000"/>
          </a:blip>
          <a:stretch>
            <a:fillRect/>
          </a:stretch>
        </p:blipFill>
        <p:spPr>
          <a:xfrm>
            <a:off x="175433" y="2815647"/>
            <a:ext cx="4570340" cy="262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274785" y="4931164"/>
            <a:ext cx="2502185" cy="60928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2796" y="3164510"/>
            <a:ext cx="3662618" cy="35465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lum bright="-20000" contrast="40000"/>
          </a:blip>
          <a:stretch>
            <a:fillRect/>
          </a:stretch>
        </p:blipFill>
        <p:spPr>
          <a:xfrm>
            <a:off x="5257800" y="4112147"/>
            <a:ext cx="1523069" cy="354656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132796" y="2756185"/>
            <a:ext cx="2171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u="sng" dirty="0">
                <a:solidFill>
                  <a:srgbClr val="C00000"/>
                </a:solidFill>
              </a:rPr>
              <a:t>Energy conservation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165678" y="3642444"/>
            <a:ext cx="2611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u="sng" dirty="0">
                <a:solidFill>
                  <a:srgbClr val="C00000"/>
                </a:solidFill>
              </a:rPr>
              <a:t>Momentum conservation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8601" y="1289637"/>
            <a:ext cx="85668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b="1" u="sng" dirty="0">
                <a:solidFill>
                  <a:srgbClr val="FF0000"/>
                </a:solidFill>
                <a:latin typeface="CMBX10"/>
              </a:rPr>
              <a:t>Compton scattered high energy photons </a:t>
            </a:r>
            <a:r>
              <a:rPr lang="en-IN" sz="1600" b="1" u="sng" dirty="0" smtClean="0">
                <a:solidFill>
                  <a:srgbClr val="FF0000"/>
                </a:solidFill>
                <a:latin typeface="CMBX10"/>
              </a:rPr>
              <a:t>from graphite (from </a:t>
            </a:r>
            <a:r>
              <a:rPr lang="en-IN" sz="1600" b="1" u="sng" dirty="0">
                <a:solidFill>
                  <a:srgbClr val="FF0000"/>
                </a:solidFill>
                <a:latin typeface="CMBX10"/>
              </a:rPr>
              <a:t>free </a:t>
            </a:r>
            <a:r>
              <a:rPr lang="en-IN" sz="1600" b="1" u="sng" dirty="0" smtClean="0">
                <a:solidFill>
                  <a:srgbClr val="FF0000"/>
                </a:solidFill>
                <a:latin typeface="CMBX10"/>
              </a:rPr>
              <a:t>electrons) !</a:t>
            </a:r>
            <a:endParaRPr lang="en-IN" sz="1600" b="1" u="sng" dirty="0"/>
          </a:p>
        </p:txBody>
      </p:sp>
      <p:sp>
        <p:nvSpPr>
          <p:cNvPr id="18" name="Rectangle 17"/>
          <p:cNvSpPr/>
          <p:nvPr/>
        </p:nvSpPr>
        <p:spPr>
          <a:xfrm>
            <a:off x="337214" y="1697140"/>
            <a:ext cx="85668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 smtClean="0">
                <a:latin typeface="NimbusRomNo9L-Regu"/>
              </a:rPr>
              <a:t>He expected to see scattered radiation with the same frequency as that of photon or few more harmonics ! 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210689" y="2394893"/>
            <a:ext cx="432036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NimbusRomNo9L-Regu"/>
              </a:rPr>
              <a:t> </a:t>
            </a:r>
            <a:r>
              <a:rPr lang="en-IN" dirty="0" smtClean="0">
                <a:latin typeface="NimbusRomNo9L-Regu"/>
              </a:rPr>
              <a:t>Scattered photon </a:t>
            </a:r>
            <a:r>
              <a:rPr lang="en-IN" dirty="0">
                <a:latin typeface="NimbusRomNo9L-Regu"/>
              </a:rPr>
              <a:t>of </a:t>
            </a:r>
            <a:r>
              <a:rPr lang="en-IN" dirty="0" smtClean="0">
                <a:latin typeface="NimbusRomNo9L-Regu"/>
              </a:rPr>
              <a:t>longer wavelength</a:t>
            </a:r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5173845" y="4553807"/>
            <a:ext cx="2148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u="sng" dirty="0">
                <a:solidFill>
                  <a:srgbClr val="C00000"/>
                </a:solidFill>
              </a:rPr>
              <a:t>Shift in wavelength !</a:t>
            </a:r>
          </a:p>
        </p:txBody>
      </p:sp>
      <p:pic>
        <p:nvPicPr>
          <p:cNvPr id="3074" name="Picture 2" descr="Arthur Compton observed Compton scattering in 1923, and was awarded the Nobel Prize in Physics in 1927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432" y="168426"/>
            <a:ext cx="875952" cy="11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29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5" grpId="0"/>
      <p:bldP spid="16" grpId="0"/>
      <p:bldP spid="17" grpId="0"/>
      <p:bldP spid="18" grpId="0"/>
      <p:bldP spid="1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60" y="228344"/>
            <a:ext cx="8693340" cy="80863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Particles are wave 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149555" y="1088316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u="sng" dirty="0">
                <a:solidFill>
                  <a:srgbClr val="0070C0"/>
                </a:solidFill>
                <a:latin typeface="NimbusRomNo9L-Regu"/>
              </a:rPr>
              <a:t>Louis de Broglie’s 1924 hypothesis was much bolder than explained so </a:t>
            </a:r>
            <a:r>
              <a:rPr lang="en-IN" u="sng" dirty="0" smtClean="0">
                <a:solidFill>
                  <a:srgbClr val="0070C0"/>
                </a:solidFill>
                <a:latin typeface="NimbusRomNo9L-Regu"/>
              </a:rPr>
              <a:t>far</a:t>
            </a:r>
            <a:r>
              <a:rPr lang="en-IN" b="1" u="sng" dirty="0" smtClean="0">
                <a:solidFill>
                  <a:srgbClr val="0070C0"/>
                </a:solidFill>
                <a:latin typeface="NimbusRomNo9L-Regu"/>
              </a:rPr>
              <a:t> !</a:t>
            </a:r>
            <a:endParaRPr lang="en-IN" b="1" u="sng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1167" y="1607193"/>
            <a:ext cx="830580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b="1" dirty="0" smtClean="0">
                <a:solidFill>
                  <a:srgbClr val="C00000"/>
                </a:solidFill>
                <a:latin typeface="NimbusRomNo9L-Regu"/>
              </a:rPr>
              <a:t>He proposed</a:t>
            </a:r>
            <a:r>
              <a:rPr lang="en-IN" b="1" dirty="0">
                <a:solidFill>
                  <a:srgbClr val="C00000"/>
                </a:solidFill>
                <a:latin typeface="NimbusRomNo9L-Regu"/>
              </a:rPr>
              <a:t>, with essentially no supporting evidence, that </a:t>
            </a:r>
            <a:r>
              <a:rPr lang="en-IN" b="1" dirty="0">
                <a:solidFill>
                  <a:srgbClr val="C00000"/>
                </a:solidFill>
                <a:latin typeface="NimbusRomNo9L-ReguItal"/>
              </a:rPr>
              <a:t>all </a:t>
            </a:r>
            <a:r>
              <a:rPr lang="en-IN" b="1" dirty="0">
                <a:solidFill>
                  <a:srgbClr val="C00000"/>
                </a:solidFill>
                <a:latin typeface="NimbusRomNo9L-Regu"/>
              </a:rPr>
              <a:t>particles, not just </a:t>
            </a:r>
            <a:r>
              <a:rPr lang="en-IN" b="1" dirty="0" smtClean="0">
                <a:solidFill>
                  <a:srgbClr val="C00000"/>
                </a:solidFill>
                <a:latin typeface="NimbusRomNo9L-Regu"/>
              </a:rPr>
              <a:t>photons, have </a:t>
            </a:r>
            <a:r>
              <a:rPr lang="en-IN" b="1" dirty="0">
                <a:solidFill>
                  <a:srgbClr val="C00000"/>
                </a:solidFill>
                <a:latin typeface="NimbusRomNo9L-Regu"/>
              </a:rPr>
              <a:t>wave-like </a:t>
            </a:r>
            <a:r>
              <a:rPr lang="en-IN" b="1" dirty="0" smtClean="0">
                <a:solidFill>
                  <a:srgbClr val="C00000"/>
                </a:solidFill>
                <a:latin typeface="NimbusRomNo9L-Regu"/>
              </a:rPr>
              <a:t>properties !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23375" y="4909630"/>
            <a:ext cx="1611335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en-IN" sz="2800" dirty="0" smtClean="0"/>
              <a:t>   P = h/</a:t>
            </a:r>
            <a:r>
              <a:rPr lang="el-GR" sz="2800" dirty="0" smtClean="0"/>
              <a:t>λ</a:t>
            </a:r>
            <a:endParaRPr lang="en-IN" sz="2800" dirty="0"/>
          </a:p>
        </p:txBody>
      </p:sp>
      <p:sp>
        <p:nvSpPr>
          <p:cNvPr id="11" name="Rectangle 10"/>
          <p:cNvSpPr/>
          <p:nvPr/>
        </p:nvSpPr>
        <p:spPr>
          <a:xfrm>
            <a:off x="5327766" y="4940255"/>
            <a:ext cx="1390097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 smtClean="0"/>
              <a:t>For photon   </a:t>
            </a:r>
            <a:endParaRPr lang="en-IN" dirty="0"/>
          </a:p>
        </p:txBody>
      </p:sp>
      <p:sp>
        <p:nvSpPr>
          <p:cNvPr id="12" name="Right Arrow 11"/>
          <p:cNvSpPr/>
          <p:nvPr/>
        </p:nvSpPr>
        <p:spPr>
          <a:xfrm>
            <a:off x="6780119" y="5028683"/>
            <a:ext cx="381000" cy="192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222060" y="2422284"/>
            <a:ext cx="8726608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NimbusRomNo9L-Regu"/>
              </a:rPr>
              <a:t>More precisely, if light waves of frequency </a:t>
            </a:r>
            <a:r>
              <a:rPr lang="el-G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IN" dirty="0" smtClean="0">
                <a:latin typeface="rtxmi"/>
              </a:rPr>
              <a:t> </a:t>
            </a:r>
            <a:r>
              <a:rPr lang="en-IN" dirty="0">
                <a:latin typeface="NimbusRomNo9L-Regu"/>
              </a:rPr>
              <a:t>can behave like </a:t>
            </a:r>
            <a:r>
              <a:rPr lang="en-IN" dirty="0" smtClean="0">
                <a:latin typeface="NimbusRomNo9L-Regu"/>
              </a:rPr>
              <a:t>a collection </a:t>
            </a:r>
            <a:r>
              <a:rPr lang="en-IN" dirty="0">
                <a:latin typeface="NimbusRomNo9L-Regu"/>
              </a:rPr>
              <a:t>of particles of energy </a:t>
            </a:r>
            <a:r>
              <a:rPr lang="en-IN" dirty="0">
                <a:solidFill>
                  <a:srgbClr val="C00000"/>
                </a:solidFill>
                <a:latin typeface="NimbusRomNo9L-ReguItal"/>
              </a:rPr>
              <a:t>E </a:t>
            </a:r>
            <a:r>
              <a:rPr lang="en-IN" dirty="0">
                <a:solidFill>
                  <a:srgbClr val="C00000"/>
                </a:solidFill>
                <a:latin typeface="rtxr"/>
              </a:rPr>
              <a:t>= </a:t>
            </a:r>
            <a:r>
              <a:rPr lang="en-IN" dirty="0" smtClean="0">
                <a:solidFill>
                  <a:srgbClr val="C00000"/>
                </a:solidFill>
                <a:latin typeface="MSBM10"/>
              </a:rPr>
              <a:t>h</a:t>
            </a:r>
            <a:r>
              <a:rPr lang="el-G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IN" dirty="0" smtClean="0">
                <a:solidFill>
                  <a:srgbClr val="C00000"/>
                </a:solidFill>
                <a:latin typeface="MSBM10"/>
              </a:rPr>
              <a:t> </a:t>
            </a:r>
            <a:r>
              <a:rPr lang="en-IN" dirty="0" smtClean="0">
                <a:latin typeface="NimbusRomNo9L-Regu"/>
              </a:rPr>
              <a:t>, </a:t>
            </a:r>
            <a:r>
              <a:rPr lang="en-IN" dirty="0">
                <a:latin typeface="NimbusRomNo9L-Regu"/>
              </a:rPr>
              <a:t>then by symmetry, a massive particle of energy </a:t>
            </a:r>
            <a:r>
              <a:rPr lang="en-IN" dirty="0">
                <a:solidFill>
                  <a:srgbClr val="C00000"/>
                </a:solidFill>
                <a:latin typeface="NimbusRomNo9L-ReguItal"/>
              </a:rPr>
              <a:t>E</a:t>
            </a:r>
            <a:r>
              <a:rPr lang="en-IN" dirty="0">
                <a:latin typeface="NimbusRomNo9L-Regu"/>
              </a:rPr>
              <a:t>, </a:t>
            </a:r>
            <a:r>
              <a:rPr lang="en-IN" dirty="0" smtClean="0">
                <a:latin typeface="NimbusRomNo9L-Regu"/>
              </a:rPr>
              <a:t>an electron </a:t>
            </a:r>
            <a:r>
              <a:rPr lang="en-IN" dirty="0">
                <a:latin typeface="NimbusRomNo9L-Regu"/>
              </a:rPr>
              <a:t>say, should behave under some circumstances like a wave of </a:t>
            </a:r>
            <a:r>
              <a:rPr lang="en-IN" dirty="0" smtClean="0">
                <a:latin typeface="NimbusRomNo9L-Regu"/>
              </a:rPr>
              <a:t>frequency </a:t>
            </a:r>
            <a:r>
              <a:rPr lang="el-G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 = E/h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2060" y="3565267"/>
            <a:ext cx="87266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NimbusRomNo9L-Regu"/>
              </a:rPr>
              <a:t>A wave is also characterised by </a:t>
            </a:r>
            <a:r>
              <a:rPr lang="en-IN" dirty="0" smtClean="0">
                <a:latin typeface="NimbusRomNo9L-Regu"/>
              </a:rPr>
              <a:t>its wavelength</a:t>
            </a:r>
            <a:r>
              <a:rPr lang="en-IN" dirty="0">
                <a:latin typeface="NimbusRomNo9L-Regu"/>
              </a:rPr>
              <a:t>, so it is also necessary to assign a wavelength to these ‘matter waves’.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121122" y="4400966"/>
            <a:ext cx="8726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>
                <a:solidFill>
                  <a:srgbClr val="C00000"/>
                </a:solidFill>
                <a:latin typeface="NimbusRomNo9L-Regu"/>
              </a:rPr>
              <a:t>For a 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particle of </a:t>
            </a:r>
            <a:r>
              <a:rPr lang="en-IN" dirty="0">
                <a:solidFill>
                  <a:srgbClr val="C00000"/>
                </a:solidFill>
                <a:latin typeface="NimbusRomNo9L-Regu"/>
              </a:rPr>
              <a:t>light, a photon, the wavelength of the associated wave 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is </a:t>
            </a:r>
            <a:r>
              <a:rPr lang="el-GR" dirty="0" smtClean="0">
                <a:solidFill>
                  <a:srgbClr val="C00000"/>
                </a:solidFill>
                <a:latin typeface="NimbusRomNo9L-Regu"/>
              </a:rPr>
              <a:t>λ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 = c/</a:t>
            </a:r>
            <a:r>
              <a:rPr lang="el-G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 ! 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8878" y="4901819"/>
            <a:ext cx="429392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NimbusRomNo9L-Regu"/>
              </a:rPr>
              <a:t>So </a:t>
            </a:r>
            <a:r>
              <a:rPr lang="en-IN" dirty="0" smtClean="0">
                <a:latin typeface="NimbusRomNo9L-Regu"/>
              </a:rPr>
              <a:t>what is </a:t>
            </a:r>
            <a:r>
              <a:rPr lang="en-IN" dirty="0">
                <a:latin typeface="NimbusRomNo9L-Regu"/>
              </a:rPr>
              <a:t>it for a massive particle?</a:t>
            </a:r>
            <a:endParaRPr lang="en-IN" dirty="0"/>
          </a:p>
        </p:txBody>
      </p:sp>
      <p:sp>
        <p:nvSpPr>
          <p:cNvPr id="17" name="Rectangle 16"/>
          <p:cNvSpPr/>
          <p:nvPr/>
        </p:nvSpPr>
        <p:spPr>
          <a:xfrm>
            <a:off x="304800" y="5717502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C00000"/>
                </a:solidFill>
                <a:latin typeface="NimbusRomNo9L-Regu"/>
              </a:rPr>
              <a:t>D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e </a:t>
            </a:r>
            <a:r>
              <a:rPr lang="en-IN" dirty="0">
                <a:solidFill>
                  <a:srgbClr val="C00000"/>
                </a:solidFill>
                <a:latin typeface="NimbusRomNo9L-Regu"/>
              </a:rPr>
              <a:t>Broglie assumed that 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this relationship </a:t>
            </a:r>
            <a:r>
              <a:rPr lang="en-IN" dirty="0">
                <a:solidFill>
                  <a:srgbClr val="C00000"/>
                </a:solidFill>
                <a:latin typeface="NimbusRomNo9L-Regu"/>
              </a:rPr>
              <a:t>applied to all </a:t>
            </a:r>
            <a:r>
              <a:rPr lang="en-IN" dirty="0">
                <a:solidFill>
                  <a:srgbClr val="C00000"/>
                </a:solidFill>
                <a:latin typeface="NimbusRomNo9L-ReguItal"/>
              </a:rPr>
              <a:t>free </a:t>
            </a:r>
            <a:r>
              <a:rPr lang="en-IN" dirty="0">
                <a:solidFill>
                  <a:srgbClr val="C00000"/>
                </a:solidFill>
                <a:latin typeface="NimbusRomNo9L-Regu"/>
              </a:rPr>
              <a:t>particles, whether they were photons or electrons or anything </a:t>
            </a:r>
            <a:r>
              <a:rPr lang="en-IN" dirty="0" smtClean="0">
                <a:solidFill>
                  <a:srgbClr val="C00000"/>
                </a:solidFill>
                <a:latin typeface="NimbusRomNo9L-Regu"/>
              </a:rPr>
              <a:t>else.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0" y="5487955"/>
            <a:ext cx="8902023" cy="1065246"/>
          </a:xfrm>
          <a:custGeom>
            <a:avLst/>
            <a:gdLst>
              <a:gd name="connsiteX0" fmla="*/ 289070 w 8795308"/>
              <a:gd name="connsiteY0" fmla="*/ 214181 h 1428832"/>
              <a:gd name="connsiteX1" fmla="*/ 2467 w 8795308"/>
              <a:gd name="connsiteY1" fmla="*/ 882922 h 1428832"/>
              <a:gd name="connsiteX2" fmla="*/ 16115 w 8795308"/>
              <a:gd name="connsiteY2" fmla="*/ 951160 h 1428832"/>
              <a:gd name="connsiteX3" fmla="*/ 84354 w 8795308"/>
              <a:gd name="connsiteY3" fmla="*/ 1033047 h 1428832"/>
              <a:gd name="connsiteX4" fmla="*/ 248127 w 8795308"/>
              <a:gd name="connsiteY4" fmla="*/ 1073990 h 1428832"/>
              <a:gd name="connsiteX5" fmla="*/ 370957 w 8795308"/>
              <a:gd name="connsiteY5" fmla="*/ 1101286 h 1428832"/>
              <a:gd name="connsiteX6" fmla="*/ 411900 w 8795308"/>
              <a:gd name="connsiteY6" fmla="*/ 1114934 h 1428832"/>
              <a:gd name="connsiteX7" fmla="*/ 643912 w 8795308"/>
              <a:gd name="connsiteY7" fmla="*/ 1128581 h 1428832"/>
              <a:gd name="connsiteX8" fmla="*/ 780389 w 8795308"/>
              <a:gd name="connsiteY8" fmla="*/ 1155877 h 1428832"/>
              <a:gd name="connsiteX9" fmla="*/ 916867 w 8795308"/>
              <a:gd name="connsiteY9" fmla="*/ 1183172 h 1428832"/>
              <a:gd name="connsiteX10" fmla="*/ 1080640 w 8795308"/>
              <a:gd name="connsiteY10" fmla="*/ 1224116 h 1428832"/>
              <a:gd name="connsiteX11" fmla="*/ 1135231 w 8795308"/>
              <a:gd name="connsiteY11" fmla="*/ 1237763 h 1428832"/>
              <a:gd name="connsiteX12" fmla="*/ 1326300 w 8795308"/>
              <a:gd name="connsiteY12" fmla="*/ 1251411 h 1428832"/>
              <a:gd name="connsiteX13" fmla="*/ 1394539 w 8795308"/>
              <a:gd name="connsiteY13" fmla="*/ 1265059 h 1428832"/>
              <a:gd name="connsiteX14" fmla="*/ 1490073 w 8795308"/>
              <a:gd name="connsiteY14" fmla="*/ 1292354 h 1428832"/>
              <a:gd name="connsiteX15" fmla="*/ 1681142 w 8795308"/>
              <a:gd name="connsiteY15" fmla="*/ 1319650 h 1428832"/>
              <a:gd name="connsiteX16" fmla="*/ 1763028 w 8795308"/>
              <a:gd name="connsiteY16" fmla="*/ 1333298 h 1428832"/>
              <a:gd name="connsiteX17" fmla="*/ 2076927 w 8795308"/>
              <a:gd name="connsiteY17" fmla="*/ 1346945 h 1428832"/>
              <a:gd name="connsiteX18" fmla="*/ 2131518 w 8795308"/>
              <a:gd name="connsiteY18" fmla="*/ 1360593 h 1428832"/>
              <a:gd name="connsiteX19" fmla="*/ 2459064 w 8795308"/>
              <a:gd name="connsiteY19" fmla="*/ 1387889 h 1428832"/>
              <a:gd name="connsiteX20" fmla="*/ 2568246 w 8795308"/>
              <a:gd name="connsiteY20" fmla="*/ 1401537 h 1428832"/>
              <a:gd name="connsiteX21" fmla="*/ 2650133 w 8795308"/>
              <a:gd name="connsiteY21" fmla="*/ 1415184 h 1428832"/>
              <a:gd name="connsiteX22" fmla="*/ 2991327 w 8795308"/>
              <a:gd name="connsiteY22" fmla="*/ 1428832 h 1428832"/>
              <a:gd name="connsiteX23" fmla="*/ 7181189 w 8795308"/>
              <a:gd name="connsiteY23" fmla="*/ 1415184 h 1428832"/>
              <a:gd name="connsiteX24" fmla="*/ 7290372 w 8795308"/>
              <a:gd name="connsiteY24" fmla="*/ 1387889 h 1428832"/>
              <a:gd name="connsiteX25" fmla="*/ 7467792 w 8795308"/>
              <a:gd name="connsiteY25" fmla="*/ 1346945 h 1428832"/>
              <a:gd name="connsiteX26" fmla="*/ 7522384 w 8795308"/>
              <a:gd name="connsiteY26" fmla="*/ 1319650 h 1428832"/>
              <a:gd name="connsiteX27" fmla="*/ 7590622 w 8795308"/>
              <a:gd name="connsiteY27" fmla="*/ 1292354 h 1428832"/>
              <a:gd name="connsiteX28" fmla="*/ 7631566 w 8795308"/>
              <a:gd name="connsiteY28" fmla="*/ 1265059 h 1428832"/>
              <a:gd name="connsiteX29" fmla="*/ 7699804 w 8795308"/>
              <a:gd name="connsiteY29" fmla="*/ 1237763 h 1428832"/>
              <a:gd name="connsiteX30" fmla="*/ 7808986 w 8795308"/>
              <a:gd name="connsiteY30" fmla="*/ 1183172 h 1428832"/>
              <a:gd name="connsiteX31" fmla="*/ 7863578 w 8795308"/>
              <a:gd name="connsiteY31" fmla="*/ 1155877 h 1428832"/>
              <a:gd name="connsiteX32" fmla="*/ 7959112 w 8795308"/>
              <a:gd name="connsiteY32" fmla="*/ 1128581 h 1428832"/>
              <a:gd name="connsiteX33" fmla="*/ 8000055 w 8795308"/>
              <a:gd name="connsiteY33" fmla="*/ 1114934 h 1428832"/>
              <a:gd name="connsiteX34" fmla="*/ 8081942 w 8795308"/>
              <a:gd name="connsiteY34" fmla="*/ 1101286 h 1428832"/>
              <a:gd name="connsiteX35" fmla="*/ 8191124 w 8795308"/>
              <a:gd name="connsiteY35" fmla="*/ 1060342 h 1428832"/>
              <a:gd name="connsiteX36" fmla="*/ 8245715 w 8795308"/>
              <a:gd name="connsiteY36" fmla="*/ 1033047 h 1428832"/>
              <a:gd name="connsiteX37" fmla="*/ 8354897 w 8795308"/>
              <a:gd name="connsiteY37" fmla="*/ 1005751 h 1428832"/>
              <a:gd name="connsiteX38" fmla="*/ 8436784 w 8795308"/>
              <a:gd name="connsiteY38" fmla="*/ 951160 h 1428832"/>
              <a:gd name="connsiteX39" fmla="*/ 8477727 w 8795308"/>
              <a:gd name="connsiteY39" fmla="*/ 923865 h 1428832"/>
              <a:gd name="connsiteX40" fmla="*/ 8573261 w 8795308"/>
              <a:gd name="connsiteY40" fmla="*/ 896569 h 1428832"/>
              <a:gd name="connsiteX41" fmla="*/ 8614204 w 8795308"/>
              <a:gd name="connsiteY41" fmla="*/ 869274 h 1428832"/>
              <a:gd name="connsiteX42" fmla="*/ 8696091 w 8795308"/>
              <a:gd name="connsiteY42" fmla="*/ 828331 h 1428832"/>
              <a:gd name="connsiteX43" fmla="*/ 8777978 w 8795308"/>
              <a:gd name="connsiteY43" fmla="*/ 760092 h 1428832"/>
              <a:gd name="connsiteX44" fmla="*/ 8791625 w 8795308"/>
              <a:gd name="connsiteY44" fmla="*/ 719148 h 1428832"/>
              <a:gd name="connsiteX45" fmla="*/ 8750682 w 8795308"/>
              <a:gd name="connsiteY45" fmla="*/ 391602 h 1428832"/>
              <a:gd name="connsiteX46" fmla="*/ 8709739 w 8795308"/>
              <a:gd name="connsiteY46" fmla="*/ 364307 h 1428832"/>
              <a:gd name="connsiteX47" fmla="*/ 8559613 w 8795308"/>
              <a:gd name="connsiteY47" fmla="*/ 337011 h 1428832"/>
              <a:gd name="connsiteX48" fmla="*/ 8477727 w 8795308"/>
              <a:gd name="connsiteY48" fmla="*/ 323363 h 1428832"/>
              <a:gd name="connsiteX49" fmla="*/ 8395840 w 8795308"/>
              <a:gd name="connsiteY49" fmla="*/ 296068 h 1428832"/>
              <a:gd name="connsiteX50" fmla="*/ 8204772 w 8795308"/>
              <a:gd name="connsiteY50" fmla="*/ 282420 h 1428832"/>
              <a:gd name="connsiteX51" fmla="*/ 8109237 w 8795308"/>
              <a:gd name="connsiteY51" fmla="*/ 255125 h 1428832"/>
              <a:gd name="connsiteX52" fmla="*/ 8068294 w 8795308"/>
              <a:gd name="connsiteY52" fmla="*/ 241477 h 1428832"/>
              <a:gd name="connsiteX53" fmla="*/ 7822634 w 8795308"/>
              <a:gd name="connsiteY53" fmla="*/ 227829 h 1428832"/>
              <a:gd name="connsiteX54" fmla="*/ 7672509 w 8795308"/>
              <a:gd name="connsiteY54" fmla="*/ 214181 h 1428832"/>
              <a:gd name="connsiteX55" fmla="*/ 7454145 w 8795308"/>
              <a:gd name="connsiteY55" fmla="*/ 200534 h 1428832"/>
              <a:gd name="connsiteX56" fmla="*/ 7263076 w 8795308"/>
              <a:gd name="connsiteY56" fmla="*/ 186886 h 1428832"/>
              <a:gd name="connsiteX57" fmla="*/ 7208485 w 8795308"/>
              <a:gd name="connsiteY57" fmla="*/ 173238 h 1428832"/>
              <a:gd name="connsiteX58" fmla="*/ 6212198 w 8795308"/>
              <a:gd name="connsiteY58" fmla="*/ 145942 h 1428832"/>
              <a:gd name="connsiteX59" fmla="*/ 6048425 w 8795308"/>
              <a:gd name="connsiteY59" fmla="*/ 132295 h 1428832"/>
              <a:gd name="connsiteX60" fmla="*/ 5980186 w 8795308"/>
              <a:gd name="connsiteY60" fmla="*/ 118647 h 1428832"/>
              <a:gd name="connsiteX61" fmla="*/ 5598049 w 8795308"/>
              <a:gd name="connsiteY61" fmla="*/ 104999 h 1428832"/>
              <a:gd name="connsiteX62" fmla="*/ 5338742 w 8795308"/>
              <a:gd name="connsiteY62" fmla="*/ 91351 h 1428832"/>
              <a:gd name="connsiteX63" fmla="*/ 3605476 w 8795308"/>
              <a:gd name="connsiteY63" fmla="*/ 91351 h 1428832"/>
              <a:gd name="connsiteX64" fmla="*/ 3564533 w 8795308"/>
              <a:gd name="connsiteY64" fmla="*/ 104999 h 1428832"/>
              <a:gd name="connsiteX65" fmla="*/ 3468998 w 8795308"/>
              <a:gd name="connsiteY65" fmla="*/ 132295 h 1428832"/>
              <a:gd name="connsiteX66" fmla="*/ 3414407 w 8795308"/>
              <a:gd name="connsiteY66" fmla="*/ 145942 h 1428832"/>
              <a:gd name="connsiteX67" fmla="*/ 3332521 w 8795308"/>
              <a:gd name="connsiteY67" fmla="*/ 173238 h 1428832"/>
              <a:gd name="connsiteX68" fmla="*/ 3291578 w 8795308"/>
              <a:gd name="connsiteY68" fmla="*/ 186886 h 1428832"/>
              <a:gd name="connsiteX69" fmla="*/ 3209691 w 8795308"/>
              <a:gd name="connsiteY69" fmla="*/ 200534 h 1428832"/>
              <a:gd name="connsiteX70" fmla="*/ 3127804 w 8795308"/>
              <a:gd name="connsiteY70" fmla="*/ 227829 h 1428832"/>
              <a:gd name="connsiteX71" fmla="*/ 2936736 w 8795308"/>
              <a:gd name="connsiteY71" fmla="*/ 255125 h 1428832"/>
              <a:gd name="connsiteX72" fmla="*/ 1285357 w 8795308"/>
              <a:gd name="connsiteY72" fmla="*/ 282420 h 1428832"/>
              <a:gd name="connsiteX73" fmla="*/ 1244413 w 8795308"/>
              <a:gd name="connsiteY73" fmla="*/ 296068 h 1428832"/>
              <a:gd name="connsiteX74" fmla="*/ 739446 w 8795308"/>
              <a:gd name="connsiteY74" fmla="*/ 309716 h 1428832"/>
              <a:gd name="connsiteX75" fmla="*/ 439195 w 8795308"/>
              <a:gd name="connsiteY75" fmla="*/ 337011 h 1428832"/>
              <a:gd name="connsiteX76" fmla="*/ 398252 w 8795308"/>
              <a:gd name="connsiteY76" fmla="*/ 350659 h 1428832"/>
              <a:gd name="connsiteX77" fmla="*/ 289070 w 8795308"/>
              <a:gd name="connsiteY77" fmla="*/ 377954 h 1428832"/>
              <a:gd name="connsiteX78" fmla="*/ 207184 w 8795308"/>
              <a:gd name="connsiteY78" fmla="*/ 432545 h 142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8795308" h="1428832">
                <a:moveTo>
                  <a:pt x="289070" y="214181"/>
                </a:moveTo>
                <a:cubicBezTo>
                  <a:pt x="193536" y="437095"/>
                  <a:pt x="86699" y="655497"/>
                  <a:pt x="2467" y="882922"/>
                </a:cubicBezTo>
                <a:cubicBezTo>
                  <a:pt x="-5589" y="904674"/>
                  <a:pt x="7970" y="929440"/>
                  <a:pt x="16115" y="951160"/>
                </a:cubicBezTo>
                <a:cubicBezTo>
                  <a:pt x="23716" y="971430"/>
                  <a:pt x="67583" y="1023730"/>
                  <a:pt x="84354" y="1033047"/>
                </a:cubicBezTo>
                <a:cubicBezTo>
                  <a:pt x="135654" y="1061547"/>
                  <a:pt x="192526" y="1062870"/>
                  <a:pt x="248127" y="1073990"/>
                </a:cubicBezTo>
                <a:cubicBezTo>
                  <a:pt x="289255" y="1082216"/>
                  <a:pt x="330267" y="1091113"/>
                  <a:pt x="370957" y="1101286"/>
                </a:cubicBezTo>
                <a:cubicBezTo>
                  <a:pt x="384913" y="1104775"/>
                  <a:pt x="397585" y="1113503"/>
                  <a:pt x="411900" y="1114934"/>
                </a:cubicBezTo>
                <a:cubicBezTo>
                  <a:pt x="488987" y="1122643"/>
                  <a:pt x="566575" y="1124032"/>
                  <a:pt x="643912" y="1128581"/>
                </a:cubicBezTo>
                <a:cubicBezTo>
                  <a:pt x="689404" y="1137680"/>
                  <a:pt x="734627" y="1148250"/>
                  <a:pt x="780389" y="1155877"/>
                </a:cubicBezTo>
                <a:cubicBezTo>
                  <a:pt x="835712" y="1165098"/>
                  <a:pt x="865977" y="1167905"/>
                  <a:pt x="916867" y="1183172"/>
                </a:cubicBezTo>
                <a:cubicBezTo>
                  <a:pt x="1099269" y="1237892"/>
                  <a:pt x="898950" y="1187779"/>
                  <a:pt x="1080640" y="1224116"/>
                </a:cubicBezTo>
                <a:cubicBezTo>
                  <a:pt x="1099033" y="1227794"/>
                  <a:pt x="1116589" y="1235692"/>
                  <a:pt x="1135231" y="1237763"/>
                </a:cubicBezTo>
                <a:cubicBezTo>
                  <a:pt x="1198692" y="1244814"/>
                  <a:pt x="1262610" y="1246862"/>
                  <a:pt x="1326300" y="1251411"/>
                </a:cubicBezTo>
                <a:cubicBezTo>
                  <a:pt x="1349046" y="1255960"/>
                  <a:pt x="1372035" y="1259433"/>
                  <a:pt x="1394539" y="1265059"/>
                </a:cubicBezTo>
                <a:cubicBezTo>
                  <a:pt x="1426669" y="1273091"/>
                  <a:pt x="1457539" y="1286157"/>
                  <a:pt x="1490073" y="1292354"/>
                </a:cubicBezTo>
                <a:cubicBezTo>
                  <a:pt x="1553273" y="1304392"/>
                  <a:pt x="1617681" y="1309073"/>
                  <a:pt x="1681142" y="1319650"/>
                </a:cubicBezTo>
                <a:cubicBezTo>
                  <a:pt x="1708437" y="1324199"/>
                  <a:pt x="1735422" y="1331394"/>
                  <a:pt x="1763028" y="1333298"/>
                </a:cubicBezTo>
                <a:cubicBezTo>
                  <a:pt x="1867512" y="1340504"/>
                  <a:pt x="1972294" y="1342396"/>
                  <a:pt x="2076927" y="1346945"/>
                </a:cubicBezTo>
                <a:cubicBezTo>
                  <a:pt x="2095124" y="1351494"/>
                  <a:pt x="2112925" y="1358114"/>
                  <a:pt x="2131518" y="1360593"/>
                </a:cubicBezTo>
                <a:cubicBezTo>
                  <a:pt x="2200411" y="1369779"/>
                  <a:pt x="2397164" y="1381994"/>
                  <a:pt x="2459064" y="1387889"/>
                </a:cubicBezTo>
                <a:cubicBezTo>
                  <a:pt x="2495576" y="1391366"/>
                  <a:pt x="2531937" y="1396350"/>
                  <a:pt x="2568246" y="1401537"/>
                </a:cubicBezTo>
                <a:cubicBezTo>
                  <a:pt x="2595640" y="1405450"/>
                  <a:pt x="2622518" y="1413402"/>
                  <a:pt x="2650133" y="1415184"/>
                </a:cubicBezTo>
                <a:cubicBezTo>
                  <a:pt x="2763719" y="1422512"/>
                  <a:pt x="2877596" y="1424283"/>
                  <a:pt x="2991327" y="1428832"/>
                </a:cubicBezTo>
                <a:lnTo>
                  <a:pt x="7181189" y="1415184"/>
                </a:lnTo>
                <a:cubicBezTo>
                  <a:pt x="7226778" y="1414892"/>
                  <a:pt x="7250218" y="1398840"/>
                  <a:pt x="7290372" y="1387889"/>
                </a:cubicBezTo>
                <a:cubicBezTo>
                  <a:pt x="7380906" y="1363197"/>
                  <a:pt x="7388214" y="1362861"/>
                  <a:pt x="7467792" y="1346945"/>
                </a:cubicBezTo>
                <a:cubicBezTo>
                  <a:pt x="7485989" y="1337847"/>
                  <a:pt x="7503792" y="1327913"/>
                  <a:pt x="7522384" y="1319650"/>
                </a:cubicBezTo>
                <a:cubicBezTo>
                  <a:pt x="7544771" y="1309700"/>
                  <a:pt x="7568710" y="1303310"/>
                  <a:pt x="7590622" y="1292354"/>
                </a:cubicBezTo>
                <a:cubicBezTo>
                  <a:pt x="7605293" y="1285019"/>
                  <a:pt x="7616895" y="1272394"/>
                  <a:pt x="7631566" y="1265059"/>
                </a:cubicBezTo>
                <a:cubicBezTo>
                  <a:pt x="7653478" y="1254103"/>
                  <a:pt x="7677561" y="1248029"/>
                  <a:pt x="7699804" y="1237763"/>
                </a:cubicBezTo>
                <a:cubicBezTo>
                  <a:pt x="7736749" y="1220711"/>
                  <a:pt x="7772592" y="1201369"/>
                  <a:pt x="7808986" y="1183172"/>
                </a:cubicBezTo>
                <a:cubicBezTo>
                  <a:pt x="7827183" y="1174073"/>
                  <a:pt x="7844277" y="1162311"/>
                  <a:pt x="7863578" y="1155877"/>
                </a:cubicBezTo>
                <a:cubicBezTo>
                  <a:pt x="7961725" y="1123161"/>
                  <a:pt x="7839181" y="1162847"/>
                  <a:pt x="7959112" y="1128581"/>
                </a:cubicBezTo>
                <a:cubicBezTo>
                  <a:pt x="7972944" y="1124629"/>
                  <a:pt x="7986012" y="1118055"/>
                  <a:pt x="8000055" y="1114934"/>
                </a:cubicBezTo>
                <a:cubicBezTo>
                  <a:pt x="8027068" y="1108931"/>
                  <a:pt x="8054646" y="1105835"/>
                  <a:pt x="8081942" y="1101286"/>
                </a:cubicBezTo>
                <a:cubicBezTo>
                  <a:pt x="8233919" y="1025296"/>
                  <a:pt x="8042478" y="1116084"/>
                  <a:pt x="8191124" y="1060342"/>
                </a:cubicBezTo>
                <a:cubicBezTo>
                  <a:pt x="8210173" y="1053199"/>
                  <a:pt x="8226414" y="1039481"/>
                  <a:pt x="8245715" y="1033047"/>
                </a:cubicBezTo>
                <a:cubicBezTo>
                  <a:pt x="8281304" y="1021184"/>
                  <a:pt x="8354897" y="1005751"/>
                  <a:pt x="8354897" y="1005751"/>
                </a:cubicBezTo>
                <a:lnTo>
                  <a:pt x="8436784" y="951160"/>
                </a:lnTo>
                <a:cubicBezTo>
                  <a:pt x="8450432" y="942062"/>
                  <a:pt x="8461814" y="927843"/>
                  <a:pt x="8477727" y="923865"/>
                </a:cubicBezTo>
                <a:cubicBezTo>
                  <a:pt x="8495220" y="919492"/>
                  <a:pt x="8553681" y="906359"/>
                  <a:pt x="8573261" y="896569"/>
                </a:cubicBezTo>
                <a:cubicBezTo>
                  <a:pt x="8587932" y="889234"/>
                  <a:pt x="8599533" y="876609"/>
                  <a:pt x="8614204" y="869274"/>
                </a:cubicBezTo>
                <a:cubicBezTo>
                  <a:pt x="8727212" y="812771"/>
                  <a:pt x="8578756" y="906553"/>
                  <a:pt x="8696091" y="828331"/>
                </a:cubicBezTo>
                <a:cubicBezTo>
                  <a:pt x="8790509" y="686700"/>
                  <a:pt x="8639457" y="898613"/>
                  <a:pt x="8777978" y="760092"/>
                </a:cubicBezTo>
                <a:cubicBezTo>
                  <a:pt x="8788151" y="749919"/>
                  <a:pt x="8787076" y="732796"/>
                  <a:pt x="8791625" y="719148"/>
                </a:cubicBezTo>
                <a:cubicBezTo>
                  <a:pt x="8789925" y="685141"/>
                  <a:pt x="8815824" y="469772"/>
                  <a:pt x="8750682" y="391602"/>
                </a:cubicBezTo>
                <a:cubicBezTo>
                  <a:pt x="8740181" y="379001"/>
                  <a:pt x="8724815" y="370768"/>
                  <a:pt x="8709739" y="364307"/>
                </a:cubicBezTo>
                <a:cubicBezTo>
                  <a:pt x="8677047" y="350296"/>
                  <a:pt x="8582639" y="340554"/>
                  <a:pt x="8559613" y="337011"/>
                </a:cubicBezTo>
                <a:cubicBezTo>
                  <a:pt x="8532263" y="332803"/>
                  <a:pt x="8504573" y="330074"/>
                  <a:pt x="8477727" y="323363"/>
                </a:cubicBezTo>
                <a:cubicBezTo>
                  <a:pt x="8449814" y="316385"/>
                  <a:pt x="8424539" y="298118"/>
                  <a:pt x="8395840" y="296068"/>
                </a:cubicBezTo>
                <a:lnTo>
                  <a:pt x="8204772" y="282420"/>
                </a:lnTo>
                <a:cubicBezTo>
                  <a:pt x="8106596" y="249695"/>
                  <a:pt x="8229204" y="289401"/>
                  <a:pt x="8109237" y="255125"/>
                </a:cubicBezTo>
                <a:cubicBezTo>
                  <a:pt x="8095405" y="251173"/>
                  <a:pt x="8082615" y="242841"/>
                  <a:pt x="8068294" y="241477"/>
                </a:cubicBezTo>
                <a:cubicBezTo>
                  <a:pt x="7986651" y="233701"/>
                  <a:pt x="7904453" y="233472"/>
                  <a:pt x="7822634" y="227829"/>
                </a:cubicBezTo>
                <a:cubicBezTo>
                  <a:pt x="7772505" y="224372"/>
                  <a:pt x="7722620" y="217893"/>
                  <a:pt x="7672509" y="214181"/>
                </a:cubicBezTo>
                <a:cubicBezTo>
                  <a:pt x="7599778" y="208794"/>
                  <a:pt x="7526913" y="205385"/>
                  <a:pt x="7454145" y="200534"/>
                </a:cubicBezTo>
                <a:lnTo>
                  <a:pt x="7263076" y="186886"/>
                </a:lnTo>
                <a:cubicBezTo>
                  <a:pt x="7244879" y="182337"/>
                  <a:pt x="7226939" y="176593"/>
                  <a:pt x="7208485" y="173238"/>
                </a:cubicBezTo>
                <a:cubicBezTo>
                  <a:pt x="6907507" y="118514"/>
                  <a:pt x="6287952" y="147090"/>
                  <a:pt x="6212198" y="145942"/>
                </a:cubicBezTo>
                <a:cubicBezTo>
                  <a:pt x="6157607" y="141393"/>
                  <a:pt x="6102830" y="138695"/>
                  <a:pt x="6048425" y="132295"/>
                </a:cubicBezTo>
                <a:cubicBezTo>
                  <a:pt x="6025387" y="129585"/>
                  <a:pt x="6003340" y="120050"/>
                  <a:pt x="5980186" y="118647"/>
                </a:cubicBezTo>
                <a:cubicBezTo>
                  <a:pt x="5852959" y="110936"/>
                  <a:pt x="5725394" y="110418"/>
                  <a:pt x="5598049" y="104999"/>
                </a:cubicBezTo>
                <a:cubicBezTo>
                  <a:pt x="5511572" y="101319"/>
                  <a:pt x="5425178" y="95900"/>
                  <a:pt x="5338742" y="91351"/>
                </a:cubicBezTo>
                <a:cubicBezTo>
                  <a:pt x="4763576" y="-100357"/>
                  <a:pt x="5274614" y="65066"/>
                  <a:pt x="3605476" y="91351"/>
                </a:cubicBezTo>
                <a:cubicBezTo>
                  <a:pt x="3591092" y="91578"/>
                  <a:pt x="3578312" y="100865"/>
                  <a:pt x="3564533" y="104999"/>
                </a:cubicBezTo>
                <a:cubicBezTo>
                  <a:pt x="3532810" y="114516"/>
                  <a:pt x="3500950" y="123581"/>
                  <a:pt x="3468998" y="132295"/>
                </a:cubicBezTo>
                <a:cubicBezTo>
                  <a:pt x="3450902" y="137230"/>
                  <a:pt x="3432373" y="140552"/>
                  <a:pt x="3414407" y="145942"/>
                </a:cubicBezTo>
                <a:cubicBezTo>
                  <a:pt x="3386849" y="154210"/>
                  <a:pt x="3359816" y="164139"/>
                  <a:pt x="3332521" y="173238"/>
                </a:cubicBezTo>
                <a:cubicBezTo>
                  <a:pt x="3318873" y="177787"/>
                  <a:pt x="3305768" y="184521"/>
                  <a:pt x="3291578" y="186886"/>
                </a:cubicBezTo>
                <a:cubicBezTo>
                  <a:pt x="3264282" y="191435"/>
                  <a:pt x="3236537" y="193823"/>
                  <a:pt x="3209691" y="200534"/>
                </a:cubicBezTo>
                <a:cubicBezTo>
                  <a:pt x="3181778" y="207512"/>
                  <a:pt x="3156017" y="222186"/>
                  <a:pt x="3127804" y="227829"/>
                </a:cubicBezTo>
                <a:cubicBezTo>
                  <a:pt x="3019171" y="249556"/>
                  <a:pt x="3082621" y="238915"/>
                  <a:pt x="2936736" y="255125"/>
                </a:cubicBezTo>
                <a:cubicBezTo>
                  <a:pt x="2363773" y="398358"/>
                  <a:pt x="2957124" y="254557"/>
                  <a:pt x="1285357" y="282420"/>
                </a:cubicBezTo>
                <a:cubicBezTo>
                  <a:pt x="1270973" y="282660"/>
                  <a:pt x="1258781" y="295350"/>
                  <a:pt x="1244413" y="296068"/>
                </a:cubicBezTo>
                <a:cubicBezTo>
                  <a:pt x="1076239" y="304477"/>
                  <a:pt x="907768" y="305167"/>
                  <a:pt x="739446" y="309716"/>
                </a:cubicBezTo>
                <a:cubicBezTo>
                  <a:pt x="609206" y="353127"/>
                  <a:pt x="756085" y="308202"/>
                  <a:pt x="439195" y="337011"/>
                </a:cubicBezTo>
                <a:cubicBezTo>
                  <a:pt x="424868" y="338313"/>
                  <a:pt x="412208" y="347170"/>
                  <a:pt x="398252" y="350659"/>
                </a:cubicBezTo>
                <a:lnTo>
                  <a:pt x="289070" y="377954"/>
                </a:lnTo>
                <a:lnTo>
                  <a:pt x="207184" y="43254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717863" y="5340517"/>
            <a:ext cx="443256" cy="274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abyss.uoregon.edu/%7Ejs/images/brogl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958" y="232808"/>
            <a:ext cx="889442" cy="11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9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12247</TotalTime>
  <Words>1213</Words>
  <Application>Microsoft Office PowerPoint</Application>
  <PresentationFormat>On-screen Show (4:3)</PresentationFormat>
  <Paragraphs>121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31" baseType="lpstr">
      <vt:lpstr>Arial</vt:lpstr>
      <vt:lpstr>Calibri</vt:lpstr>
      <vt:lpstr>Cambria Math</vt:lpstr>
      <vt:lpstr>CMBX10</vt:lpstr>
      <vt:lpstr>CMMI10</vt:lpstr>
      <vt:lpstr>CMMI12</vt:lpstr>
      <vt:lpstr>CMR10</vt:lpstr>
      <vt:lpstr>CMR12</vt:lpstr>
      <vt:lpstr>CMR8</vt:lpstr>
      <vt:lpstr>CMSY10</vt:lpstr>
      <vt:lpstr>CMTI10</vt:lpstr>
      <vt:lpstr>MSBM10</vt:lpstr>
      <vt:lpstr>NimbusRomNo9L-Medi</vt:lpstr>
      <vt:lpstr>NimbusRomNo9L-Regu</vt:lpstr>
      <vt:lpstr>NimbusRomNo9L-ReguItal</vt:lpstr>
      <vt:lpstr>rtxmi</vt:lpstr>
      <vt:lpstr>rtxr</vt:lpstr>
      <vt:lpstr>Times New Roman</vt:lpstr>
      <vt:lpstr>Wingdings</vt:lpstr>
      <vt:lpstr>Office Theme</vt:lpstr>
      <vt:lpstr>Quantum Mechanics</vt:lpstr>
      <vt:lpstr>Few basic postulates</vt:lpstr>
      <vt:lpstr>A look back in history </vt:lpstr>
      <vt:lpstr>Unexplained observations</vt:lpstr>
      <vt:lpstr>Black Body Radiation </vt:lpstr>
      <vt:lpstr>Photoelectric effects</vt:lpstr>
      <vt:lpstr>Bohr’s theory of Atom </vt:lpstr>
      <vt:lpstr>Compton Scattering </vt:lpstr>
      <vt:lpstr>Particles are wave </vt:lpstr>
      <vt:lpstr>Experimental evidences </vt:lpstr>
      <vt:lpstr>Why Quantisation?</vt:lpstr>
    </vt:vector>
  </TitlesOfParts>
  <Company>IITG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Mechanics</dc:title>
  <dc:creator>CC</dc:creator>
  <cp:lastModifiedBy>user</cp:lastModifiedBy>
  <cp:revision>558</cp:revision>
  <dcterms:created xsi:type="dcterms:W3CDTF">2016-08-15T06:16:07Z</dcterms:created>
  <dcterms:modified xsi:type="dcterms:W3CDTF">2017-10-26T11:32:18Z</dcterms:modified>
</cp:coreProperties>
</file>