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85" r:id="rId4"/>
    <p:sldId id="265" r:id="rId5"/>
    <p:sldId id="266" r:id="rId6"/>
    <p:sldId id="268" r:id="rId7"/>
    <p:sldId id="270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2688F-31D7-4FB1-9D20-2FF74C27DAF8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D36F-74F9-4D26-B121-AC1C9C988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2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Quantum Mechanics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r>
              <a:rPr lang="en-US" dirty="0" err="1" smtClean="0"/>
              <a:t>Soumitra</a:t>
            </a:r>
            <a:r>
              <a:rPr lang="en-US" dirty="0" smtClean="0"/>
              <a:t> Nandi</a:t>
            </a:r>
          </a:p>
          <a:p>
            <a:r>
              <a:rPr lang="en-US" dirty="0" smtClean="0"/>
              <a:t> PH101, Lec-1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Facts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1066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/>
              <a:t>At the present stage of human knowledge, quantum mechanics can be regarded as </a:t>
            </a:r>
            <a:r>
              <a:rPr lang="en-IN" sz="2400" dirty="0" smtClean="0"/>
              <a:t>the fundamental </a:t>
            </a:r>
            <a:r>
              <a:rPr lang="en-IN" sz="2400" dirty="0"/>
              <a:t>theory of atomic phenomena.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3675632"/>
            <a:ext cx="87630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IN" sz="2400" dirty="0">
                <a:latin typeface="Dcr10"/>
              </a:rPr>
              <a:t>The experimental data on which it is </a:t>
            </a:r>
            <a:r>
              <a:rPr lang="en-IN" sz="2400" dirty="0" smtClean="0">
                <a:latin typeface="Dcr10"/>
              </a:rPr>
              <a:t>based are </a:t>
            </a:r>
            <a:r>
              <a:rPr lang="en-IN" sz="2400" dirty="0">
                <a:latin typeface="Dcr10"/>
              </a:rPr>
              <a:t>derived from physical events that almost entirely beyond the range of direct </a:t>
            </a:r>
            <a:r>
              <a:rPr lang="en-IN" sz="2400" dirty="0" smtClean="0">
                <a:latin typeface="Dcr10"/>
              </a:rPr>
              <a:t>human perception</a:t>
            </a:r>
            <a:r>
              <a:rPr lang="en-IN" sz="2400" dirty="0">
                <a:latin typeface="Dcr10"/>
              </a:rPr>
              <a:t>.</a:t>
            </a:r>
            <a:endParaRPr lang="en-IN" sz="2400" dirty="0"/>
          </a:p>
        </p:txBody>
      </p:sp>
      <p:sp>
        <p:nvSpPr>
          <p:cNvPr id="5" name="Rectangle 4"/>
          <p:cNvSpPr/>
          <p:nvPr/>
        </p:nvSpPr>
        <p:spPr>
          <a:xfrm>
            <a:off x="205154" y="5356830"/>
            <a:ext cx="8733692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IN" sz="2400" dirty="0">
                <a:latin typeface="Dcr10"/>
              </a:rPr>
              <a:t>It is not surprising that the theory embodies physical concepts that </a:t>
            </a:r>
            <a:r>
              <a:rPr lang="en-IN" sz="2400" dirty="0" smtClean="0">
                <a:latin typeface="Dcr10"/>
              </a:rPr>
              <a:t>are foreign </a:t>
            </a:r>
            <a:r>
              <a:rPr lang="en-IN" sz="2400" dirty="0">
                <a:latin typeface="Dcr10"/>
              </a:rPr>
              <a:t>to common daily experience.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990600" y="245006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FF0000"/>
                </a:solidFill>
                <a:latin typeface="NimbusRomNo9L-Regu"/>
              </a:rPr>
              <a:t>It is saying </a:t>
            </a:r>
            <a:r>
              <a:rPr lang="en-IN" dirty="0" smtClean="0">
                <a:solidFill>
                  <a:srgbClr val="FF0000"/>
                </a:solidFill>
                <a:latin typeface="NimbusRomNo9L-Regu"/>
              </a:rPr>
              <a:t>something about </a:t>
            </a:r>
            <a:r>
              <a:rPr lang="en-IN" dirty="0">
                <a:solidFill>
                  <a:srgbClr val="FF0000"/>
                </a:solidFill>
                <a:latin typeface="NimbusRomNo9L-ReguItal"/>
              </a:rPr>
              <a:t>all </a:t>
            </a:r>
            <a:r>
              <a:rPr lang="en-IN" dirty="0">
                <a:solidFill>
                  <a:srgbClr val="FF0000"/>
                </a:solidFill>
                <a:latin typeface="NimbusRomNo9L-Regu"/>
              </a:rPr>
              <a:t>physical systems.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8185" y="2872769"/>
            <a:ext cx="7930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solidFill>
                  <a:srgbClr val="FF0000"/>
                </a:solidFill>
                <a:latin typeface="NimbusRomNo9L-Regu"/>
              </a:rPr>
              <a:t>It is </a:t>
            </a:r>
            <a:r>
              <a:rPr lang="en-IN" dirty="0">
                <a:solidFill>
                  <a:srgbClr val="FF0000"/>
                </a:solidFill>
                <a:latin typeface="NimbusRomNo9L-Regu"/>
              </a:rPr>
              <a:t>not a physical theory specific to a </a:t>
            </a:r>
            <a:r>
              <a:rPr lang="en-IN" dirty="0" smtClean="0">
                <a:solidFill>
                  <a:srgbClr val="FF0000"/>
                </a:solidFill>
                <a:latin typeface="NimbusRomNo9L-Regu"/>
              </a:rPr>
              <a:t>limited range </a:t>
            </a:r>
            <a:r>
              <a:rPr lang="en-IN" dirty="0">
                <a:solidFill>
                  <a:srgbClr val="FF0000"/>
                </a:solidFill>
                <a:latin typeface="NimbusRomNo9L-Regu"/>
              </a:rPr>
              <a:t>of physical </a:t>
            </a:r>
            <a:r>
              <a:rPr lang="en-IN" dirty="0" smtClean="0">
                <a:solidFill>
                  <a:srgbClr val="FF0000"/>
                </a:solidFill>
                <a:latin typeface="NimbusRomNo9L-Regu"/>
              </a:rPr>
              <a:t>systems !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3188985"/>
            <a:ext cx="141577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NimbusRomNo9L-Regu"/>
              </a:rPr>
              <a:t>Meta-theory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66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13" y="274638"/>
            <a:ext cx="8915400" cy="84102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Relevance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5012" y="1749350"/>
            <a:ext cx="87430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MR10"/>
              </a:rPr>
              <a:t>B</a:t>
            </a:r>
            <a:r>
              <a:rPr lang="en-IN" dirty="0" smtClean="0">
                <a:latin typeface="CMR10"/>
              </a:rPr>
              <a:t>ehaviours </a:t>
            </a:r>
            <a:r>
              <a:rPr lang="en-IN" dirty="0">
                <a:latin typeface="CMR10"/>
              </a:rPr>
              <a:t>of insulators, conductors, semi-conductors, and </a:t>
            </a:r>
            <a:r>
              <a:rPr lang="en-IN" dirty="0" smtClean="0">
                <a:latin typeface="CMR10"/>
              </a:rPr>
              <a:t>giant magneto- resistance,</a:t>
            </a:r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the </a:t>
            </a:r>
            <a:r>
              <a:rPr lang="en-IN" dirty="0">
                <a:latin typeface="CMR10"/>
              </a:rPr>
              <a:t>radiation of hot body, and </a:t>
            </a:r>
            <a:r>
              <a:rPr lang="en-IN" dirty="0" smtClean="0">
                <a:latin typeface="CMR10"/>
              </a:rPr>
              <a:t>its change </a:t>
            </a:r>
            <a:r>
              <a:rPr lang="en-IN" dirty="0">
                <a:latin typeface="CMR10"/>
              </a:rPr>
              <a:t>of </a:t>
            </a:r>
            <a:r>
              <a:rPr lang="en-IN" dirty="0" smtClean="0">
                <a:latin typeface="CMR10"/>
              </a:rPr>
              <a:t>colour </a:t>
            </a:r>
            <a:r>
              <a:rPr lang="en-IN" dirty="0">
                <a:latin typeface="CMR10"/>
              </a:rPr>
              <a:t>with respect to </a:t>
            </a:r>
            <a:r>
              <a:rPr lang="en-IN" dirty="0" smtClean="0">
                <a:latin typeface="CMR10"/>
              </a:rPr>
              <a:t>temperature, the </a:t>
            </a:r>
            <a:r>
              <a:rPr lang="en-IN" dirty="0">
                <a:latin typeface="CMR10"/>
              </a:rPr>
              <a:t>presence of holes and the </a:t>
            </a:r>
            <a:r>
              <a:rPr lang="en-IN" dirty="0" smtClean="0">
                <a:latin typeface="CMR10"/>
              </a:rPr>
              <a:t>transport of </a:t>
            </a:r>
            <a:r>
              <a:rPr lang="en-IN" dirty="0">
                <a:latin typeface="CMR10"/>
              </a:rPr>
              <a:t>holes and electrons in electronic </a:t>
            </a:r>
            <a:r>
              <a:rPr lang="en-IN" dirty="0" smtClean="0">
                <a:latin typeface="CMR10"/>
              </a:rPr>
              <a:t>devices….many more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32470" y="3472844"/>
            <a:ext cx="8802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CMR10"/>
              </a:rPr>
              <a:t> Photonics</a:t>
            </a:r>
            <a:r>
              <a:rPr lang="en-IN" dirty="0">
                <a:latin typeface="CMR10"/>
              </a:rPr>
              <a:t>, quantum </a:t>
            </a:r>
            <a:r>
              <a:rPr lang="en-IN" dirty="0" smtClean="0">
                <a:latin typeface="CMR10"/>
              </a:rPr>
              <a:t>electronics, micro-electronics, nanofabrication techniques, </a:t>
            </a:r>
            <a:r>
              <a:rPr lang="en-IN" dirty="0" err="1" smtClean="0">
                <a:latin typeface="CMR10"/>
              </a:rPr>
              <a:t>nano</a:t>
            </a:r>
            <a:r>
              <a:rPr lang="en-IN" dirty="0" smtClean="0">
                <a:latin typeface="CMR10"/>
              </a:rPr>
              <a:t> optics, quantum optics, micro/</a:t>
            </a:r>
            <a:r>
              <a:rPr lang="en-IN" dirty="0" err="1" smtClean="0">
                <a:latin typeface="CMR10"/>
              </a:rPr>
              <a:t>nano</a:t>
            </a:r>
            <a:r>
              <a:rPr lang="en-IN" dirty="0" smtClean="0">
                <a:latin typeface="CMR10"/>
              </a:rPr>
              <a:t>-electromechanical sensor systems, </a:t>
            </a:r>
            <a:r>
              <a:rPr lang="en-IN" dirty="0" err="1" smtClean="0">
                <a:latin typeface="CMR10"/>
              </a:rPr>
              <a:t>spintronics</a:t>
            </a:r>
            <a:r>
              <a:rPr lang="en-IN" dirty="0" smtClean="0">
                <a:latin typeface="CMR10"/>
              </a:rPr>
              <a:t>… 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56132" y="4651306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CMR10"/>
              </a:rPr>
              <a:t>Quantum </a:t>
            </a:r>
            <a:r>
              <a:rPr lang="en-IN" dirty="0">
                <a:latin typeface="CMR10"/>
              </a:rPr>
              <a:t>information, </a:t>
            </a:r>
            <a:r>
              <a:rPr lang="en-IN" dirty="0" smtClean="0">
                <a:latin typeface="CMCSC10"/>
              </a:rPr>
              <a:t>Quantum </a:t>
            </a:r>
            <a:r>
              <a:rPr lang="en-IN" dirty="0" smtClean="0">
                <a:latin typeface="CMR10"/>
              </a:rPr>
              <a:t>communication</a:t>
            </a:r>
            <a:r>
              <a:rPr lang="en-IN" dirty="0">
                <a:latin typeface="CMR10"/>
              </a:rPr>
              <a:t>, quantum cryptography, and quantum computing</a:t>
            </a:r>
            <a:r>
              <a:rPr lang="en-IN" dirty="0" smtClean="0">
                <a:latin typeface="CMR10"/>
              </a:rPr>
              <a:t>. 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838199" y="5375200"/>
            <a:ext cx="778033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CMR10"/>
              </a:rPr>
              <a:t>It is seen that the </a:t>
            </a:r>
            <a:r>
              <a:rPr lang="en-IN" dirty="0" smtClean="0">
                <a:latin typeface="CMR10"/>
              </a:rPr>
              <a:t>richness of </a:t>
            </a:r>
            <a:r>
              <a:rPr lang="en-IN" dirty="0">
                <a:latin typeface="CMR10"/>
              </a:rPr>
              <a:t>quantum physics will greatly </a:t>
            </a:r>
            <a:r>
              <a:rPr lang="en-IN" dirty="0" smtClean="0">
                <a:latin typeface="CMR10"/>
              </a:rPr>
              <a:t>affect </a:t>
            </a:r>
            <a:r>
              <a:rPr lang="en-IN" dirty="0">
                <a:latin typeface="CMR10"/>
              </a:rPr>
              <a:t>the future generation technologies in many aspects.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97233" y="2999190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 smtClean="0">
                <a:solidFill>
                  <a:srgbClr val="FF0000"/>
                </a:solidFill>
                <a:latin typeface="CMR10"/>
              </a:rPr>
              <a:t>Played an  Important roles: </a:t>
            </a:r>
            <a:endParaRPr lang="en-IN" b="1" u="sng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6132" y="4252646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 smtClean="0">
                <a:solidFill>
                  <a:srgbClr val="FF0000"/>
                </a:solidFill>
                <a:latin typeface="CMR10"/>
              </a:rPr>
              <a:t>Giving rise to New areas </a:t>
            </a:r>
            <a:endParaRPr lang="en-IN" b="1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529" y="1358482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>
                <a:solidFill>
                  <a:srgbClr val="FF0000"/>
                </a:solidFill>
                <a:latin typeface="CMR10"/>
              </a:rPr>
              <a:t>QM can </a:t>
            </a:r>
            <a:r>
              <a:rPr lang="en-IN" b="1" u="sng" dirty="0" smtClean="0">
                <a:solidFill>
                  <a:srgbClr val="FF0000"/>
                </a:solidFill>
                <a:latin typeface="CMR10"/>
              </a:rPr>
              <a:t>explain the following: </a:t>
            </a:r>
            <a:endParaRPr lang="en-IN" b="1" u="sng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50936" y="6264353"/>
            <a:ext cx="746760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CMR10"/>
              </a:rPr>
              <a:t>S</a:t>
            </a:r>
            <a:r>
              <a:rPr lang="en-IN" dirty="0" smtClean="0">
                <a:latin typeface="CMR10"/>
              </a:rPr>
              <a:t>cientists </a:t>
            </a:r>
            <a:r>
              <a:rPr lang="en-IN" dirty="0">
                <a:latin typeface="CMR10"/>
              </a:rPr>
              <a:t>and engineers </a:t>
            </a:r>
            <a:r>
              <a:rPr lang="en-IN" dirty="0" smtClean="0">
                <a:latin typeface="CMR10"/>
              </a:rPr>
              <a:t>should understand quantum </a:t>
            </a:r>
            <a:r>
              <a:rPr lang="en-IN" dirty="0">
                <a:latin typeface="CMR10"/>
              </a:rPr>
              <a:t>mechanics better.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73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 animBg="1"/>
      <p:bldP spid="10" grpId="0"/>
      <p:bldP spid="11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25" y="172091"/>
            <a:ext cx="8686800" cy="85958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Quantum Weirdness !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03" y="1182985"/>
            <a:ext cx="8686800" cy="7619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most fascinating aspect of quantum mechanics is that it provides </a:t>
            </a:r>
            <a:r>
              <a:rPr lang="en-IN" sz="2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strange </a:t>
            </a:r>
            <a:r>
              <a:rPr lang="en-IN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picture of the world. </a:t>
            </a:r>
            <a:endParaRPr lang="en-IN" sz="2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</a:t>
            </a:r>
            <a:endParaRPr lang="en-IN" sz="1800" dirty="0"/>
          </a:p>
        </p:txBody>
      </p:sp>
      <p:sp>
        <p:nvSpPr>
          <p:cNvPr id="4" name="Rectangle 3"/>
          <p:cNvSpPr/>
          <p:nvPr/>
        </p:nvSpPr>
        <p:spPr>
          <a:xfrm>
            <a:off x="1230003" y="1744870"/>
            <a:ext cx="7620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/>
              <a:t>If you accept this picture — and given the practical successes of the theory it is difficult not to — you are left with no choice but to make fundamental changes to your idea of reality.</a:t>
            </a:r>
          </a:p>
        </p:txBody>
      </p:sp>
      <p:sp>
        <p:nvSpPr>
          <p:cNvPr id="5" name="Rectangle 4"/>
          <p:cNvSpPr/>
          <p:nvPr/>
        </p:nvSpPr>
        <p:spPr>
          <a:xfrm>
            <a:off x="197882" y="2765636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NimbusRomNo9L-Regu"/>
              </a:rPr>
              <a:t>The first surprise is the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NimbusRomNo9L-ReguItal"/>
              </a:rPr>
              <a:t>wave-particle duality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NimbusRomNo9L-Regu"/>
              </a:rPr>
              <a:t>of the building blocks of matter.</a:t>
            </a:r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5925" y="3269958"/>
            <a:ext cx="7620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The world is not made of waves and particles, as in classical physics, but </a:t>
            </a:r>
            <a:r>
              <a:rPr lang="en-IN" dirty="0" smtClean="0">
                <a:latin typeface="NimbusRomNo9L-Regu"/>
              </a:rPr>
              <a:t>of peculiar </a:t>
            </a:r>
            <a:r>
              <a:rPr lang="en-IN" dirty="0">
                <a:latin typeface="NimbusRomNo9L-Regu"/>
              </a:rPr>
              <a:t>hybrid objects with aspects of both.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163203" y="4065841"/>
            <a:ext cx="8665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NimbusRomNo9L-Regu"/>
              </a:rPr>
              <a:t>The physical </a:t>
            </a:r>
            <a:r>
              <a:rPr lang="en-IN" dirty="0">
                <a:latin typeface="NimbusRomNo9L-Regu"/>
              </a:rPr>
              <a:t>state of a quantum mechanical particle-wave is described by a </a:t>
            </a:r>
            <a:r>
              <a:rPr lang="en-IN" dirty="0">
                <a:latin typeface="NimbusRomNo9L-ReguItal"/>
              </a:rPr>
              <a:t>wave function</a:t>
            </a:r>
            <a:r>
              <a:rPr lang="en-IN" dirty="0" smtClean="0">
                <a:latin typeface="NimbusRomNo9L-Regu"/>
              </a:rPr>
              <a:t>, </a:t>
            </a:r>
            <a:r>
              <a:rPr lang="el-G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x,t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dirty="0" smtClean="0">
                <a:latin typeface="NimbusRomNo9L-Regu"/>
              </a:rPr>
              <a:t>, </a:t>
            </a:r>
            <a:r>
              <a:rPr lang="en-IN" dirty="0">
                <a:latin typeface="NimbusRomNo9L-Regu"/>
              </a:rPr>
              <a:t>analogous to the amplitude of a classical wave.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690884" y="4771494"/>
            <a:ext cx="62484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NimbusRomNo9L-Regu"/>
              </a:rPr>
              <a:t>Does </a:t>
            </a:r>
            <a:r>
              <a:rPr lang="en-IN" dirty="0">
                <a:latin typeface="NimbusRomNo9L-Regu"/>
              </a:rPr>
              <a:t>not evolve according to the classical wave equation</a:t>
            </a:r>
            <a:endParaRPr lang="en-IN" dirty="0"/>
          </a:p>
        </p:txBody>
      </p:sp>
      <p:cxnSp>
        <p:nvCxnSpPr>
          <p:cNvPr id="10" name="Curved Connector 9"/>
          <p:cNvCxnSpPr/>
          <p:nvPr/>
        </p:nvCxnSpPr>
        <p:spPr>
          <a:xfrm>
            <a:off x="2233684" y="4672035"/>
            <a:ext cx="457200" cy="22241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3202" y="5262316"/>
            <a:ext cx="8665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Perhaps the most puzzling aspect of quantum mechanics is that it </a:t>
            </a:r>
            <a:r>
              <a:rPr lang="en-IN" dirty="0" smtClean="0">
                <a:latin typeface="NimbusRomNo9L-Regu"/>
              </a:rPr>
              <a:t>predicts</a:t>
            </a:r>
            <a:endParaRPr lang="en-IN" dirty="0">
              <a:latin typeface="NimbusRomNo9L-Regu"/>
            </a:endParaRPr>
          </a:p>
          <a:p>
            <a:r>
              <a:rPr lang="en-IN" dirty="0" smtClean="0">
                <a:latin typeface="NimbusRomNo9L-Regu"/>
              </a:rPr>
              <a:t>     probabilities </a:t>
            </a:r>
            <a:r>
              <a:rPr lang="en-IN" dirty="0">
                <a:latin typeface="NimbusRomNo9L-Regu"/>
              </a:rPr>
              <a:t>only.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179125" y="6025532"/>
            <a:ext cx="877608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NimbusRomNo9L-Regu"/>
              </a:rPr>
              <a:t>Its predictive power is </a:t>
            </a:r>
            <a:r>
              <a:rPr lang="en-IN" dirty="0">
                <a:latin typeface="NimbusRomNo9L-Regu"/>
              </a:rPr>
              <a:t>such that </a:t>
            </a:r>
            <a:r>
              <a:rPr lang="en-IN" dirty="0" smtClean="0">
                <a:latin typeface="NimbusRomNo9L-Regu"/>
              </a:rPr>
              <a:t>QM </a:t>
            </a:r>
            <a:r>
              <a:rPr lang="en-IN" dirty="0">
                <a:latin typeface="NimbusRomNo9L-Regu"/>
              </a:rPr>
              <a:t>is considered the most successful theoretical physics construct </a:t>
            </a:r>
            <a:r>
              <a:rPr lang="en-IN" dirty="0" smtClean="0">
                <a:latin typeface="NimbusRomNo9L-Regu"/>
              </a:rPr>
              <a:t>of the </a:t>
            </a:r>
            <a:r>
              <a:rPr lang="en-IN" dirty="0">
                <a:latin typeface="NimbusRomNo9L-Regu"/>
              </a:rPr>
              <a:t>human mind.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47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  <p:bldP spid="7" grpId="0"/>
      <p:bldP spid="8" grpId="0" animBg="1"/>
      <p:bldP spid="13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2232"/>
            <a:ext cx="8686800" cy="792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 Classical point of view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1110" y="1135845"/>
            <a:ext cx="868338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CMR10"/>
              </a:rPr>
              <a:t>The </a:t>
            </a:r>
            <a:r>
              <a:rPr lang="en-IN" dirty="0">
                <a:latin typeface="CMTI10"/>
              </a:rPr>
              <a:t>state </a:t>
            </a:r>
            <a:r>
              <a:rPr lang="en-IN" dirty="0">
                <a:latin typeface="CMR10"/>
              </a:rPr>
              <a:t>of the </a:t>
            </a:r>
            <a:r>
              <a:rPr lang="en-IN" dirty="0" smtClean="0">
                <a:latin typeface="CMR10"/>
              </a:rPr>
              <a:t>particle can be described  in </a:t>
            </a:r>
            <a:r>
              <a:rPr lang="en-IN" dirty="0">
                <a:latin typeface="CMR10"/>
              </a:rPr>
              <a:t>terms of its position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CMMI10"/>
              </a:rPr>
              <a:t>x</a:t>
            </a:r>
            <a:r>
              <a:rPr lang="en-IN" dirty="0">
                <a:solidFill>
                  <a:srgbClr val="002060"/>
                </a:solidFill>
                <a:latin typeface="CMMI10"/>
              </a:rPr>
              <a:t> </a:t>
            </a:r>
            <a:r>
              <a:rPr lang="en-IN" dirty="0">
                <a:latin typeface="CMR10"/>
              </a:rPr>
              <a:t>and momentum 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MMI10"/>
              </a:rPr>
              <a:t>p</a:t>
            </a:r>
            <a:r>
              <a:rPr lang="en-IN" dirty="0">
                <a:latin typeface="CMMI10"/>
              </a:rPr>
              <a:t> </a:t>
            </a:r>
            <a:r>
              <a:rPr lang="en-IN" dirty="0" smtClean="0">
                <a:latin typeface="CMMI10"/>
              </a:rPr>
              <a:t>=&gt;</a:t>
            </a:r>
            <a:r>
              <a:rPr lang="en-IN" dirty="0" smtClean="0">
                <a:latin typeface="CMR1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take </a:t>
            </a:r>
            <a:r>
              <a:rPr lang="en-IN" b="1" dirty="0" smtClean="0">
                <a:solidFill>
                  <a:srgbClr val="C00000"/>
                </a:solidFill>
                <a:latin typeface="CMR10"/>
              </a:rPr>
              <a:t>definite 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real values at any given moment in </a:t>
            </a:r>
            <a:r>
              <a:rPr lang="en-IN" b="1" dirty="0" smtClean="0">
                <a:solidFill>
                  <a:srgbClr val="C00000"/>
                </a:solidFill>
                <a:latin typeface="CMR10"/>
              </a:rPr>
              <a:t>time.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680" y="2015458"/>
            <a:ext cx="86742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CMR10"/>
              </a:rPr>
              <a:t>We </a:t>
            </a:r>
            <a:r>
              <a:rPr lang="en-IN" dirty="0">
                <a:latin typeface="CMR10"/>
              </a:rPr>
              <a:t>can calculate and predict to 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any arbitrary accuracy </a:t>
            </a:r>
            <a:r>
              <a:rPr lang="en-IN" dirty="0">
                <a:latin typeface="CMR10"/>
              </a:rPr>
              <a:t>the position and momentum 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(</a:t>
            </a:r>
            <a:r>
              <a:rPr lang="en-IN" b="1" dirty="0">
                <a:solidFill>
                  <a:srgbClr val="C00000"/>
                </a:solidFill>
                <a:latin typeface="CMMI10"/>
              </a:rPr>
              <a:t>x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(</a:t>
            </a:r>
            <a:r>
              <a:rPr lang="en-IN" b="1" dirty="0">
                <a:solidFill>
                  <a:srgbClr val="C00000"/>
                </a:solidFill>
                <a:latin typeface="CMMI10"/>
              </a:rPr>
              <a:t>t</a:t>
            </a:r>
            <a:r>
              <a:rPr lang="en-IN" b="1" dirty="0" smtClean="0">
                <a:solidFill>
                  <a:srgbClr val="C00000"/>
                </a:solidFill>
                <a:latin typeface="CMR10"/>
              </a:rPr>
              <a:t>)</a:t>
            </a:r>
            <a:r>
              <a:rPr lang="en-IN" b="1" dirty="0" smtClean="0">
                <a:solidFill>
                  <a:srgbClr val="C00000"/>
                </a:solidFill>
                <a:latin typeface="CMMI10"/>
              </a:rPr>
              <a:t>, </a:t>
            </a:r>
            <a:r>
              <a:rPr lang="en-IN" b="1" dirty="0">
                <a:solidFill>
                  <a:srgbClr val="C00000"/>
                </a:solidFill>
                <a:latin typeface="CMMI10"/>
              </a:rPr>
              <a:t>p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(</a:t>
            </a:r>
            <a:r>
              <a:rPr lang="en-IN" b="1" dirty="0">
                <a:solidFill>
                  <a:srgbClr val="C00000"/>
                </a:solidFill>
                <a:latin typeface="CMMI10"/>
              </a:rPr>
              <a:t>t</a:t>
            </a:r>
            <a:r>
              <a:rPr lang="en-IN" b="1" dirty="0">
                <a:solidFill>
                  <a:srgbClr val="C00000"/>
                </a:solidFill>
                <a:latin typeface="CMR10"/>
              </a:rPr>
              <a:t>)) </a:t>
            </a:r>
            <a:r>
              <a:rPr lang="en-IN" dirty="0">
                <a:latin typeface="CMR10"/>
              </a:rPr>
              <a:t>of </a:t>
            </a:r>
            <a:r>
              <a:rPr lang="en-IN" dirty="0" smtClean="0">
                <a:latin typeface="CMR10"/>
              </a:rPr>
              <a:t>this particle </a:t>
            </a:r>
            <a:r>
              <a:rPr lang="en-IN" dirty="0">
                <a:latin typeface="CMR10"/>
              </a:rPr>
              <a:t>at </a:t>
            </a:r>
            <a:r>
              <a:rPr lang="en-IN" dirty="0" smtClean="0">
                <a:latin typeface="CMR10"/>
              </a:rPr>
              <a:t>time t, and at a later time  </a:t>
            </a:r>
            <a:r>
              <a:rPr lang="en-IN" b="1" dirty="0" smtClean="0">
                <a:solidFill>
                  <a:srgbClr val="C00000"/>
                </a:solidFill>
                <a:latin typeface="CMR10"/>
              </a:rPr>
              <a:t>t’ &gt; t </a:t>
            </a:r>
            <a:r>
              <a:rPr lang="en-IN" dirty="0" smtClean="0">
                <a:solidFill>
                  <a:srgbClr val="C00000"/>
                </a:solidFill>
                <a:latin typeface="CMR10"/>
              </a:rPr>
              <a:t>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769" y="2874399"/>
            <a:ext cx="8153399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We can also, in principle, calculate, with unlimited accuracy, the future behaviour of </a:t>
            </a:r>
            <a:r>
              <a:rPr lang="en-IN" dirty="0" smtClean="0">
                <a:latin typeface="NimbusRomNo9L-Regu"/>
              </a:rPr>
              <a:t>any physical </a:t>
            </a:r>
            <a:r>
              <a:rPr lang="en-IN" dirty="0">
                <a:latin typeface="NimbusRomNo9L-Regu"/>
              </a:rPr>
              <a:t>system by solving Newton’s equations, Maxwell’s equations and so on.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212854" y="3963138"/>
            <a:ext cx="86742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In practice, </a:t>
            </a:r>
            <a:r>
              <a:rPr lang="en-IN" dirty="0" smtClean="0">
                <a:latin typeface="NimbusRomNo9L-Regu"/>
              </a:rPr>
              <a:t>there are </a:t>
            </a:r>
            <a:r>
              <a:rPr lang="en-IN" dirty="0">
                <a:latin typeface="NimbusRomNo9L-Regu"/>
              </a:rPr>
              <a:t>limits to accuracy of measurement and</a:t>
            </a:r>
            <a:r>
              <a:rPr lang="en-IN" dirty="0">
                <a:latin typeface="rtxr"/>
              </a:rPr>
              <a:t>/</a:t>
            </a:r>
            <a:r>
              <a:rPr lang="en-IN" dirty="0">
                <a:latin typeface="NimbusRomNo9L-Regu"/>
              </a:rPr>
              <a:t>or calculation, but in principle there are no such limits.</a:t>
            </a:r>
            <a:endParaRPr lang="en-IN" dirty="0"/>
          </a:p>
        </p:txBody>
      </p:sp>
      <p:sp>
        <p:nvSpPr>
          <p:cNvPr id="8" name="Freeform 7"/>
          <p:cNvSpPr/>
          <p:nvPr/>
        </p:nvSpPr>
        <p:spPr>
          <a:xfrm>
            <a:off x="5334000" y="2216160"/>
            <a:ext cx="2884051" cy="545911"/>
          </a:xfrm>
          <a:custGeom>
            <a:avLst/>
            <a:gdLst>
              <a:gd name="connsiteX0" fmla="*/ 657298 w 2884051"/>
              <a:gd name="connsiteY0" fmla="*/ 68239 h 545911"/>
              <a:gd name="connsiteX1" fmla="*/ 43149 w 2884051"/>
              <a:gd name="connsiteY1" fmla="*/ 95535 h 545911"/>
              <a:gd name="connsiteX2" fmla="*/ 2206 w 2884051"/>
              <a:gd name="connsiteY2" fmla="*/ 136478 h 545911"/>
              <a:gd name="connsiteX3" fmla="*/ 15854 w 2884051"/>
              <a:gd name="connsiteY3" fmla="*/ 341194 h 545911"/>
              <a:gd name="connsiteX4" fmla="*/ 29501 w 2884051"/>
              <a:gd name="connsiteY4" fmla="*/ 382138 h 545911"/>
              <a:gd name="connsiteX5" fmla="*/ 70445 w 2884051"/>
              <a:gd name="connsiteY5" fmla="*/ 409433 h 545911"/>
              <a:gd name="connsiteX6" fmla="*/ 165979 w 2884051"/>
              <a:gd name="connsiteY6" fmla="*/ 477672 h 545911"/>
              <a:gd name="connsiteX7" fmla="*/ 247865 w 2884051"/>
              <a:gd name="connsiteY7" fmla="*/ 504968 h 545911"/>
              <a:gd name="connsiteX8" fmla="*/ 288809 w 2884051"/>
              <a:gd name="connsiteY8" fmla="*/ 518615 h 545911"/>
              <a:gd name="connsiteX9" fmla="*/ 479877 w 2884051"/>
              <a:gd name="connsiteY9" fmla="*/ 545911 h 545911"/>
              <a:gd name="connsiteX10" fmla="*/ 2690815 w 2884051"/>
              <a:gd name="connsiteY10" fmla="*/ 532263 h 545911"/>
              <a:gd name="connsiteX11" fmla="*/ 2772701 w 2884051"/>
              <a:gd name="connsiteY11" fmla="*/ 491320 h 545911"/>
              <a:gd name="connsiteX12" fmla="*/ 2799997 w 2884051"/>
              <a:gd name="connsiteY12" fmla="*/ 450377 h 545911"/>
              <a:gd name="connsiteX13" fmla="*/ 2840940 w 2884051"/>
              <a:gd name="connsiteY13" fmla="*/ 436729 h 545911"/>
              <a:gd name="connsiteX14" fmla="*/ 2854588 w 2884051"/>
              <a:gd name="connsiteY14" fmla="*/ 395786 h 545911"/>
              <a:gd name="connsiteX15" fmla="*/ 2881883 w 2884051"/>
              <a:gd name="connsiteY15" fmla="*/ 354842 h 545911"/>
              <a:gd name="connsiteX16" fmla="*/ 2868236 w 2884051"/>
              <a:gd name="connsiteY16" fmla="*/ 40944 h 545911"/>
              <a:gd name="connsiteX17" fmla="*/ 2718110 w 2884051"/>
              <a:gd name="connsiteY17" fmla="*/ 0 h 545911"/>
              <a:gd name="connsiteX18" fmla="*/ 2199495 w 2884051"/>
              <a:gd name="connsiteY18" fmla="*/ 13648 h 545911"/>
              <a:gd name="connsiteX19" fmla="*/ 2158552 w 2884051"/>
              <a:gd name="connsiteY19" fmla="*/ 40944 h 545911"/>
              <a:gd name="connsiteX20" fmla="*/ 2076665 w 2884051"/>
              <a:gd name="connsiteY20" fmla="*/ 68239 h 545911"/>
              <a:gd name="connsiteX21" fmla="*/ 1994779 w 2884051"/>
              <a:gd name="connsiteY21" fmla="*/ 122830 h 545911"/>
              <a:gd name="connsiteX22" fmla="*/ 1912892 w 2884051"/>
              <a:gd name="connsiteY22" fmla="*/ 150126 h 545911"/>
              <a:gd name="connsiteX23" fmla="*/ 425286 w 2884051"/>
              <a:gd name="connsiteY23" fmla="*/ 109183 h 545911"/>
              <a:gd name="connsiteX24" fmla="*/ 397991 w 2884051"/>
              <a:gd name="connsiteY24" fmla="*/ 68239 h 54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4051" h="545911">
                <a:moveTo>
                  <a:pt x="657298" y="68239"/>
                </a:moveTo>
                <a:cubicBezTo>
                  <a:pt x="452582" y="77338"/>
                  <a:pt x="246965" y="74304"/>
                  <a:pt x="43149" y="95535"/>
                </a:cubicBezTo>
                <a:cubicBezTo>
                  <a:pt x="23952" y="97535"/>
                  <a:pt x="4337" y="117295"/>
                  <a:pt x="2206" y="136478"/>
                </a:cubicBezTo>
                <a:cubicBezTo>
                  <a:pt x="-5346" y="204450"/>
                  <a:pt x="8302" y="273222"/>
                  <a:pt x="15854" y="341194"/>
                </a:cubicBezTo>
                <a:cubicBezTo>
                  <a:pt x="17443" y="355492"/>
                  <a:pt x="20514" y="370904"/>
                  <a:pt x="29501" y="382138"/>
                </a:cubicBezTo>
                <a:cubicBezTo>
                  <a:pt x="39748" y="394946"/>
                  <a:pt x="57098" y="399899"/>
                  <a:pt x="70445" y="409433"/>
                </a:cubicBezTo>
                <a:cubicBezTo>
                  <a:pt x="78753" y="415367"/>
                  <a:pt x="148947" y="470102"/>
                  <a:pt x="165979" y="477672"/>
                </a:cubicBezTo>
                <a:cubicBezTo>
                  <a:pt x="192271" y="489357"/>
                  <a:pt x="220570" y="495870"/>
                  <a:pt x="247865" y="504968"/>
                </a:cubicBezTo>
                <a:cubicBezTo>
                  <a:pt x="261513" y="509517"/>
                  <a:pt x="274702" y="515794"/>
                  <a:pt x="288809" y="518615"/>
                </a:cubicBezTo>
                <a:cubicBezTo>
                  <a:pt x="397443" y="540342"/>
                  <a:pt x="333993" y="529701"/>
                  <a:pt x="479877" y="545911"/>
                </a:cubicBezTo>
                <a:lnTo>
                  <a:pt x="2690815" y="532263"/>
                </a:lnTo>
                <a:cubicBezTo>
                  <a:pt x="2719589" y="531914"/>
                  <a:pt x="2751405" y="505517"/>
                  <a:pt x="2772701" y="491320"/>
                </a:cubicBezTo>
                <a:cubicBezTo>
                  <a:pt x="2781800" y="477672"/>
                  <a:pt x="2787189" y="460624"/>
                  <a:pt x="2799997" y="450377"/>
                </a:cubicBezTo>
                <a:cubicBezTo>
                  <a:pt x="2811231" y="441390"/>
                  <a:pt x="2830768" y="446901"/>
                  <a:pt x="2840940" y="436729"/>
                </a:cubicBezTo>
                <a:cubicBezTo>
                  <a:pt x="2851112" y="426557"/>
                  <a:pt x="2848154" y="408653"/>
                  <a:pt x="2854588" y="395786"/>
                </a:cubicBezTo>
                <a:cubicBezTo>
                  <a:pt x="2861923" y="381115"/>
                  <a:pt x="2872785" y="368490"/>
                  <a:pt x="2881883" y="354842"/>
                </a:cubicBezTo>
                <a:cubicBezTo>
                  <a:pt x="2877334" y="250209"/>
                  <a:pt x="2896475" y="141797"/>
                  <a:pt x="2868236" y="40944"/>
                </a:cubicBezTo>
                <a:cubicBezTo>
                  <a:pt x="2864127" y="26270"/>
                  <a:pt x="2734114" y="3201"/>
                  <a:pt x="2718110" y="0"/>
                </a:cubicBezTo>
                <a:cubicBezTo>
                  <a:pt x="2545238" y="4549"/>
                  <a:pt x="2371965" y="1028"/>
                  <a:pt x="2199495" y="13648"/>
                </a:cubicBezTo>
                <a:cubicBezTo>
                  <a:pt x="2183136" y="14845"/>
                  <a:pt x="2173541" y="34282"/>
                  <a:pt x="2158552" y="40944"/>
                </a:cubicBezTo>
                <a:cubicBezTo>
                  <a:pt x="2132260" y="52629"/>
                  <a:pt x="2076665" y="68239"/>
                  <a:pt x="2076665" y="68239"/>
                </a:cubicBezTo>
                <a:cubicBezTo>
                  <a:pt x="2049370" y="86436"/>
                  <a:pt x="2025900" y="112456"/>
                  <a:pt x="1994779" y="122830"/>
                </a:cubicBezTo>
                <a:lnTo>
                  <a:pt x="1912892" y="150126"/>
                </a:lnTo>
                <a:cubicBezTo>
                  <a:pt x="451846" y="122559"/>
                  <a:pt x="923789" y="275339"/>
                  <a:pt x="425286" y="109183"/>
                </a:cubicBezTo>
                <a:lnTo>
                  <a:pt x="397991" y="682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Arrow Connector 9"/>
          <p:cNvCxnSpPr>
            <a:stCxn id="8" idx="4"/>
          </p:cNvCxnSpPr>
          <p:nvPr/>
        </p:nvCxnSpPr>
        <p:spPr>
          <a:xfrm flipH="1">
            <a:off x="4513890" y="2598298"/>
            <a:ext cx="849611" cy="424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2854" y="4831468"/>
            <a:ext cx="86742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NimbusRomNo9L-Regu"/>
              </a:rPr>
              <a:t>In a system with many particle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(a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litre of air in a bottle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), </a:t>
            </a:r>
            <a:r>
              <a:rPr lang="en-IN" dirty="0" smtClean="0">
                <a:latin typeface="NimbusRomNo9L-Regu"/>
              </a:rPr>
              <a:t>we </a:t>
            </a:r>
            <a:r>
              <a:rPr lang="en-IN" dirty="0">
                <a:latin typeface="NimbusRomNo9L-Regu"/>
              </a:rPr>
              <a:t>cannot hope to measure all the </a:t>
            </a:r>
            <a:r>
              <a:rPr lang="en-IN" dirty="0" smtClean="0">
                <a:latin typeface="NimbusRomNo9L-Regu"/>
              </a:rPr>
              <a:t>positions and </a:t>
            </a:r>
            <a:r>
              <a:rPr lang="en-IN" dirty="0">
                <a:latin typeface="NimbusRomNo9L-Regu"/>
              </a:rPr>
              <a:t>velocities of all the </a:t>
            </a:r>
            <a:r>
              <a:rPr lang="en-IN" dirty="0" smtClean="0">
                <a:latin typeface="NimbusRomNo9L-Regu"/>
              </a:rPr>
              <a:t>particles. 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114800" y="3510982"/>
            <a:ext cx="1518364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CMR12"/>
              </a:rPr>
              <a:t>Deterministic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6629400" y="5171045"/>
            <a:ext cx="192873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CMR12"/>
              </a:rPr>
              <a:t>non </a:t>
            </a:r>
            <a:r>
              <a:rPr lang="en-IN" dirty="0">
                <a:latin typeface="CMR12"/>
              </a:rPr>
              <a:t>deterministic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194097" y="5699798"/>
            <a:ext cx="873040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Any uncertainty we experience is purely </a:t>
            </a:r>
            <a:r>
              <a:rPr lang="en-IN" dirty="0" smtClean="0">
                <a:latin typeface="NimbusRomNo9L-Regu"/>
              </a:rPr>
              <a:t>a consequence </a:t>
            </a:r>
            <a:r>
              <a:rPr lang="en-IN" dirty="0">
                <a:latin typeface="NimbusRomNo9L-Regu"/>
              </a:rPr>
              <a:t>of our ignorance – things only appear random because we do not have enough </a:t>
            </a:r>
            <a:r>
              <a:rPr lang="en-IN" dirty="0" smtClean="0">
                <a:latin typeface="NimbusRomNo9L-Regu"/>
              </a:rPr>
              <a:t>information to </a:t>
            </a:r>
            <a:r>
              <a:rPr lang="en-IN" dirty="0">
                <a:latin typeface="NimbusRomNo9L-Regu"/>
              </a:rPr>
              <a:t>make precise predictions.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677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3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838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Quantum view point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The classical world-view works fine at the everyday (macroscopic) level – much of modern </a:t>
            </a:r>
            <a:r>
              <a:rPr lang="en-IN" sz="2000" dirty="0" smtClean="0"/>
              <a:t>engineering relies </a:t>
            </a:r>
            <a:r>
              <a:rPr lang="en-IN" sz="2000" dirty="0"/>
              <a:t>on </a:t>
            </a:r>
            <a:r>
              <a:rPr lang="en-IN" sz="2000" dirty="0" smtClean="0"/>
              <a:t>this !</a:t>
            </a:r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0"/>
            <a:ext cx="8686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Non-classical behaviour is most readily observed for microscopic systems – atoms and </a:t>
            </a:r>
            <a:r>
              <a:rPr lang="en-IN" dirty="0" smtClean="0">
                <a:latin typeface="NimbusRomNo9L-Regu"/>
              </a:rPr>
              <a:t>molecules.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52400" y="3090755"/>
            <a:ext cx="868679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It is impossible to prepare </a:t>
            </a:r>
            <a:r>
              <a:rPr lang="en-IN" dirty="0">
                <a:latin typeface="NimbusRomNo9L-ReguItal"/>
              </a:rPr>
              <a:t>any </a:t>
            </a:r>
            <a:r>
              <a:rPr lang="en-IN" dirty="0">
                <a:latin typeface="NimbusRomNo9L-Regu"/>
              </a:rPr>
              <a:t>physical system in </a:t>
            </a:r>
            <a:r>
              <a:rPr lang="en-IN" dirty="0" smtClean="0">
                <a:latin typeface="NimbusRomNo9L-Regu"/>
              </a:rPr>
              <a:t>which </a:t>
            </a:r>
            <a:r>
              <a:rPr lang="en-IN" dirty="0" smtClean="0">
                <a:latin typeface="NimbusRomNo9L-ReguItal"/>
              </a:rPr>
              <a:t>all </a:t>
            </a:r>
            <a:r>
              <a:rPr lang="en-IN" dirty="0" smtClean="0">
                <a:latin typeface="NimbusRomNo9L-Regu"/>
              </a:rPr>
              <a:t>its </a:t>
            </a:r>
            <a:r>
              <a:rPr lang="en-IN" dirty="0">
                <a:latin typeface="NimbusRomNo9L-Regu"/>
              </a:rPr>
              <a:t>physical attributes are precisely specified at the same </a:t>
            </a:r>
            <a:r>
              <a:rPr lang="en-IN" dirty="0" smtClean="0">
                <a:latin typeface="NimbusRomNo9L-Regu"/>
              </a:rPr>
              <a:t>time.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33401" y="3895510"/>
            <a:ext cx="830466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 smtClean="0">
                <a:latin typeface="NimbusRomNo9L-Regu"/>
              </a:rPr>
              <a:t>We </a:t>
            </a:r>
            <a:r>
              <a:rPr lang="en-IN" dirty="0">
                <a:latin typeface="NimbusRomNo9L-Regu"/>
              </a:rPr>
              <a:t>cannot pin down </a:t>
            </a:r>
            <a:r>
              <a:rPr lang="en-IN" dirty="0" smtClean="0">
                <a:latin typeface="NimbusRomNo9L-Regu"/>
              </a:rPr>
              <a:t>both the </a:t>
            </a:r>
            <a:r>
              <a:rPr lang="en-IN" dirty="0">
                <a:latin typeface="NimbusRomNo9L-Regu"/>
              </a:rPr>
              <a:t>position </a:t>
            </a:r>
            <a:r>
              <a:rPr lang="en-IN" dirty="0">
                <a:latin typeface="NimbusRomNo9L-ReguItal"/>
              </a:rPr>
              <a:t>and </a:t>
            </a:r>
            <a:r>
              <a:rPr lang="en-IN" dirty="0">
                <a:latin typeface="NimbusRomNo9L-Regu"/>
              </a:rPr>
              <a:t>the momentum of a particle at the same time.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152400" y="4700265"/>
            <a:ext cx="868566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Microscopic physical systems can behave as if they are doing mutually exclusive</a:t>
            </a:r>
          </a:p>
          <a:p>
            <a:r>
              <a:rPr lang="en-IN" dirty="0" smtClean="0">
                <a:latin typeface="NimbusRomNo9L-Regu"/>
              </a:rPr>
              <a:t>    things </a:t>
            </a:r>
            <a:r>
              <a:rPr lang="en-IN" dirty="0">
                <a:latin typeface="NimbusRomNo9L-Regu"/>
              </a:rPr>
              <a:t>at the same time.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533401" y="5456621"/>
            <a:ext cx="830466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NimbusRomNo9L-Regu"/>
              </a:rPr>
              <a:t>This propensity for quantum system to behave as if they can be two places at once, or </a:t>
            </a:r>
            <a:r>
              <a:rPr lang="en-IN" dirty="0" smtClean="0">
                <a:latin typeface="NimbusRomNo9L-Regu"/>
              </a:rPr>
              <a:t>more generally </a:t>
            </a:r>
            <a:r>
              <a:rPr lang="en-IN" dirty="0">
                <a:latin typeface="NimbusRomNo9L-Regu"/>
              </a:rPr>
              <a:t>in </a:t>
            </a:r>
            <a:r>
              <a:rPr lang="en-IN" dirty="0" smtClean="0">
                <a:latin typeface="NimbusRomNo9L-Regu"/>
              </a:rPr>
              <a:t>different </a:t>
            </a:r>
            <a:r>
              <a:rPr lang="en-IN" dirty="0">
                <a:latin typeface="NimbusRomNo9L-Regu"/>
              </a:rPr>
              <a:t>states at the same time, is termed ‘the superposition of states</a:t>
            </a:r>
            <a:r>
              <a:rPr lang="en-IN" dirty="0" smtClean="0">
                <a:latin typeface="NimbusRomNo9L-Regu"/>
              </a:rPr>
              <a:t>’ !!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4800600" y="3422766"/>
            <a:ext cx="383951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b="1" dirty="0" smtClean="0">
                <a:latin typeface="NimbusSanL-Bold"/>
              </a:rPr>
              <a:t>Irreducible Intrinsic </a:t>
            </a:r>
            <a:r>
              <a:rPr lang="en-IN" b="1" dirty="0">
                <a:latin typeface="NimbusSanL-Bold"/>
              </a:rPr>
              <a:t>Randomness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191000" y="5032277"/>
            <a:ext cx="318548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b="1" dirty="0" smtClean="0">
                <a:latin typeface="NimbusSanL-Bold"/>
              </a:rPr>
              <a:t>Interference : wave nature 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278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4" y="228600"/>
            <a:ext cx="8620836" cy="80547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An example: Two state system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276425"/>
            <a:ext cx="8620836" cy="685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000" b="1" dirty="0" smtClean="0"/>
              <a:t>The bit </a:t>
            </a:r>
            <a:r>
              <a:rPr lang="en-IN" sz="2000" b="1" dirty="0"/>
              <a:t>is a system that can only has two possible states: 1/0 or up/down or </a:t>
            </a:r>
            <a:r>
              <a:rPr lang="en-IN" sz="2000" b="1" dirty="0" smtClean="0"/>
              <a:t>on/off </a:t>
            </a:r>
            <a:r>
              <a:rPr lang="en-IN" sz="2000" b="1" dirty="0"/>
              <a:t>or </a:t>
            </a:r>
            <a:r>
              <a:rPr lang="en-IN" sz="2000" b="1" dirty="0" smtClean="0"/>
              <a:t>dead/live etc</a:t>
            </a:r>
            <a:r>
              <a:rPr lang="en-IN" sz="2000" b="1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34200" y="2438400"/>
            <a:ext cx="209551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CMTI10"/>
              </a:rPr>
              <a:t>Two-state </a:t>
            </a:r>
            <a:r>
              <a:rPr lang="en-IN" dirty="0">
                <a:latin typeface="CMR10"/>
              </a:rPr>
              <a:t>systems</a:t>
            </a:r>
            <a:endParaRPr lang="en-IN" dirty="0"/>
          </a:p>
        </p:txBody>
      </p:sp>
      <p:cxnSp>
        <p:nvCxnSpPr>
          <p:cNvPr id="6" name="Curved Connector 5"/>
          <p:cNvCxnSpPr>
            <a:endCxn id="4" idx="0"/>
          </p:cNvCxnSpPr>
          <p:nvPr/>
        </p:nvCxnSpPr>
        <p:spPr>
          <a:xfrm>
            <a:off x="6553200" y="1600201"/>
            <a:ext cx="1428755" cy="83819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6789" y="2178603"/>
            <a:ext cx="580029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CMR10"/>
              </a:rPr>
              <a:t>We </a:t>
            </a:r>
            <a:r>
              <a:rPr lang="en-IN" dirty="0" smtClean="0">
                <a:latin typeface="CMR10"/>
              </a:rPr>
              <a:t>can endow </a:t>
            </a:r>
            <a:r>
              <a:rPr lang="en-IN" dirty="0">
                <a:latin typeface="CMR10"/>
              </a:rPr>
              <a:t>this bit with some set of physical rules which when acted upon the system, may change it from </a:t>
            </a:r>
            <a:r>
              <a:rPr lang="en-IN" dirty="0" smtClean="0">
                <a:latin typeface="CMR10"/>
              </a:rPr>
              <a:t>one state </a:t>
            </a:r>
            <a:r>
              <a:rPr lang="en-IN" dirty="0">
                <a:latin typeface="CMR10"/>
              </a:rPr>
              <a:t>to another.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218364" y="3276089"/>
            <a:ext cx="86344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C00000"/>
                </a:solidFill>
                <a:latin typeface="CMR10"/>
              </a:rPr>
              <a:t>A bit is a classical quantity, so we can measure </a:t>
            </a:r>
            <a:r>
              <a:rPr lang="en-IN" dirty="0" smtClean="0">
                <a:solidFill>
                  <a:srgbClr val="C00000"/>
                </a:solidFill>
                <a:latin typeface="CMR10"/>
              </a:rPr>
              <a:t>it with </a:t>
            </a:r>
            <a:r>
              <a:rPr lang="en-IN" dirty="0">
                <a:solidFill>
                  <a:srgbClr val="C00000"/>
                </a:solidFill>
                <a:latin typeface="CMR10"/>
              </a:rPr>
              <a:t>arbitrary accuracy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2200" y="3683063"/>
            <a:ext cx="4993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CMR10"/>
              </a:rPr>
              <a:t>=&gt;  A </a:t>
            </a:r>
            <a:r>
              <a:rPr lang="en-IN" dirty="0">
                <a:solidFill>
                  <a:srgbClr val="0070C0"/>
                </a:solidFill>
                <a:latin typeface="CMR10"/>
              </a:rPr>
              <a:t>classical cat </a:t>
            </a:r>
            <a:r>
              <a:rPr lang="en-IN" dirty="0" smtClean="0">
                <a:solidFill>
                  <a:srgbClr val="0070C0"/>
                </a:solidFill>
                <a:latin typeface="CMR10"/>
              </a:rPr>
              <a:t>can be </a:t>
            </a:r>
            <a:r>
              <a:rPr lang="en-IN" dirty="0">
                <a:solidFill>
                  <a:srgbClr val="0070C0"/>
                </a:solidFill>
                <a:latin typeface="CMR10"/>
              </a:rPr>
              <a:t>either dead or </a:t>
            </a:r>
            <a:r>
              <a:rPr lang="en-IN" dirty="0" smtClean="0">
                <a:solidFill>
                  <a:srgbClr val="0070C0"/>
                </a:solidFill>
                <a:latin typeface="CMR10"/>
              </a:rPr>
              <a:t>alive !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16765" y="4286949"/>
            <a:ext cx="3034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What about a Quantum Cat ?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1079" y="4205745"/>
            <a:ext cx="44422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dirty="0">
                <a:solidFill>
                  <a:srgbClr val="C00000"/>
                </a:solidFill>
                <a:latin typeface="CMR10"/>
              </a:rPr>
              <a:t>What about a quantum two-state system?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7" y="4797385"/>
            <a:ext cx="2628900" cy="17430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003" y="4775546"/>
            <a:ext cx="3384000" cy="169200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 rot="16200000">
            <a:off x="4672435" y="4250023"/>
            <a:ext cx="373333" cy="368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2830048" y="4809631"/>
            <a:ext cx="2728984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CMR10"/>
              </a:rPr>
              <a:t>The </a:t>
            </a:r>
            <a:r>
              <a:rPr lang="en-IN" dirty="0">
                <a:latin typeface="CMR10"/>
              </a:rPr>
              <a:t>cat is in the curious state of being both </a:t>
            </a:r>
            <a:r>
              <a:rPr lang="en-IN" dirty="0" smtClean="0">
                <a:latin typeface="CMR10"/>
              </a:rPr>
              <a:t>alive and </a:t>
            </a:r>
            <a:r>
              <a:rPr lang="en-IN" dirty="0">
                <a:latin typeface="CMR10"/>
              </a:rPr>
              <a:t>dead at the same time according to </a:t>
            </a:r>
            <a:r>
              <a:rPr lang="en-IN" dirty="0" smtClean="0">
                <a:latin typeface="CMR10"/>
              </a:rPr>
              <a:t>an  observer standing outside !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458644" y="6386571"/>
            <a:ext cx="17265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IN" sz="20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864029" y="5897245"/>
            <a:ext cx="278971" cy="57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910852" y="5842701"/>
            <a:ext cx="157567" cy="624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9" grpId="0" animBg="1"/>
      <p:bldP spid="11" grpId="0"/>
      <p:bldP spid="12" grpId="0"/>
      <p:bldP spid="14" grpId="0"/>
      <p:bldP spid="15" grpId="0" animBg="1"/>
      <p:bldP spid="18" grpId="0" animBg="1"/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406" y="244993"/>
            <a:ext cx="8570794" cy="9445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Few basic postulates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2971800" cy="685800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b="1" dirty="0"/>
          </a:p>
        </p:txBody>
      </p:sp>
      <p:sp>
        <p:nvSpPr>
          <p:cNvPr id="4" name="Rectangle 3"/>
          <p:cNvSpPr/>
          <p:nvPr/>
        </p:nvSpPr>
        <p:spPr>
          <a:xfrm>
            <a:off x="255327" y="2340834"/>
            <a:ext cx="13773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>
                <a:latin typeface="CMBX10"/>
              </a:rPr>
              <a:t>state vector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85800" y="1866900"/>
            <a:ext cx="76200" cy="463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14600" y="2329934"/>
            <a:ext cx="244169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CMBX10"/>
              </a:rPr>
              <a:t>Probability </a:t>
            </a:r>
            <a:r>
              <a:rPr lang="en-IN" dirty="0">
                <a:latin typeface="CMBX10"/>
              </a:rPr>
              <a:t>amplitudes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45706" y="2085201"/>
            <a:ext cx="868894" cy="244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4600" y="2085201"/>
            <a:ext cx="381000" cy="244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6123" y="3075275"/>
            <a:ext cx="8203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CMBX10"/>
              </a:rPr>
              <a:t>Postulate 1 (State) : The state of aliveness/deadness of the cat is the linear </a:t>
            </a:r>
          </a:p>
          <a:p>
            <a:r>
              <a:rPr lang="en-IN" dirty="0">
                <a:latin typeface="CMBX10"/>
              </a:rPr>
              <a:t> </a:t>
            </a:r>
            <a:r>
              <a:rPr lang="en-IN" dirty="0" smtClean="0">
                <a:latin typeface="CMBX10"/>
              </a:rPr>
              <a:t>                                 superposition </a:t>
            </a:r>
            <a:r>
              <a:rPr lang="en-IN" dirty="0" smtClean="0">
                <a:latin typeface="CMR10"/>
              </a:rPr>
              <a:t>between two possible </a:t>
            </a:r>
            <a:r>
              <a:rPr lang="en-IN" dirty="0">
                <a:latin typeface="CMR10"/>
              </a:rPr>
              <a:t>states !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126123" y="3937937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MBX10"/>
              </a:rPr>
              <a:t>Postulate 2 </a:t>
            </a:r>
            <a:r>
              <a:rPr lang="en-IN" dirty="0" smtClean="0">
                <a:latin typeface="CMR10"/>
              </a:rPr>
              <a:t>: </a:t>
            </a:r>
            <a:r>
              <a:rPr lang="en-IN" dirty="0">
                <a:latin typeface="CMR10"/>
              </a:rPr>
              <a:t>The </a:t>
            </a:r>
            <a:r>
              <a:rPr lang="en-IN" dirty="0">
                <a:latin typeface="CMTI10"/>
              </a:rPr>
              <a:t>probability </a:t>
            </a:r>
            <a:r>
              <a:rPr lang="en-IN" dirty="0">
                <a:latin typeface="CMR10"/>
              </a:rPr>
              <a:t>of measuring an </a:t>
            </a:r>
            <a:r>
              <a:rPr lang="en-IN" dirty="0" smtClean="0">
                <a:latin typeface="CMR10"/>
              </a:rPr>
              <a:t>dead/alive </a:t>
            </a:r>
            <a:r>
              <a:rPr lang="en-IN" dirty="0">
                <a:latin typeface="CMR10"/>
              </a:rPr>
              <a:t>state is </a:t>
            </a:r>
            <a:r>
              <a:rPr lang="en-IN" dirty="0" smtClean="0">
                <a:latin typeface="CMR10"/>
              </a:rPr>
              <a:t>the absolute 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square of </a:t>
            </a:r>
            <a:r>
              <a:rPr lang="en-IN" dirty="0">
                <a:latin typeface="CMR10"/>
              </a:rPr>
              <a:t>the inner product of the desired </a:t>
            </a:r>
            <a:r>
              <a:rPr lang="en-IN" dirty="0" smtClean="0">
                <a:latin typeface="CMR10"/>
              </a:rPr>
              <a:t>outcome </a:t>
            </a:r>
            <a:r>
              <a:rPr lang="en-IN" dirty="0">
                <a:latin typeface="CMR10"/>
              </a:rPr>
              <a:t>with the </a:t>
            </a:r>
            <a:r>
              <a:rPr lang="en-IN" dirty="0" smtClean="0">
                <a:latin typeface="CMR10"/>
              </a:rPr>
              <a:t>state!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397013" y="4650726"/>
                <a:ext cx="6696938" cy="38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IN" dirty="0" smtClean="0">
                    <a:solidFill>
                      <a:srgbClr val="C00000"/>
                    </a:solidFill>
                  </a:rPr>
                  <a:t>Probability of measuring live state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𝒍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IN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Sup>
                              <m:sSubSupPr>
                                <m:ctrlP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𝝍</m:t>
                                </m:r>
                              </m:e>
                              <m:sub>
                                <m: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sub>
                              <m:sup>
                                <m: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 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IN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13" y="4650726"/>
                <a:ext cx="6696938" cy="382669"/>
              </a:xfrm>
              <a:prstGeom prst="rect">
                <a:avLst/>
              </a:prstGeom>
              <a:blipFill rotWithShape="0">
                <a:blip r:embed="rId2"/>
                <a:stretch>
                  <a:fillRect l="-546" t="-6349" b="-2381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371992" y="5110137"/>
                <a:ext cx="6932552" cy="38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IN" dirty="0" smtClean="0">
                    <a:solidFill>
                      <a:srgbClr val="C00000"/>
                    </a:solidFill>
                  </a:rPr>
                  <a:t>Probability of measuring dead state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IN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  <m:sup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 |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992" y="5110137"/>
                <a:ext cx="6932552" cy="382669"/>
              </a:xfrm>
              <a:prstGeom prst="rect">
                <a:avLst/>
              </a:prstGeom>
              <a:blipFill rotWithShape="0">
                <a:blip r:embed="rId3"/>
                <a:stretch>
                  <a:fillRect l="-528" t="-4762" b="-2381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26123" y="5577321"/>
            <a:ext cx="8802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MBX10"/>
              </a:rPr>
              <a:t>Postulate 3 (Measurement)</a:t>
            </a:r>
            <a:r>
              <a:rPr lang="en-IN" dirty="0">
                <a:latin typeface="CMR10"/>
              </a:rPr>
              <a:t>: Once </a:t>
            </a:r>
            <a:r>
              <a:rPr lang="en-IN" dirty="0" smtClean="0">
                <a:latin typeface="CMR10"/>
              </a:rPr>
              <a:t>the box is opened </a:t>
            </a:r>
            <a:r>
              <a:rPr lang="en-IN" dirty="0">
                <a:latin typeface="CMR10"/>
              </a:rPr>
              <a:t>and </a:t>
            </a:r>
            <a:r>
              <a:rPr lang="en-IN" dirty="0" smtClean="0">
                <a:latin typeface="CMR10"/>
              </a:rPr>
              <a:t>dead/alive has </a:t>
            </a:r>
            <a:r>
              <a:rPr lang="en-IN" dirty="0">
                <a:latin typeface="CMR10"/>
              </a:rPr>
              <a:t>been </a:t>
            </a:r>
            <a:r>
              <a:rPr lang="en-IN" dirty="0" smtClean="0">
                <a:latin typeface="CMR10"/>
              </a:rPr>
              <a:t>       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                        obtained, the </a:t>
            </a:r>
            <a:r>
              <a:rPr lang="en-IN" dirty="0">
                <a:latin typeface="CMR10"/>
              </a:rPr>
              <a:t>state vector </a:t>
            </a: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dirty="0" smtClean="0">
                <a:solidFill>
                  <a:srgbClr val="C00000"/>
                </a:solidFill>
                <a:latin typeface="CMMI10"/>
              </a:rPr>
              <a:t>  </a:t>
            </a:r>
            <a:r>
              <a:rPr lang="en-IN" dirty="0">
                <a:latin typeface="CMTI10"/>
              </a:rPr>
              <a:t>collapses </a:t>
            </a:r>
            <a:r>
              <a:rPr lang="en-IN" dirty="0">
                <a:latin typeface="CMR10"/>
              </a:rPr>
              <a:t>into </a:t>
            </a:r>
            <a:r>
              <a:rPr lang="en-IN" dirty="0" smtClean="0">
                <a:latin typeface="CMR10"/>
              </a:rPr>
              <a:t>the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                         </a:t>
            </a:r>
            <a:r>
              <a:rPr lang="en-IN" dirty="0">
                <a:latin typeface="CMR10"/>
              </a:rPr>
              <a:t>measured </a:t>
            </a:r>
            <a:r>
              <a:rPr lang="en-IN" dirty="0" smtClean="0">
                <a:latin typeface="CMR10"/>
              </a:rPr>
              <a:t>state !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16441" y="6227028"/>
                <a:ext cx="180600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  </a:t>
                </a:r>
                <a:r>
                  <a:rPr lang="el-G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ψ</a:t>
                </a:r>
                <a:r>
                  <a:rPr lang="en-IN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 </m:t>
                    </m:r>
                  </m:oMath>
                </a14:m>
                <a:r>
                  <a:rPr lang="en-IN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𝝍</m:t>
                        </m:r>
                      </m:e>
                      <m:sub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sub>
                    </m:sSub>
                  </m:oMath>
                </a14:m>
                <a:r>
                  <a:rPr lang="en-IN" dirty="0" smtClean="0"/>
                  <a:t>            </a:t>
                </a:r>
                <a:endParaRPr lang="en-IN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441" y="6227028"/>
                <a:ext cx="1806007" cy="335285"/>
              </a:xfrm>
              <a:prstGeom prst="rect">
                <a:avLst/>
              </a:prstGeom>
              <a:blipFill rotWithShape="0">
                <a:blip r:embed="rId4"/>
                <a:stretch>
                  <a:fillRect l="-2703" t="-23636" b="-381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 23"/>
          <p:cNvSpPr/>
          <p:nvPr/>
        </p:nvSpPr>
        <p:spPr>
          <a:xfrm>
            <a:off x="5131558" y="6165366"/>
            <a:ext cx="1965278" cy="503053"/>
          </a:xfrm>
          <a:custGeom>
            <a:avLst/>
            <a:gdLst>
              <a:gd name="connsiteX0" fmla="*/ 68239 w 1965278"/>
              <a:gd name="connsiteY0" fmla="*/ 0 h 445040"/>
              <a:gd name="connsiteX1" fmla="*/ 40943 w 1965278"/>
              <a:gd name="connsiteY1" fmla="*/ 68239 h 445040"/>
              <a:gd name="connsiteX2" fmla="*/ 54591 w 1965278"/>
              <a:gd name="connsiteY2" fmla="*/ 341194 h 445040"/>
              <a:gd name="connsiteX3" fmla="*/ 136478 w 1965278"/>
              <a:gd name="connsiteY3" fmla="*/ 395785 h 445040"/>
              <a:gd name="connsiteX4" fmla="*/ 1378424 w 1965278"/>
              <a:gd name="connsiteY4" fmla="*/ 409433 h 445040"/>
              <a:gd name="connsiteX5" fmla="*/ 1419367 w 1965278"/>
              <a:gd name="connsiteY5" fmla="*/ 423081 h 445040"/>
              <a:gd name="connsiteX6" fmla="*/ 1965278 w 1965278"/>
              <a:gd name="connsiteY6" fmla="*/ 423081 h 445040"/>
              <a:gd name="connsiteX7" fmla="*/ 1951630 w 1965278"/>
              <a:gd name="connsiteY7" fmla="*/ 327546 h 445040"/>
              <a:gd name="connsiteX8" fmla="*/ 1869743 w 1965278"/>
              <a:gd name="connsiteY8" fmla="*/ 272955 h 445040"/>
              <a:gd name="connsiteX9" fmla="*/ 1746914 w 1965278"/>
              <a:gd name="connsiteY9" fmla="*/ 204717 h 445040"/>
              <a:gd name="connsiteX10" fmla="*/ 1665027 w 1965278"/>
              <a:gd name="connsiteY10" fmla="*/ 136478 h 445040"/>
              <a:gd name="connsiteX11" fmla="*/ 1583141 w 1965278"/>
              <a:gd name="connsiteY11" fmla="*/ 122830 h 445040"/>
              <a:gd name="connsiteX12" fmla="*/ 1501254 w 1965278"/>
              <a:gd name="connsiteY12" fmla="*/ 95534 h 445040"/>
              <a:gd name="connsiteX13" fmla="*/ 1241946 w 1965278"/>
              <a:gd name="connsiteY13" fmla="*/ 68239 h 445040"/>
              <a:gd name="connsiteX14" fmla="*/ 1105469 w 1965278"/>
              <a:gd name="connsiteY14" fmla="*/ 27296 h 445040"/>
              <a:gd name="connsiteX15" fmla="*/ 1064526 w 1965278"/>
              <a:gd name="connsiteY15" fmla="*/ 13648 h 445040"/>
              <a:gd name="connsiteX16" fmla="*/ 928048 w 1965278"/>
              <a:gd name="connsiteY16" fmla="*/ 0 h 445040"/>
              <a:gd name="connsiteX17" fmla="*/ 655093 w 1965278"/>
              <a:gd name="connsiteY17" fmla="*/ 13648 h 445040"/>
              <a:gd name="connsiteX18" fmla="*/ 614149 w 1965278"/>
              <a:gd name="connsiteY18" fmla="*/ 27296 h 445040"/>
              <a:gd name="connsiteX19" fmla="*/ 545911 w 1965278"/>
              <a:gd name="connsiteY19" fmla="*/ 40943 h 445040"/>
              <a:gd name="connsiteX20" fmla="*/ 464024 w 1965278"/>
              <a:gd name="connsiteY20" fmla="*/ 68239 h 445040"/>
              <a:gd name="connsiteX21" fmla="*/ 423081 w 1965278"/>
              <a:gd name="connsiteY21" fmla="*/ 81887 h 445040"/>
              <a:gd name="connsiteX22" fmla="*/ 368490 w 1965278"/>
              <a:gd name="connsiteY22" fmla="*/ 95534 h 445040"/>
              <a:gd name="connsiteX23" fmla="*/ 218364 w 1965278"/>
              <a:gd name="connsiteY23" fmla="*/ 122830 h 445040"/>
              <a:gd name="connsiteX24" fmla="*/ 136478 w 1965278"/>
              <a:gd name="connsiteY24" fmla="*/ 150125 h 445040"/>
              <a:gd name="connsiteX25" fmla="*/ 68239 w 1965278"/>
              <a:gd name="connsiteY25" fmla="*/ 163773 h 445040"/>
              <a:gd name="connsiteX26" fmla="*/ 0 w 1965278"/>
              <a:gd name="connsiteY26" fmla="*/ 191069 h 44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965278" h="445040">
                <a:moveTo>
                  <a:pt x="68239" y="0"/>
                </a:moveTo>
                <a:cubicBezTo>
                  <a:pt x="59140" y="22746"/>
                  <a:pt x="41922" y="43760"/>
                  <a:pt x="40943" y="68239"/>
                </a:cubicBezTo>
                <a:cubicBezTo>
                  <a:pt x="37302" y="159265"/>
                  <a:pt x="38982" y="251443"/>
                  <a:pt x="54591" y="341194"/>
                </a:cubicBezTo>
                <a:cubicBezTo>
                  <a:pt x="58993" y="366507"/>
                  <a:pt x="112043" y="395265"/>
                  <a:pt x="136478" y="395785"/>
                </a:cubicBezTo>
                <a:cubicBezTo>
                  <a:pt x="550391" y="404592"/>
                  <a:pt x="964442" y="404884"/>
                  <a:pt x="1378424" y="409433"/>
                </a:cubicBezTo>
                <a:cubicBezTo>
                  <a:pt x="1392072" y="413982"/>
                  <a:pt x="1405411" y="419592"/>
                  <a:pt x="1419367" y="423081"/>
                </a:cubicBezTo>
                <a:cubicBezTo>
                  <a:pt x="1603512" y="469116"/>
                  <a:pt x="1741084" y="429486"/>
                  <a:pt x="1965278" y="423081"/>
                </a:cubicBezTo>
                <a:cubicBezTo>
                  <a:pt x="1960729" y="391236"/>
                  <a:pt x="1963577" y="357414"/>
                  <a:pt x="1951630" y="327546"/>
                </a:cubicBezTo>
                <a:cubicBezTo>
                  <a:pt x="1930861" y="275624"/>
                  <a:pt x="1906377" y="293308"/>
                  <a:pt x="1869743" y="272955"/>
                </a:cubicBezTo>
                <a:cubicBezTo>
                  <a:pt x="1728962" y="194743"/>
                  <a:pt x="1839557" y="235596"/>
                  <a:pt x="1746914" y="204717"/>
                </a:cubicBezTo>
                <a:cubicBezTo>
                  <a:pt x="1727909" y="185712"/>
                  <a:pt x="1693529" y="145979"/>
                  <a:pt x="1665027" y="136478"/>
                </a:cubicBezTo>
                <a:cubicBezTo>
                  <a:pt x="1638775" y="127727"/>
                  <a:pt x="1609987" y="129542"/>
                  <a:pt x="1583141" y="122830"/>
                </a:cubicBezTo>
                <a:cubicBezTo>
                  <a:pt x="1555228" y="115852"/>
                  <a:pt x="1528550" y="104632"/>
                  <a:pt x="1501254" y="95534"/>
                </a:cubicBezTo>
                <a:cubicBezTo>
                  <a:pt x="1391128" y="58826"/>
                  <a:pt x="1474641" y="82783"/>
                  <a:pt x="1241946" y="68239"/>
                </a:cubicBezTo>
                <a:cubicBezTo>
                  <a:pt x="1047350" y="3372"/>
                  <a:pt x="1249850" y="68547"/>
                  <a:pt x="1105469" y="27296"/>
                </a:cubicBezTo>
                <a:cubicBezTo>
                  <a:pt x="1091637" y="23344"/>
                  <a:pt x="1078745" y="15836"/>
                  <a:pt x="1064526" y="13648"/>
                </a:cubicBezTo>
                <a:cubicBezTo>
                  <a:pt x="1019338" y="6696"/>
                  <a:pt x="973541" y="4549"/>
                  <a:pt x="928048" y="0"/>
                </a:cubicBezTo>
                <a:cubicBezTo>
                  <a:pt x="837063" y="4549"/>
                  <a:pt x="745849" y="5756"/>
                  <a:pt x="655093" y="13648"/>
                </a:cubicBezTo>
                <a:cubicBezTo>
                  <a:pt x="640761" y="14894"/>
                  <a:pt x="628106" y="23807"/>
                  <a:pt x="614149" y="27296"/>
                </a:cubicBezTo>
                <a:cubicBezTo>
                  <a:pt x="591645" y="32922"/>
                  <a:pt x="568290" y="34840"/>
                  <a:pt x="545911" y="40943"/>
                </a:cubicBezTo>
                <a:cubicBezTo>
                  <a:pt x="518153" y="48513"/>
                  <a:pt x="491320" y="59140"/>
                  <a:pt x="464024" y="68239"/>
                </a:cubicBezTo>
                <a:cubicBezTo>
                  <a:pt x="450376" y="72788"/>
                  <a:pt x="437037" y="78398"/>
                  <a:pt x="423081" y="81887"/>
                </a:cubicBezTo>
                <a:cubicBezTo>
                  <a:pt x="404884" y="86436"/>
                  <a:pt x="386800" y="91465"/>
                  <a:pt x="368490" y="95534"/>
                </a:cubicBezTo>
                <a:cubicBezTo>
                  <a:pt x="311257" y="108252"/>
                  <a:pt x="277632" y="112952"/>
                  <a:pt x="218364" y="122830"/>
                </a:cubicBezTo>
                <a:cubicBezTo>
                  <a:pt x="191069" y="131928"/>
                  <a:pt x="164691" y="144482"/>
                  <a:pt x="136478" y="150125"/>
                </a:cubicBezTo>
                <a:cubicBezTo>
                  <a:pt x="113732" y="154674"/>
                  <a:pt x="90743" y="158147"/>
                  <a:pt x="68239" y="163773"/>
                </a:cubicBezTo>
                <a:cubicBezTo>
                  <a:pt x="34511" y="172205"/>
                  <a:pt x="28237" y="176950"/>
                  <a:pt x="0" y="191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3810509" y="1360574"/>
            <a:ext cx="4572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IN" dirty="0"/>
              <a:t>We do not have knowledge of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still we can still understand few of it’s properties !!</a:t>
            </a:r>
            <a:endParaRPr lang="en-IN" dirty="0"/>
          </a:p>
        </p:txBody>
      </p:sp>
      <p:sp>
        <p:nvSpPr>
          <p:cNvPr id="27" name="Freeform 26"/>
          <p:cNvSpPr/>
          <p:nvPr/>
        </p:nvSpPr>
        <p:spPr>
          <a:xfrm>
            <a:off x="423081" y="1460310"/>
            <a:ext cx="586853" cy="769691"/>
          </a:xfrm>
          <a:custGeom>
            <a:avLst/>
            <a:gdLst>
              <a:gd name="connsiteX0" fmla="*/ 54591 w 586853"/>
              <a:gd name="connsiteY0" fmla="*/ 0 h 769691"/>
              <a:gd name="connsiteX1" fmla="*/ 13647 w 586853"/>
              <a:gd name="connsiteY1" fmla="*/ 81887 h 769691"/>
              <a:gd name="connsiteX2" fmla="*/ 0 w 586853"/>
              <a:gd name="connsiteY2" fmla="*/ 136478 h 769691"/>
              <a:gd name="connsiteX3" fmla="*/ 13647 w 586853"/>
              <a:gd name="connsiteY3" fmla="*/ 600502 h 769691"/>
              <a:gd name="connsiteX4" fmla="*/ 40943 w 586853"/>
              <a:gd name="connsiteY4" fmla="*/ 641445 h 769691"/>
              <a:gd name="connsiteX5" fmla="*/ 163773 w 586853"/>
              <a:gd name="connsiteY5" fmla="*/ 750627 h 769691"/>
              <a:gd name="connsiteX6" fmla="*/ 218364 w 586853"/>
              <a:gd name="connsiteY6" fmla="*/ 764275 h 769691"/>
              <a:gd name="connsiteX7" fmla="*/ 532262 w 586853"/>
              <a:gd name="connsiteY7" fmla="*/ 723332 h 769691"/>
              <a:gd name="connsiteX8" fmla="*/ 573206 w 586853"/>
              <a:gd name="connsiteY8" fmla="*/ 682389 h 769691"/>
              <a:gd name="connsiteX9" fmla="*/ 586853 w 586853"/>
              <a:gd name="connsiteY9" fmla="*/ 641445 h 769691"/>
              <a:gd name="connsiteX10" fmla="*/ 559558 w 586853"/>
              <a:gd name="connsiteY10" fmla="*/ 436729 h 769691"/>
              <a:gd name="connsiteX11" fmla="*/ 545910 w 586853"/>
              <a:gd name="connsiteY11" fmla="*/ 382138 h 769691"/>
              <a:gd name="connsiteX12" fmla="*/ 491319 w 586853"/>
              <a:gd name="connsiteY12" fmla="*/ 327547 h 769691"/>
              <a:gd name="connsiteX13" fmla="*/ 450376 w 586853"/>
              <a:gd name="connsiteY13" fmla="*/ 272956 h 769691"/>
              <a:gd name="connsiteX14" fmla="*/ 436728 w 586853"/>
              <a:gd name="connsiteY14" fmla="*/ 232012 h 769691"/>
              <a:gd name="connsiteX15" fmla="*/ 354841 w 586853"/>
              <a:gd name="connsiteY15" fmla="*/ 163774 h 769691"/>
              <a:gd name="connsiteX16" fmla="*/ 300250 w 586853"/>
              <a:gd name="connsiteY16" fmla="*/ 150126 h 769691"/>
              <a:gd name="connsiteX17" fmla="*/ 0 w 586853"/>
              <a:gd name="connsiteY17" fmla="*/ 150126 h 76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6853" h="769691">
                <a:moveTo>
                  <a:pt x="54591" y="0"/>
                </a:moveTo>
                <a:cubicBezTo>
                  <a:pt x="40943" y="27296"/>
                  <a:pt x="24981" y="53552"/>
                  <a:pt x="13647" y="81887"/>
                </a:cubicBezTo>
                <a:cubicBezTo>
                  <a:pt x="6681" y="99302"/>
                  <a:pt x="0" y="117721"/>
                  <a:pt x="0" y="136478"/>
                </a:cubicBezTo>
                <a:cubicBezTo>
                  <a:pt x="0" y="291220"/>
                  <a:pt x="1142" y="446267"/>
                  <a:pt x="13647" y="600502"/>
                </a:cubicBezTo>
                <a:cubicBezTo>
                  <a:pt x="14973" y="616851"/>
                  <a:pt x="31409" y="628098"/>
                  <a:pt x="40943" y="641445"/>
                </a:cubicBezTo>
                <a:cubicBezTo>
                  <a:pt x="72729" y="685945"/>
                  <a:pt x="104554" y="735822"/>
                  <a:pt x="163773" y="750627"/>
                </a:cubicBezTo>
                <a:lnTo>
                  <a:pt x="218364" y="764275"/>
                </a:lnTo>
                <a:cubicBezTo>
                  <a:pt x="369749" y="756706"/>
                  <a:pt x="440358" y="799917"/>
                  <a:pt x="532262" y="723332"/>
                </a:cubicBezTo>
                <a:cubicBezTo>
                  <a:pt x="547090" y="710976"/>
                  <a:pt x="559558" y="696037"/>
                  <a:pt x="573206" y="682389"/>
                </a:cubicBezTo>
                <a:cubicBezTo>
                  <a:pt x="577755" y="668741"/>
                  <a:pt x="586853" y="655831"/>
                  <a:pt x="586853" y="641445"/>
                </a:cubicBezTo>
                <a:cubicBezTo>
                  <a:pt x="586853" y="575969"/>
                  <a:pt x="574077" y="502064"/>
                  <a:pt x="559558" y="436729"/>
                </a:cubicBezTo>
                <a:cubicBezTo>
                  <a:pt x="555489" y="418419"/>
                  <a:pt x="555851" y="398044"/>
                  <a:pt x="545910" y="382138"/>
                </a:cubicBezTo>
                <a:cubicBezTo>
                  <a:pt x="532271" y="360315"/>
                  <a:pt x="508265" y="346914"/>
                  <a:pt x="491319" y="327547"/>
                </a:cubicBezTo>
                <a:cubicBezTo>
                  <a:pt x="476341" y="310429"/>
                  <a:pt x="464024" y="291153"/>
                  <a:pt x="450376" y="272956"/>
                </a:cubicBezTo>
                <a:cubicBezTo>
                  <a:pt x="445827" y="259308"/>
                  <a:pt x="444708" y="243982"/>
                  <a:pt x="436728" y="232012"/>
                </a:cubicBezTo>
                <a:cubicBezTo>
                  <a:pt x="423610" y="212335"/>
                  <a:pt x="378340" y="173845"/>
                  <a:pt x="354841" y="163774"/>
                </a:cubicBezTo>
                <a:cubicBezTo>
                  <a:pt x="337601" y="156385"/>
                  <a:pt x="318993" y="150847"/>
                  <a:pt x="300250" y="150126"/>
                </a:cubicBezTo>
                <a:cubicBezTo>
                  <a:pt x="200241" y="146279"/>
                  <a:pt x="100083" y="150126"/>
                  <a:pt x="0" y="1501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Curved Connector 28"/>
          <p:cNvCxnSpPr/>
          <p:nvPr/>
        </p:nvCxnSpPr>
        <p:spPr>
          <a:xfrm>
            <a:off x="709683" y="1650569"/>
            <a:ext cx="3025764" cy="314256"/>
          </a:xfrm>
          <a:prstGeom prst="curvedConnector3">
            <a:avLst>
              <a:gd name="adj1" fmla="val 883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9" grpId="0" animBg="1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11707</TotalTime>
  <Words>977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5" baseType="lpstr">
      <vt:lpstr>Arial</vt:lpstr>
      <vt:lpstr>Calibri</vt:lpstr>
      <vt:lpstr>Cambria Math</vt:lpstr>
      <vt:lpstr>CMBX10</vt:lpstr>
      <vt:lpstr>CMCSC10</vt:lpstr>
      <vt:lpstr>CMMI10</vt:lpstr>
      <vt:lpstr>CMR10</vt:lpstr>
      <vt:lpstr>CMR12</vt:lpstr>
      <vt:lpstr>CMTI10</vt:lpstr>
      <vt:lpstr>Dcr10</vt:lpstr>
      <vt:lpstr>NimbusRomNo9L-Regu</vt:lpstr>
      <vt:lpstr>NimbusRomNo9L-ReguItal</vt:lpstr>
      <vt:lpstr>NimbusSanL-Bold</vt:lpstr>
      <vt:lpstr>rtxr</vt:lpstr>
      <vt:lpstr>Times New Roman</vt:lpstr>
      <vt:lpstr>Wingdings</vt:lpstr>
      <vt:lpstr>Office Theme</vt:lpstr>
      <vt:lpstr>Quantum Mechanics</vt:lpstr>
      <vt:lpstr>Facts </vt:lpstr>
      <vt:lpstr>Relevance </vt:lpstr>
      <vt:lpstr>Quantum Weirdness !</vt:lpstr>
      <vt:lpstr> Classical point of view</vt:lpstr>
      <vt:lpstr>Quantum view point</vt:lpstr>
      <vt:lpstr>An example: Two state system</vt:lpstr>
      <vt:lpstr>Few basic postulates</vt:lpstr>
    </vt:vector>
  </TitlesOfParts>
  <Company>IITG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Mechanics</dc:title>
  <dc:creator>CC</dc:creator>
  <cp:lastModifiedBy>user</cp:lastModifiedBy>
  <cp:revision>498</cp:revision>
  <dcterms:created xsi:type="dcterms:W3CDTF">2016-08-15T06:16:07Z</dcterms:created>
  <dcterms:modified xsi:type="dcterms:W3CDTF">2017-10-26T11:30:56Z</dcterms:modified>
</cp:coreProperties>
</file>