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8" r:id="rId3"/>
    <p:sldId id="299" r:id="rId4"/>
    <p:sldId id="285" r:id="rId5"/>
    <p:sldId id="287" r:id="rId6"/>
    <p:sldId id="296" r:id="rId7"/>
    <p:sldId id="295" r:id="rId8"/>
    <p:sldId id="294" r:id="rId9"/>
    <p:sldId id="289" r:id="rId10"/>
    <p:sldId id="29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1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093F98-D1B0-4EEF-8B86-507E174AEEE0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16438-EE71-4C7B-9A06-4296B84EB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7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16438-EE71-4C7B-9A06-4296B84EB42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21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116438-EE71-4C7B-9A06-4296B84EB42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66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96277-7394-4F35-9D2F-D9A8AA9A660C}" type="datetimeFigureOut">
              <a:rPr lang="en-US" smtClean="0"/>
              <a:pPr/>
              <a:t>10/17/2017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E1A6-CF31-4AA2-8B7D-4367BF2FDB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emf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emf"/><Relationship Id="rId9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emf"/><Relationship Id="rId3" Type="http://schemas.openxmlformats.org/officeDocument/2006/relationships/image" Target="../media/image31.png"/><Relationship Id="rId7" Type="http://schemas.openxmlformats.org/officeDocument/2006/relationships/image" Target="../media/image3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emf"/><Relationship Id="rId5" Type="http://schemas.openxmlformats.org/officeDocument/2006/relationships/image" Target="../media/image33.emf"/><Relationship Id="rId4" Type="http://schemas.openxmlformats.org/officeDocument/2006/relationships/image" Target="../media/image32.emf"/><Relationship Id="rId9" Type="http://schemas.openxmlformats.org/officeDocument/2006/relationships/image" Target="../media/image3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Special Theory of Relativity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PH101</a:t>
            </a:r>
          </a:p>
          <a:p>
            <a:r>
              <a:rPr lang="en-US" dirty="0" smtClean="0"/>
              <a:t>Lec-5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8382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Total Relativistic Energy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1"/>
            <a:ext cx="6248400" cy="45719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/>
              <a:t>We can now define a quantity </a:t>
            </a:r>
            <a:r>
              <a:rPr lang="en-US" sz="2000" dirty="0">
                <a:solidFill>
                  <a:srgbClr val="C00000"/>
                </a:solidFill>
              </a:rPr>
              <a:t>E</a:t>
            </a:r>
            <a:r>
              <a:rPr lang="en-US" sz="2000" dirty="0"/>
              <a:t> by</a:t>
            </a:r>
          </a:p>
        </p:txBody>
      </p:sp>
      <p:sp>
        <p:nvSpPr>
          <p:cNvPr id="6" name="Rectangle 5"/>
          <p:cNvSpPr/>
          <p:nvPr/>
        </p:nvSpPr>
        <p:spPr>
          <a:xfrm>
            <a:off x="457200" y="5105400"/>
            <a:ext cx="4724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Thus, if there exists particles of zero rest mass, we see that their energy and momentum are </a:t>
            </a:r>
            <a:r>
              <a:rPr lang="en-US" dirty="0" smtClean="0">
                <a:solidFill>
                  <a:srgbClr val="002060"/>
                </a:solidFill>
              </a:rPr>
              <a:t>related </a:t>
            </a:r>
            <a:r>
              <a:rPr lang="en-US" dirty="0">
                <a:solidFill>
                  <a:srgbClr val="002060"/>
                </a:solidFill>
              </a:rPr>
              <a:t>and that they always travel at the speed of light</a:t>
            </a:r>
            <a:r>
              <a:rPr lang="en-US" dirty="0" smtClean="0">
                <a:solidFill>
                  <a:srgbClr val="002060"/>
                </a:solidFill>
              </a:rPr>
              <a:t>. Examples are Photon, </a:t>
            </a:r>
            <a:r>
              <a:rPr lang="en-US" dirty="0" smtClean="0">
                <a:solidFill>
                  <a:srgbClr val="C00000"/>
                </a:solidFill>
              </a:rPr>
              <a:t>Neutrinos ?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5029200" y="5181600"/>
            <a:ext cx="4572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>
            <a:off x="228600" y="5105400"/>
            <a:ext cx="304800" cy="1371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381" y="1557000"/>
            <a:ext cx="4128619" cy="187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1164" y="3705600"/>
            <a:ext cx="3141281" cy="2952000"/>
          </a:xfrm>
          <a:prstGeom prst="rect">
            <a:avLst/>
          </a:prstGeom>
        </p:spPr>
      </p:pic>
      <p:sp>
        <p:nvSpPr>
          <p:cNvPr id="10" name="Freeform 9"/>
          <p:cNvSpPr/>
          <p:nvPr/>
        </p:nvSpPr>
        <p:spPr>
          <a:xfrm>
            <a:off x="4926842" y="1214651"/>
            <a:ext cx="4234387" cy="2456597"/>
          </a:xfrm>
          <a:custGeom>
            <a:avLst/>
            <a:gdLst>
              <a:gd name="connsiteX0" fmla="*/ 109182 w 4234387"/>
              <a:gd name="connsiteY0" fmla="*/ 150125 h 2456597"/>
              <a:gd name="connsiteX1" fmla="*/ 81886 w 4234387"/>
              <a:gd name="connsiteY1" fmla="*/ 259307 h 2456597"/>
              <a:gd name="connsiteX2" fmla="*/ 54591 w 4234387"/>
              <a:gd name="connsiteY2" fmla="*/ 300250 h 2456597"/>
              <a:gd name="connsiteX3" fmla="*/ 40943 w 4234387"/>
              <a:gd name="connsiteY3" fmla="*/ 354842 h 2456597"/>
              <a:gd name="connsiteX4" fmla="*/ 13648 w 4234387"/>
              <a:gd name="connsiteY4" fmla="*/ 409433 h 2456597"/>
              <a:gd name="connsiteX5" fmla="*/ 0 w 4234387"/>
              <a:gd name="connsiteY5" fmla="*/ 450376 h 2456597"/>
              <a:gd name="connsiteX6" fmla="*/ 13648 w 4234387"/>
              <a:gd name="connsiteY6" fmla="*/ 1119116 h 2456597"/>
              <a:gd name="connsiteX7" fmla="*/ 40943 w 4234387"/>
              <a:gd name="connsiteY7" fmla="*/ 1255594 h 2456597"/>
              <a:gd name="connsiteX8" fmla="*/ 54591 w 4234387"/>
              <a:gd name="connsiteY8" fmla="*/ 1296537 h 2456597"/>
              <a:gd name="connsiteX9" fmla="*/ 81886 w 4234387"/>
              <a:gd name="connsiteY9" fmla="*/ 1433015 h 2456597"/>
              <a:gd name="connsiteX10" fmla="*/ 136477 w 4234387"/>
              <a:gd name="connsiteY10" fmla="*/ 1514901 h 2456597"/>
              <a:gd name="connsiteX11" fmla="*/ 150125 w 4234387"/>
              <a:gd name="connsiteY11" fmla="*/ 1555845 h 2456597"/>
              <a:gd name="connsiteX12" fmla="*/ 204716 w 4234387"/>
              <a:gd name="connsiteY12" fmla="*/ 1637731 h 2456597"/>
              <a:gd name="connsiteX13" fmla="*/ 232012 w 4234387"/>
              <a:gd name="connsiteY13" fmla="*/ 1692322 h 2456597"/>
              <a:gd name="connsiteX14" fmla="*/ 245659 w 4234387"/>
              <a:gd name="connsiteY14" fmla="*/ 1733265 h 2456597"/>
              <a:gd name="connsiteX15" fmla="*/ 300251 w 4234387"/>
              <a:gd name="connsiteY15" fmla="*/ 1815152 h 2456597"/>
              <a:gd name="connsiteX16" fmla="*/ 382137 w 4234387"/>
              <a:gd name="connsiteY16" fmla="*/ 1965277 h 2456597"/>
              <a:gd name="connsiteX17" fmla="*/ 409433 w 4234387"/>
              <a:gd name="connsiteY17" fmla="*/ 2019868 h 2456597"/>
              <a:gd name="connsiteX18" fmla="*/ 423080 w 4234387"/>
              <a:gd name="connsiteY18" fmla="*/ 2074459 h 2456597"/>
              <a:gd name="connsiteX19" fmla="*/ 436728 w 4234387"/>
              <a:gd name="connsiteY19" fmla="*/ 2115403 h 2456597"/>
              <a:gd name="connsiteX20" fmla="*/ 450376 w 4234387"/>
              <a:gd name="connsiteY20" fmla="*/ 2265528 h 2456597"/>
              <a:gd name="connsiteX21" fmla="*/ 477671 w 4234387"/>
              <a:gd name="connsiteY21" fmla="*/ 2306471 h 2456597"/>
              <a:gd name="connsiteX22" fmla="*/ 518615 w 4234387"/>
              <a:gd name="connsiteY22" fmla="*/ 2361062 h 2456597"/>
              <a:gd name="connsiteX23" fmla="*/ 559558 w 4234387"/>
              <a:gd name="connsiteY23" fmla="*/ 2374710 h 2456597"/>
              <a:gd name="connsiteX24" fmla="*/ 641445 w 4234387"/>
              <a:gd name="connsiteY24" fmla="*/ 2429301 h 2456597"/>
              <a:gd name="connsiteX25" fmla="*/ 846161 w 4234387"/>
              <a:gd name="connsiteY25" fmla="*/ 2456597 h 2456597"/>
              <a:gd name="connsiteX26" fmla="*/ 1992573 w 4234387"/>
              <a:gd name="connsiteY26" fmla="*/ 2442949 h 2456597"/>
              <a:gd name="connsiteX27" fmla="*/ 2088107 w 4234387"/>
              <a:gd name="connsiteY27" fmla="*/ 2415653 h 2456597"/>
              <a:gd name="connsiteX28" fmla="*/ 2238233 w 4234387"/>
              <a:gd name="connsiteY28" fmla="*/ 2388358 h 2456597"/>
              <a:gd name="connsiteX29" fmla="*/ 2333767 w 4234387"/>
              <a:gd name="connsiteY29" fmla="*/ 2347415 h 2456597"/>
              <a:gd name="connsiteX30" fmla="*/ 2470245 w 4234387"/>
              <a:gd name="connsiteY30" fmla="*/ 2320119 h 2456597"/>
              <a:gd name="connsiteX31" fmla="*/ 2579427 w 4234387"/>
              <a:gd name="connsiteY31" fmla="*/ 2292824 h 2456597"/>
              <a:gd name="connsiteX32" fmla="*/ 2661313 w 4234387"/>
              <a:gd name="connsiteY32" fmla="*/ 2265528 h 2456597"/>
              <a:gd name="connsiteX33" fmla="*/ 3630304 w 4234387"/>
              <a:gd name="connsiteY33" fmla="*/ 2238233 h 2456597"/>
              <a:gd name="connsiteX34" fmla="*/ 3875964 w 4234387"/>
              <a:gd name="connsiteY34" fmla="*/ 2197289 h 2456597"/>
              <a:gd name="connsiteX35" fmla="*/ 3944203 w 4234387"/>
              <a:gd name="connsiteY35" fmla="*/ 2169994 h 2456597"/>
              <a:gd name="connsiteX36" fmla="*/ 4039737 w 4234387"/>
              <a:gd name="connsiteY36" fmla="*/ 2142698 h 2456597"/>
              <a:gd name="connsiteX37" fmla="*/ 4094328 w 4234387"/>
              <a:gd name="connsiteY37" fmla="*/ 2129050 h 2456597"/>
              <a:gd name="connsiteX38" fmla="*/ 4176215 w 4234387"/>
              <a:gd name="connsiteY38" fmla="*/ 2101755 h 2456597"/>
              <a:gd name="connsiteX39" fmla="*/ 4217158 w 4234387"/>
              <a:gd name="connsiteY39" fmla="*/ 2060812 h 2456597"/>
              <a:gd name="connsiteX40" fmla="*/ 4230806 w 4234387"/>
              <a:gd name="connsiteY40" fmla="*/ 2019868 h 2456597"/>
              <a:gd name="connsiteX41" fmla="*/ 4189862 w 4234387"/>
              <a:gd name="connsiteY41" fmla="*/ 1433015 h 2456597"/>
              <a:gd name="connsiteX42" fmla="*/ 4162567 w 4234387"/>
              <a:gd name="connsiteY42" fmla="*/ 1214650 h 2456597"/>
              <a:gd name="connsiteX43" fmla="*/ 4148919 w 4234387"/>
              <a:gd name="connsiteY43" fmla="*/ 1132764 h 2456597"/>
              <a:gd name="connsiteX44" fmla="*/ 4135271 w 4234387"/>
              <a:gd name="connsiteY44" fmla="*/ 1037230 h 2456597"/>
              <a:gd name="connsiteX45" fmla="*/ 4121624 w 4234387"/>
              <a:gd name="connsiteY45" fmla="*/ 928048 h 2456597"/>
              <a:gd name="connsiteX46" fmla="*/ 4107976 w 4234387"/>
              <a:gd name="connsiteY46" fmla="*/ 859809 h 2456597"/>
              <a:gd name="connsiteX47" fmla="*/ 4094328 w 4234387"/>
              <a:gd name="connsiteY47" fmla="*/ 723331 h 2456597"/>
              <a:gd name="connsiteX48" fmla="*/ 4080680 w 4234387"/>
              <a:gd name="connsiteY48" fmla="*/ 682388 h 2456597"/>
              <a:gd name="connsiteX49" fmla="*/ 4067033 w 4234387"/>
              <a:gd name="connsiteY49" fmla="*/ 627797 h 2456597"/>
              <a:gd name="connsiteX50" fmla="*/ 4053385 w 4234387"/>
              <a:gd name="connsiteY50" fmla="*/ 354842 h 2456597"/>
              <a:gd name="connsiteX51" fmla="*/ 4039737 w 4234387"/>
              <a:gd name="connsiteY51" fmla="*/ 300250 h 2456597"/>
              <a:gd name="connsiteX52" fmla="*/ 4026089 w 4234387"/>
              <a:gd name="connsiteY52" fmla="*/ 218364 h 2456597"/>
              <a:gd name="connsiteX53" fmla="*/ 3957851 w 4234387"/>
              <a:gd name="connsiteY53" fmla="*/ 109182 h 2456597"/>
              <a:gd name="connsiteX54" fmla="*/ 3903259 w 4234387"/>
              <a:gd name="connsiteY54" fmla="*/ 54591 h 2456597"/>
              <a:gd name="connsiteX55" fmla="*/ 3766782 w 4234387"/>
              <a:gd name="connsiteY55" fmla="*/ 0 h 2456597"/>
              <a:gd name="connsiteX56" fmla="*/ 2429301 w 4234387"/>
              <a:gd name="connsiteY56" fmla="*/ 27295 h 2456597"/>
              <a:gd name="connsiteX57" fmla="*/ 2320119 w 4234387"/>
              <a:gd name="connsiteY57" fmla="*/ 40943 h 2456597"/>
              <a:gd name="connsiteX58" fmla="*/ 2251880 w 4234387"/>
              <a:gd name="connsiteY58" fmla="*/ 54591 h 2456597"/>
              <a:gd name="connsiteX59" fmla="*/ 1815152 w 4234387"/>
              <a:gd name="connsiteY59" fmla="*/ 122830 h 2456597"/>
              <a:gd name="connsiteX60" fmla="*/ 1405719 w 4234387"/>
              <a:gd name="connsiteY60" fmla="*/ 150125 h 2456597"/>
              <a:gd name="connsiteX61" fmla="*/ 1173707 w 4234387"/>
              <a:gd name="connsiteY61" fmla="*/ 191068 h 2456597"/>
              <a:gd name="connsiteX62" fmla="*/ 982639 w 4234387"/>
              <a:gd name="connsiteY62" fmla="*/ 218364 h 2456597"/>
              <a:gd name="connsiteX63" fmla="*/ 859809 w 4234387"/>
              <a:gd name="connsiteY63" fmla="*/ 245659 h 2456597"/>
              <a:gd name="connsiteX64" fmla="*/ 791570 w 4234387"/>
              <a:gd name="connsiteY64" fmla="*/ 259307 h 2456597"/>
              <a:gd name="connsiteX65" fmla="*/ 709683 w 4234387"/>
              <a:gd name="connsiteY65" fmla="*/ 286603 h 2456597"/>
              <a:gd name="connsiteX66" fmla="*/ 518615 w 4234387"/>
              <a:gd name="connsiteY66" fmla="*/ 313898 h 2456597"/>
              <a:gd name="connsiteX67" fmla="*/ 450376 w 4234387"/>
              <a:gd name="connsiteY67" fmla="*/ 327546 h 2456597"/>
              <a:gd name="connsiteX68" fmla="*/ 177421 w 4234387"/>
              <a:gd name="connsiteY68" fmla="*/ 341194 h 2456597"/>
              <a:gd name="connsiteX69" fmla="*/ 81886 w 4234387"/>
              <a:gd name="connsiteY69" fmla="*/ 368489 h 2456597"/>
              <a:gd name="connsiteX70" fmla="*/ 40943 w 4234387"/>
              <a:gd name="connsiteY70" fmla="*/ 368489 h 2456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4234387" h="2456597">
                <a:moveTo>
                  <a:pt x="109182" y="150125"/>
                </a:moveTo>
                <a:cubicBezTo>
                  <a:pt x="103991" y="176082"/>
                  <a:pt x="95875" y="231328"/>
                  <a:pt x="81886" y="259307"/>
                </a:cubicBezTo>
                <a:cubicBezTo>
                  <a:pt x="74551" y="273978"/>
                  <a:pt x="63689" y="286602"/>
                  <a:pt x="54591" y="300250"/>
                </a:cubicBezTo>
                <a:cubicBezTo>
                  <a:pt x="50042" y="318447"/>
                  <a:pt x="47529" y="337279"/>
                  <a:pt x="40943" y="354842"/>
                </a:cubicBezTo>
                <a:cubicBezTo>
                  <a:pt x="33800" y="373891"/>
                  <a:pt x="21662" y="390733"/>
                  <a:pt x="13648" y="409433"/>
                </a:cubicBezTo>
                <a:cubicBezTo>
                  <a:pt x="7981" y="422656"/>
                  <a:pt x="4549" y="436728"/>
                  <a:pt x="0" y="450376"/>
                </a:cubicBezTo>
                <a:cubicBezTo>
                  <a:pt x="4549" y="673289"/>
                  <a:pt x="2326" y="896444"/>
                  <a:pt x="13648" y="1119116"/>
                </a:cubicBezTo>
                <a:cubicBezTo>
                  <a:pt x="16004" y="1165450"/>
                  <a:pt x="26272" y="1211581"/>
                  <a:pt x="40943" y="1255594"/>
                </a:cubicBezTo>
                <a:lnTo>
                  <a:pt x="54591" y="1296537"/>
                </a:lnTo>
                <a:cubicBezTo>
                  <a:pt x="57980" y="1320263"/>
                  <a:pt x="63565" y="1400037"/>
                  <a:pt x="81886" y="1433015"/>
                </a:cubicBezTo>
                <a:cubicBezTo>
                  <a:pt x="97817" y="1461692"/>
                  <a:pt x="126103" y="1483779"/>
                  <a:pt x="136477" y="1514901"/>
                </a:cubicBezTo>
                <a:cubicBezTo>
                  <a:pt x="141026" y="1528549"/>
                  <a:pt x="143138" y="1543269"/>
                  <a:pt x="150125" y="1555845"/>
                </a:cubicBezTo>
                <a:cubicBezTo>
                  <a:pt x="166057" y="1584522"/>
                  <a:pt x="190045" y="1608389"/>
                  <a:pt x="204716" y="1637731"/>
                </a:cubicBezTo>
                <a:cubicBezTo>
                  <a:pt x="213815" y="1655928"/>
                  <a:pt x="223998" y="1673622"/>
                  <a:pt x="232012" y="1692322"/>
                </a:cubicBezTo>
                <a:cubicBezTo>
                  <a:pt x="237679" y="1705545"/>
                  <a:pt x="238673" y="1720690"/>
                  <a:pt x="245659" y="1733265"/>
                </a:cubicBezTo>
                <a:cubicBezTo>
                  <a:pt x="261591" y="1761942"/>
                  <a:pt x="282054" y="1787856"/>
                  <a:pt x="300251" y="1815152"/>
                </a:cubicBezTo>
                <a:cubicBezTo>
                  <a:pt x="350115" y="1889947"/>
                  <a:pt x="320215" y="1841434"/>
                  <a:pt x="382137" y="1965277"/>
                </a:cubicBezTo>
                <a:lnTo>
                  <a:pt x="409433" y="2019868"/>
                </a:lnTo>
                <a:cubicBezTo>
                  <a:pt x="413982" y="2038065"/>
                  <a:pt x="417927" y="2056424"/>
                  <a:pt x="423080" y="2074459"/>
                </a:cubicBezTo>
                <a:cubicBezTo>
                  <a:pt x="427032" y="2088292"/>
                  <a:pt x="434693" y="2101161"/>
                  <a:pt x="436728" y="2115403"/>
                </a:cubicBezTo>
                <a:cubicBezTo>
                  <a:pt x="443834" y="2165146"/>
                  <a:pt x="439848" y="2216395"/>
                  <a:pt x="450376" y="2265528"/>
                </a:cubicBezTo>
                <a:cubicBezTo>
                  <a:pt x="453813" y="2281566"/>
                  <a:pt x="468137" y="2293124"/>
                  <a:pt x="477671" y="2306471"/>
                </a:cubicBezTo>
                <a:cubicBezTo>
                  <a:pt x="490892" y="2324980"/>
                  <a:pt x="501141" y="2346500"/>
                  <a:pt x="518615" y="2361062"/>
                </a:cubicBezTo>
                <a:cubicBezTo>
                  <a:pt x="529667" y="2370272"/>
                  <a:pt x="546982" y="2367724"/>
                  <a:pt x="559558" y="2374710"/>
                </a:cubicBezTo>
                <a:cubicBezTo>
                  <a:pt x="588235" y="2390642"/>
                  <a:pt x="609277" y="2422867"/>
                  <a:pt x="641445" y="2429301"/>
                </a:cubicBezTo>
                <a:cubicBezTo>
                  <a:pt x="754515" y="2451916"/>
                  <a:pt x="686602" y="2440641"/>
                  <a:pt x="846161" y="2456597"/>
                </a:cubicBezTo>
                <a:lnTo>
                  <a:pt x="1992573" y="2442949"/>
                </a:lnTo>
                <a:cubicBezTo>
                  <a:pt x="2025686" y="2442196"/>
                  <a:pt x="2056547" y="2422666"/>
                  <a:pt x="2088107" y="2415653"/>
                </a:cubicBezTo>
                <a:cubicBezTo>
                  <a:pt x="2197631" y="2391315"/>
                  <a:pt x="2138872" y="2413199"/>
                  <a:pt x="2238233" y="2388358"/>
                </a:cubicBezTo>
                <a:cubicBezTo>
                  <a:pt x="2306010" y="2371413"/>
                  <a:pt x="2255654" y="2376707"/>
                  <a:pt x="2333767" y="2347415"/>
                </a:cubicBezTo>
                <a:cubicBezTo>
                  <a:pt x="2372028" y="2333067"/>
                  <a:pt x="2433554" y="2327981"/>
                  <a:pt x="2470245" y="2320119"/>
                </a:cubicBezTo>
                <a:cubicBezTo>
                  <a:pt x="2506926" y="2312259"/>
                  <a:pt x="2543838" y="2304687"/>
                  <a:pt x="2579427" y="2292824"/>
                </a:cubicBezTo>
                <a:cubicBezTo>
                  <a:pt x="2606722" y="2283725"/>
                  <a:pt x="2632626" y="2267735"/>
                  <a:pt x="2661313" y="2265528"/>
                </a:cubicBezTo>
                <a:cubicBezTo>
                  <a:pt x="3101853" y="2231640"/>
                  <a:pt x="2779428" y="2252902"/>
                  <a:pt x="3630304" y="2238233"/>
                </a:cubicBezTo>
                <a:cubicBezTo>
                  <a:pt x="3721369" y="2226850"/>
                  <a:pt x="3784668" y="2221635"/>
                  <a:pt x="3875964" y="2197289"/>
                </a:cubicBezTo>
                <a:cubicBezTo>
                  <a:pt x="3899635" y="2190977"/>
                  <a:pt x="3920962" y="2177741"/>
                  <a:pt x="3944203" y="2169994"/>
                </a:cubicBezTo>
                <a:cubicBezTo>
                  <a:pt x="3975622" y="2159521"/>
                  <a:pt x="4007785" y="2151412"/>
                  <a:pt x="4039737" y="2142698"/>
                </a:cubicBezTo>
                <a:cubicBezTo>
                  <a:pt x="4057833" y="2137763"/>
                  <a:pt x="4076362" y="2134440"/>
                  <a:pt x="4094328" y="2129050"/>
                </a:cubicBezTo>
                <a:cubicBezTo>
                  <a:pt x="4121887" y="2120782"/>
                  <a:pt x="4176215" y="2101755"/>
                  <a:pt x="4176215" y="2101755"/>
                </a:cubicBezTo>
                <a:cubicBezTo>
                  <a:pt x="4189863" y="2088107"/>
                  <a:pt x="4206452" y="2076871"/>
                  <a:pt x="4217158" y="2060812"/>
                </a:cubicBezTo>
                <a:cubicBezTo>
                  <a:pt x="4225138" y="2048842"/>
                  <a:pt x="4230806" y="2034254"/>
                  <a:pt x="4230806" y="2019868"/>
                </a:cubicBezTo>
                <a:cubicBezTo>
                  <a:pt x="4230806" y="1563575"/>
                  <a:pt x="4252325" y="1682863"/>
                  <a:pt x="4189862" y="1433015"/>
                </a:cubicBezTo>
                <a:cubicBezTo>
                  <a:pt x="4180764" y="1360227"/>
                  <a:pt x="4172478" y="1287332"/>
                  <a:pt x="4162567" y="1214650"/>
                </a:cubicBezTo>
                <a:cubicBezTo>
                  <a:pt x="4158828" y="1187232"/>
                  <a:pt x="4153127" y="1160114"/>
                  <a:pt x="4148919" y="1132764"/>
                </a:cubicBezTo>
                <a:cubicBezTo>
                  <a:pt x="4144028" y="1100970"/>
                  <a:pt x="4139522" y="1069116"/>
                  <a:pt x="4135271" y="1037230"/>
                </a:cubicBezTo>
                <a:cubicBezTo>
                  <a:pt x="4130424" y="1000875"/>
                  <a:pt x="4127201" y="964299"/>
                  <a:pt x="4121624" y="928048"/>
                </a:cubicBezTo>
                <a:cubicBezTo>
                  <a:pt x="4118097" y="905121"/>
                  <a:pt x="4111042" y="882802"/>
                  <a:pt x="4107976" y="859809"/>
                </a:cubicBezTo>
                <a:cubicBezTo>
                  <a:pt x="4101933" y="814490"/>
                  <a:pt x="4101280" y="768519"/>
                  <a:pt x="4094328" y="723331"/>
                </a:cubicBezTo>
                <a:cubicBezTo>
                  <a:pt x="4092140" y="709112"/>
                  <a:pt x="4084632" y="696220"/>
                  <a:pt x="4080680" y="682388"/>
                </a:cubicBezTo>
                <a:cubicBezTo>
                  <a:pt x="4075527" y="664353"/>
                  <a:pt x="4071582" y="645994"/>
                  <a:pt x="4067033" y="627797"/>
                </a:cubicBezTo>
                <a:cubicBezTo>
                  <a:pt x="4062484" y="536812"/>
                  <a:pt x="4060950" y="445626"/>
                  <a:pt x="4053385" y="354842"/>
                </a:cubicBezTo>
                <a:cubicBezTo>
                  <a:pt x="4051827" y="336149"/>
                  <a:pt x="4043416" y="318643"/>
                  <a:pt x="4039737" y="300250"/>
                </a:cubicBezTo>
                <a:cubicBezTo>
                  <a:pt x="4034310" y="273116"/>
                  <a:pt x="4034040" y="244869"/>
                  <a:pt x="4026089" y="218364"/>
                </a:cubicBezTo>
                <a:cubicBezTo>
                  <a:pt x="4015561" y="183272"/>
                  <a:pt x="3980881" y="135502"/>
                  <a:pt x="3957851" y="109182"/>
                </a:cubicBezTo>
                <a:cubicBezTo>
                  <a:pt x="3940905" y="89815"/>
                  <a:pt x="3924342" y="69349"/>
                  <a:pt x="3903259" y="54591"/>
                </a:cubicBezTo>
                <a:cubicBezTo>
                  <a:pt x="3848446" y="16222"/>
                  <a:pt x="3824027" y="14311"/>
                  <a:pt x="3766782" y="0"/>
                </a:cubicBezTo>
                <a:lnTo>
                  <a:pt x="2429301" y="27295"/>
                </a:lnTo>
                <a:cubicBezTo>
                  <a:pt x="2392848" y="31345"/>
                  <a:pt x="2356370" y="35366"/>
                  <a:pt x="2320119" y="40943"/>
                </a:cubicBezTo>
                <a:cubicBezTo>
                  <a:pt x="2297192" y="44470"/>
                  <a:pt x="2274734" y="50616"/>
                  <a:pt x="2251880" y="54591"/>
                </a:cubicBezTo>
                <a:cubicBezTo>
                  <a:pt x="2190426" y="65279"/>
                  <a:pt x="1896465" y="115438"/>
                  <a:pt x="1815152" y="122830"/>
                </a:cubicBezTo>
                <a:cubicBezTo>
                  <a:pt x="1678933" y="135214"/>
                  <a:pt x="1405719" y="150125"/>
                  <a:pt x="1405719" y="150125"/>
                </a:cubicBezTo>
                <a:cubicBezTo>
                  <a:pt x="1328382" y="163773"/>
                  <a:pt x="1251450" y="179962"/>
                  <a:pt x="1173707" y="191068"/>
                </a:cubicBezTo>
                <a:cubicBezTo>
                  <a:pt x="1110018" y="200167"/>
                  <a:pt x="1045726" y="205747"/>
                  <a:pt x="982639" y="218364"/>
                </a:cubicBezTo>
                <a:cubicBezTo>
                  <a:pt x="776827" y="259527"/>
                  <a:pt x="1033274" y="207112"/>
                  <a:pt x="859809" y="245659"/>
                </a:cubicBezTo>
                <a:cubicBezTo>
                  <a:pt x="837165" y="250691"/>
                  <a:pt x="813949" y="253203"/>
                  <a:pt x="791570" y="259307"/>
                </a:cubicBezTo>
                <a:cubicBezTo>
                  <a:pt x="763812" y="266878"/>
                  <a:pt x="737596" y="279625"/>
                  <a:pt x="709683" y="286603"/>
                </a:cubicBezTo>
                <a:cubicBezTo>
                  <a:pt x="663025" y="298267"/>
                  <a:pt x="560611" y="307437"/>
                  <a:pt x="518615" y="313898"/>
                </a:cubicBezTo>
                <a:cubicBezTo>
                  <a:pt x="495688" y="317425"/>
                  <a:pt x="473499" y="325696"/>
                  <a:pt x="450376" y="327546"/>
                </a:cubicBezTo>
                <a:cubicBezTo>
                  <a:pt x="359567" y="334811"/>
                  <a:pt x="268406" y="336645"/>
                  <a:pt x="177421" y="341194"/>
                </a:cubicBezTo>
                <a:cubicBezTo>
                  <a:pt x="148253" y="350917"/>
                  <a:pt x="111879" y="364204"/>
                  <a:pt x="81886" y="368489"/>
                </a:cubicBezTo>
                <a:cubicBezTo>
                  <a:pt x="68375" y="370419"/>
                  <a:pt x="54591" y="368489"/>
                  <a:pt x="40943" y="3684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079690" y="3352800"/>
            <a:ext cx="235510" cy="6164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45186" y="1875699"/>
                <a:ext cx="15647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IN" dirty="0" smtClean="0"/>
                  <a:t>= </a:t>
                </a:r>
                <a:r>
                  <a:rPr lang="en-IN" dirty="0" smtClean="0"/>
                  <a:t>E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+ </m:t>
                    </m:r>
                    <m:sSub>
                      <m:sSub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I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I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N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5186" y="1875699"/>
                <a:ext cx="1564724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9375" t="-28889" r="-2734" b="-511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977306" y="1736447"/>
                <a:ext cx="879041" cy="7416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IN" sz="2000" b="1" dirty="0" smtClean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IN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sSup>
                          <m:sSupPr>
                            <m:ctrlPr>
                              <a:rPr lang="en-IN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IN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IN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N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N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IN" sz="2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IN" sz="20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IN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p>
                                    <m:r>
                                      <a:rPr lang="en-IN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IN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p>
                                    <m:r>
                                      <a:rPr lang="en-IN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endParaRPr lang="en-IN" sz="2000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306" y="1736447"/>
                <a:ext cx="879041" cy="74167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8459" y="2799636"/>
                <a:ext cx="1073093" cy="59875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r>
                  <a:rPr lang="en-IN" b="1" dirty="0" smtClean="0"/>
                  <a:t> u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IN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 i="1" smtClean="0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p>
                            <m:r>
                              <a:rPr lang="en-IN" b="1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IN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IN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IN" b="1" i="1" smtClean="0">
                            <a:latin typeface="Cambria Math" panose="02040503050406030204" pitchFamily="18" charset="0"/>
                          </a:rPr>
                          <m:t>+ </m:t>
                        </m:r>
                        <m:f>
                          <m:fPr>
                            <m:ctrlPr>
                              <a:rPr lang="en-IN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IN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b="1" i="1" smtClean="0"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  <m:sup>
                                <m:r>
                                  <a:rPr lang="en-IN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  <m:r>
                              <a:rPr lang="en-IN" b="1" i="1" smtClean="0">
                                <a:latin typeface="Cambria Math" panose="02040503050406030204" pitchFamily="18" charset="0"/>
                              </a:rPr>
                              <m:t>𝒗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IN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b="1" i="1" smtClean="0"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e>
                              <m:sup>
                                <m:r>
                                  <a:rPr lang="en-IN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den>
                    </m:f>
                  </m:oMath>
                </a14:m>
                <a:r>
                  <a:rPr lang="en-IN" dirty="0" smtClean="0"/>
                  <a:t> </a:t>
                </a:r>
                <a:endParaRPr lang="en-IN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59" y="2799636"/>
                <a:ext cx="1073093" cy="598754"/>
              </a:xfrm>
              <a:prstGeom prst="rect">
                <a:avLst/>
              </a:prstGeom>
              <a:blipFill rotWithShape="0">
                <a:blip r:embed="rId7"/>
                <a:stretch>
                  <a:fillRect l="-722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815920" y="2772716"/>
            <a:ext cx="5290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IN" dirty="0" smtClean="0"/>
              <a:t> 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527783" y="2881301"/>
                <a:ext cx="1902521" cy="8974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IN" dirty="0" smtClean="0"/>
                  <a:t> </a:t>
                </a:r>
                <a:r>
                  <a:rPr lang="en-IN" sz="2000" b="1" dirty="0" smtClean="0">
                    <a:solidFill>
                      <a:srgbClr val="FF0000"/>
                    </a:solidFill>
                  </a:rPr>
                  <a:t>E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sSup>
                          <m:sSupPr>
                            <m:ctrlP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IN" sz="20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IN" sz="20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IN" sz="2000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IN" sz="20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20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p>
                                    <m:r>
                                      <a:rPr lang="en-IN" sz="20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  <m:r>
                                      <a:rPr lang="en-IN" sz="20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IN" sz="20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20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p>
                                    <m:r>
                                      <a:rPr lang="en-IN" sz="2000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en-IN" sz="2000" b="1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IN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f>
                          <m:fPr>
                            <m:ctrlPr>
                              <a:rPr lang="en-IN" sz="20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IN" sz="20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IN" sz="20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𝒖</m:t>
                                </m:r>
                              </m:e>
                              <m:sub>
                                <m:r>
                                  <a:rPr lang="en-IN" sz="20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sub>
                              <m:sup>
                                <m:r>
                                  <a:rPr lang="en-IN" sz="20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bSup>
                            <m:r>
                              <a:rPr lang="en-IN" sz="20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𝒗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IN" sz="20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20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𝒄</m:t>
                                </m:r>
                              </m:e>
                              <m:sup>
                                <m:r>
                                  <a:rPr lang="en-IN" sz="20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num>
                      <m:den>
                        <m:rad>
                          <m:radPr>
                            <m:degHide m:val="on"/>
                            <m:ctrlPr>
                              <a:rPr lang="en-IN" sz="20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N" sz="20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IN" sz="2000" b="1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IN" sz="2000" b="1" i="1" dirty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IN" sz="20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20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𝒗</m:t>
                                    </m:r>
                                  </m:e>
                                  <m:sup>
                                    <m:r>
                                      <a:rPr lang="en-IN" sz="20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IN" sz="20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sz="20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p>
                                    <m:r>
                                      <a:rPr lang="en-IN" sz="20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en-IN" sz="2000" b="1" dirty="0" smtClean="0"/>
                  <a:t>   </a:t>
                </a:r>
                <a:endParaRPr lang="en-IN" sz="20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7783" y="2881301"/>
                <a:ext cx="1902521" cy="897490"/>
              </a:xfrm>
              <a:prstGeom prst="rect">
                <a:avLst/>
              </a:prstGeom>
              <a:blipFill rotWithShape="0">
                <a:blip r:embed="rId8"/>
                <a:stretch>
                  <a:fillRect l="-544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>
            <a:off x="204574" y="2152698"/>
            <a:ext cx="1323209" cy="845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901813" y="2495155"/>
            <a:ext cx="244126" cy="5078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828769" y="1445459"/>
            <a:ext cx="1317170" cy="1112694"/>
          </a:xfrm>
          <a:custGeom>
            <a:avLst/>
            <a:gdLst>
              <a:gd name="connsiteX0" fmla="*/ 98474 w 942535"/>
              <a:gd name="connsiteY0" fmla="*/ 0 h 801859"/>
              <a:gd name="connsiteX1" fmla="*/ 56271 w 942535"/>
              <a:gd name="connsiteY1" fmla="*/ 70339 h 801859"/>
              <a:gd name="connsiteX2" fmla="*/ 28135 w 942535"/>
              <a:gd name="connsiteY2" fmla="*/ 112542 h 801859"/>
              <a:gd name="connsiteX3" fmla="*/ 0 w 942535"/>
              <a:gd name="connsiteY3" fmla="*/ 253219 h 801859"/>
              <a:gd name="connsiteX4" fmla="*/ 14068 w 942535"/>
              <a:gd name="connsiteY4" fmla="*/ 562708 h 801859"/>
              <a:gd name="connsiteX5" fmla="*/ 84406 w 942535"/>
              <a:gd name="connsiteY5" fmla="*/ 633046 h 801859"/>
              <a:gd name="connsiteX6" fmla="*/ 140677 w 942535"/>
              <a:gd name="connsiteY6" fmla="*/ 703385 h 801859"/>
              <a:gd name="connsiteX7" fmla="*/ 182880 w 942535"/>
              <a:gd name="connsiteY7" fmla="*/ 731520 h 801859"/>
              <a:gd name="connsiteX8" fmla="*/ 239151 w 942535"/>
              <a:gd name="connsiteY8" fmla="*/ 759656 h 801859"/>
              <a:gd name="connsiteX9" fmla="*/ 295422 w 942535"/>
              <a:gd name="connsiteY9" fmla="*/ 773723 h 801859"/>
              <a:gd name="connsiteX10" fmla="*/ 492369 w 942535"/>
              <a:gd name="connsiteY10" fmla="*/ 801859 h 801859"/>
              <a:gd name="connsiteX11" fmla="*/ 745588 w 942535"/>
              <a:gd name="connsiteY11" fmla="*/ 787791 h 801859"/>
              <a:gd name="connsiteX12" fmla="*/ 801859 w 942535"/>
              <a:gd name="connsiteY12" fmla="*/ 759656 h 801859"/>
              <a:gd name="connsiteX13" fmla="*/ 900332 w 942535"/>
              <a:gd name="connsiteY13" fmla="*/ 675249 h 801859"/>
              <a:gd name="connsiteX14" fmla="*/ 942535 w 942535"/>
              <a:gd name="connsiteY14" fmla="*/ 604911 h 801859"/>
              <a:gd name="connsiteX15" fmla="*/ 928468 w 942535"/>
              <a:gd name="connsiteY15" fmla="*/ 337625 h 801859"/>
              <a:gd name="connsiteX16" fmla="*/ 900332 w 942535"/>
              <a:gd name="connsiteY16" fmla="*/ 309489 h 801859"/>
              <a:gd name="connsiteX17" fmla="*/ 872197 w 942535"/>
              <a:gd name="connsiteY17" fmla="*/ 267286 h 801859"/>
              <a:gd name="connsiteX18" fmla="*/ 858129 w 942535"/>
              <a:gd name="connsiteY18" fmla="*/ 225083 h 801859"/>
              <a:gd name="connsiteX19" fmla="*/ 787791 w 942535"/>
              <a:gd name="connsiteY19" fmla="*/ 140677 h 801859"/>
              <a:gd name="connsiteX20" fmla="*/ 745588 w 942535"/>
              <a:gd name="connsiteY20" fmla="*/ 56271 h 801859"/>
              <a:gd name="connsiteX21" fmla="*/ 703385 w 942535"/>
              <a:gd name="connsiteY21" fmla="*/ 28136 h 801859"/>
              <a:gd name="connsiteX22" fmla="*/ 506437 w 942535"/>
              <a:gd name="connsiteY22" fmla="*/ 0 h 801859"/>
              <a:gd name="connsiteX23" fmla="*/ 267286 w 942535"/>
              <a:gd name="connsiteY23" fmla="*/ 14068 h 801859"/>
              <a:gd name="connsiteX24" fmla="*/ 225083 w 942535"/>
              <a:gd name="connsiteY24" fmla="*/ 42203 h 801859"/>
              <a:gd name="connsiteX25" fmla="*/ 168812 w 942535"/>
              <a:gd name="connsiteY25" fmla="*/ 56271 h 801859"/>
              <a:gd name="connsiteX26" fmla="*/ 84406 w 942535"/>
              <a:gd name="connsiteY26" fmla="*/ 98474 h 801859"/>
              <a:gd name="connsiteX27" fmla="*/ 0 w 942535"/>
              <a:gd name="connsiteY27" fmla="*/ 126609 h 801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42535" h="801859">
                <a:moveTo>
                  <a:pt x="98474" y="0"/>
                </a:moveTo>
                <a:cubicBezTo>
                  <a:pt x="84406" y="23446"/>
                  <a:pt x="70763" y="47152"/>
                  <a:pt x="56271" y="70339"/>
                </a:cubicBezTo>
                <a:cubicBezTo>
                  <a:pt x="47310" y="84676"/>
                  <a:pt x="33107" y="96382"/>
                  <a:pt x="28135" y="112542"/>
                </a:cubicBezTo>
                <a:cubicBezTo>
                  <a:pt x="14071" y="158248"/>
                  <a:pt x="9378" y="206327"/>
                  <a:pt x="0" y="253219"/>
                </a:cubicBezTo>
                <a:cubicBezTo>
                  <a:pt x="4689" y="356382"/>
                  <a:pt x="1764" y="460174"/>
                  <a:pt x="14068" y="562708"/>
                </a:cubicBezTo>
                <a:cubicBezTo>
                  <a:pt x="18550" y="600057"/>
                  <a:pt x="61167" y="614455"/>
                  <a:pt x="84406" y="633046"/>
                </a:cubicBezTo>
                <a:cubicBezTo>
                  <a:pt x="154015" y="688733"/>
                  <a:pt x="67558" y="630266"/>
                  <a:pt x="140677" y="703385"/>
                </a:cubicBezTo>
                <a:cubicBezTo>
                  <a:pt x="152632" y="715340"/>
                  <a:pt x="168200" y="723132"/>
                  <a:pt x="182880" y="731520"/>
                </a:cubicBezTo>
                <a:cubicBezTo>
                  <a:pt x="201088" y="741925"/>
                  <a:pt x="219515" y="752293"/>
                  <a:pt x="239151" y="759656"/>
                </a:cubicBezTo>
                <a:cubicBezTo>
                  <a:pt x="257254" y="766445"/>
                  <a:pt x="276548" y="769529"/>
                  <a:pt x="295422" y="773723"/>
                </a:cubicBezTo>
                <a:cubicBezTo>
                  <a:pt x="385010" y="793631"/>
                  <a:pt x="381755" y="789568"/>
                  <a:pt x="492369" y="801859"/>
                </a:cubicBezTo>
                <a:cubicBezTo>
                  <a:pt x="576775" y="797170"/>
                  <a:pt x="661827" y="799213"/>
                  <a:pt x="745588" y="787791"/>
                </a:cubicBezTo>
                <a:cubicBezTo>
                  <a:pt x="766367" y="784958"/>
                  <a:pt x="784076" y="770771"/>
                  <a:pt x="801859" y="759656"/>
                </a:cubicBezTo>
                <a:cubicBezTo>
                  <a:pt x="828708" y="742875"/>
                  <a:pt x="880021" y="702331"/>
                  <a:pt x="900332" y="675249"/>
                </a:cubicBezTo>
                <a:cubicBezTo>
                  <a:pt x="916737" y="653375"/>
                  <a:pt x="928467" y="628357"/>
                  <a:pt x="942535" y="604911"/>
                </a:cubicBezTo>
                <a:cubicBezTo>
                  <a:pt x="937846" y="515816"/>
                  <a:pt x="941085" y="425947"/>
                  <a:pt x="928468" y="337625"/>
                </a:cubicBezTo>
                <a:cubicBezTo>
                  <a:pt x="926592" y="324495"/>
                  <a:pt x="908618" y="319846"/>
                  <a:pt x="900332" y="309489"/>
                </a:cubicBezTo>
                <a:cubicBezTo>
                  <a:pt x="889770" y="296287"/>
                  <a:pt x="879758" y="282408"/>
                  <a:pt x="872197" y="267286"/>
                </a:cubicBezTo>
                <a:cubicBezTo>
                  <a:pt x="865565" y="254023"/>
                  <a:pt x="864761" y="238346"/>
                  <a:pt x="858129" y="225083"/>
                </a:cubicBezTo>
                <a:cubicBezTo>
                  <a:pt x="838543" y="185911"/>
                  <a:pt x="818904" y="171790"/>
                  <a:pt x="787791" y="140677"/>
                </a:cubicBezTo>
                <a:cubicBezTo>
                  <a:pt x="776350" y="106353"/>
                  <a:pt x="772858" y="83541"/>
                  <a:pt x="745588" y="56271"/>
                </a:cubicBezTo>
                <a:cubicBezTo>
                  <a:pt x="733633" y="44316"/>
                  <a:pt x="718507" y="35697"/>
                  <a:pt x="703385" y="28136"/>
                </a:cubicBezTo>
                <a:cubicBezTo>
                  <a:pt x="649256" y="1072"/>
                  <a:pt x="545978" y="3595"/>
                  <a:pt x="506437" y="0"/>
                </a:cubicBezTo>
                <a:cubicBezTo>
                  <a:pt x="426720" y="4689"/>
                  <a:pt x="346257" y="2222"/>
                  <a:pt x="267286" y="14068"/>
                </a:cubicBezTo>
                <a:cubicBezTo>
                  <a:pt x="250566" y="16576"/>
                  <a:pt x="240623" y="35543"/>
                  <a:pt x="225083" y="42203"/>
                </a:cubicBezTo>
                <a:cubicBezTo>
                  <a:pt x="207312" y="49819"/>
                  <a:pt x="187402" y="50959"/>
                  <a:pt x="168812" y="56271"/>
                </a:cubicBezTo>
                <a:cubicBezTo>
                  <a:pt x="61070" y="87055"/>
                  <a:pt x="195385" y="49150"/>
                  <a:pt x="84406" y="98474"/>
                </a:cubicBezTo>
                <a:cubicBezTo>
                  <a:pt x="57305" y="110519"/>
                  <a:pt x="0" y="126609"/>
                  <a:pt x="0" y="1266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488269" y="3936464"/>
                <a:ext cx="1041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IN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269" y="3936464"/>
                <a:ext cx="104196" cy="27699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690189" y="4028764"/>
                <a:ext cx="1622688" cy="369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IN" dirty="0" smtClean="0"/>
                  <a:t> </a:t>
                </a:r>
                <a:r>
                  <a:rPr lang="en-IN" b="1" dirty="0" smtClean="0">
                    <a:solidFill>
                      <a:srgbClr val="00206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IN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en-IN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( </m:t>
                    </m:r>
                    <m:sSup>
                      <m:sSupPr>
                        <m:ctrlPr>
                          <a:rPr lang="en-IN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𝑬</m:t>
                        </m:r>
                      </m:e>
                      <m:sup>
                        <m:r>
                          <a:rPr lang="en-IN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IN" b="1" dirty="0" smtClean="0">
                    <a:solidFill>
                      <a:srgbClr val="002060"/>
                    </a:solidFill>
                  </a:rPr>
                  <a:t> +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IN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IN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b>
                      <m:sup>
                        <m:r>
                          <a:rPr lang="en-IN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en-IN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IN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sSup>
                          <m:sSupPr>
                            <m:ctrlPr>
                              <a:rPr lang="en-IN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IN" b="1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IN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endParaRPr lang="en-IN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189" y="4028764"/>
                <a:ext cx="1622688" cy="369397"/>
              </a:xfrm>
              <a:prstGeom prst="rect">
                <a:avLst/>
              </a:prstGeom>
              <a:blipFill rotWithShape="0">
                <a:blip r:embed="rId10"/>
                <a:stretch>
                  <a:fillRect l="-5263" t="-11667" r="-6767" b="-2333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129" name="Straight Arrow Connector 48128"/>
          <p:cNvCxnSpPr>
            <a:stCxn id="27" idx="15"/>
            <a:endCxn id="10" idx="69"/>
          </p:cNvCxnSpPr>
          <p:nvPr/>
        </p:nvCxnSpPr>
        <p:spPr>
          <a:xfrm flipV="1">
            <a:off x="2126281" y="1583140"/>
            <a:ext cx="2882447" cy="3308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2850685" y="2321316"/>
                <a:ext cx="907236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IN" dirty="0" smtClean="0"/>
                  <a:t> </a:t>
                </a:r>
                <a:r>
                  <a:rPr lang="en-IN" b="1" dirty="0" smtClean="0">
                    <a:solidFill>
                      <a:srgbClr val="FF0000"/>
                    </a:solidFill>
                  </a:rPr>
                  <a:t>E = 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IN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IN" b="1" dirty="0" smtClean="0">
                    <a:solidFill>
                      <a:srgbClr val="FF0000"/>
                    </a:solidFill>
                  </a:rPr>
                  <a:t> </a:t>
                </a:r>
                <a:endParaRPr lang="en-IN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0685" y="2321316"/>
                <a:ext cx="907236" cy="283219"/>
              </a:xfrm>
              <a:prstGeom prst="rect">
                <a:avLst/>
              </a:prstGeom>
              <a:blipFill rotWithShape="0">
                <a:blip r:embed="rId11"/>
                <a:stretch>
                  <a:fillRect l="-10135" t="-26087" b="-5000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3560744" y="2614998"/>
                <a:ext cx="1023485" cy="6672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IN" dirty="0" smtClean="0"/>
                  <a:t> </a:t>
                </a:r>
                <a:r>
                  <a:rPr lang="en-IN" dirty="0" smtClean="0">
                    <a:solidFill>
                      <a:srgbClr val="FF0000"/>
                    </a:solidFill>
                  </a:rPr>
                  <a:t>m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b>
                            <m: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sub>
                        </m:sSub>
                        <m:sSup>
                          <m:sSupPr>
                            <m:ctrlP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IN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IN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 </m:t>
                            </m:r>
                            <m:f>
                              <m:fPr>
                                <m:ctrlPr>
                                  <a:rPr lang="en-IN" b="1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IN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𝒖</m:t>
                                    </m:r>
                                  </m:e>
                                  <m:sup>
                                    <m:r>
                                      <a:rPr lang="en-IN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en-IN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𝒄</m:t>
                                    </m:r>
                                  </m:e>
                                  <m:sup>
                                    <m:r>
                                      <a:rPr lang="en-IN" b="1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</m:e>
                        </m:rad>
                      </m:den>
                    </m:f>
                  </m:oMath>
                </a14:m>
                <a:r>
                  <a:rPr lang="en-IN" dirty="0" smtClean="0"/>
                  <a:t> </a:t>
                </a:r>
                <a:endParaRPr lang="en-IN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0744" y="2614998"/>
                <a:ext cx="1023485" cy="667299"/>
              </a:xfrm>
              <a:prstGeom prst="rect">
                <a:avLst/>
              </a:prstGeom>
              <a:blipFill rotWithShape="0">
                <a:blip r:embed="rId12"/>
                <a:stretch>
                  <a:fillRect l="-8333" b="-183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128" name="Straight Arrow Connector 48127"/>
          <p:cNvCxnSpPr>
            <a:stCxn id="26" idx="2"/>
          </p:cNvCxnSpPr>
          <p:nvPr/>
        </p:nvCxnSpPr>
        <p:spPr>
          <a:xfrm>
            <a:off x="3304303" y="2604535"/>
            <a:ext cx="372423" cy="178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131" name="TextBox 48130"/>
          <p:cNvSpPr txBox="1"/>
          <p:nvPr/>
        </p:nvSpPr>
        <p:spPr>
          <a:xfrm>
            <a:off x="3601744" y="3379826"/>
            <a:ext cx="1579856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0" rIns="0" bIns="0" rtlCol="0">
            <a:spAutoFit/>
          </a:bodyPr>
          <a:lstStyle/>
          <a:p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Relativistic</a:t>
            </a:r>
            <a:r>
              <a:rPr lang="en-IN" dirty="0" smtClean="0"/>
              <a:t> </a:t>
            </a:r>
            <a:r>
              <a:rPr lang="en-IN" dirty="0" smtClean="0">
                <a:solidFill>
                  <a:srgbClr val="FF0000"/>
                </a:solidFill>
              </a:rPr>
              <a:t>mass</a:t>
            </a:r>
            <a:endParaRPr lang="en-IN" dirty="0">
              <a:solidFill>
                <a:srgbClr val="FF0000"/>
              </a:solidFill>
            </a:endParaRPr>
          </a:p>
        </p:txBody>
      </p:sp>
      <p:cxnSp>
        <p:nvCxnSpPr>
          <p:cNvPr id="48133" name="Straight Arrow Connector 48132"/>
          <p:cNvCxnSpPr>
            <a:stCxn id="27" idx="14"/>
            <a:endCxn id="26" idx="1"/>
          </p:cNvCxnSpPr>
          <p:nvPr/>
        </p:nvCxnSpPr>
        <p:spPr>
          <a:xfrm>
            <a:off x="2145939" y="2284859"/>
            <a:ext cx="704746" cy="1780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 animBg="1"/>
      <p:bldP spid="8" grpId="0" animBg="1"/>
      <p:bldP spid="10" grpId="0" animBg="1"/>
      <p:bldP spid="5" grpId="0"/>
      <p:bldP spid="11" grpId="0"/>
      <p:bldP spid="13" grpId="0" animBg="1"/>
      <p:bldP spid="16" grpId="0"/>
      <p:bldP spid="27" grpId="0" animBg="1"/>
      <p:bldP spid="31" grpId="0"/>
      <p:bldP spid="26" grpId="0"/>
      <p:bldP spid="28" grpId="0"/>
      <p:bldP spid="481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9445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Geometrical properties of 3D space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227" y="1260714"/>
            <a:ext cx="8763000" cy="62134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IN" sz="1800" dirty="0"/>
              <a:t>I</a:t>
            </a:r>
            <a:r>
              <a:rPr lang="en-IN" sz="1800" dirty="0" smtClean="0"/>
              <a:t>magine </a:t>
            </a:r>
            <a:r>
              <a:rPr lang="en-IN" sz="1800" dirty="0"/>
              <a:t>a suitable set of rulers so that the position of a point </a:t>
            </a:r>
            <a:r>
              <a:rPr lang="en-IN" sz="1800" i="1" dirty="0"/>
              <a:t>P </a:t>
            </a:r>
            <a:r>
              <a:rPr lang="en-IN" sz="1800" dirty="0"/>
              <a:t>can </a:t>
            </a:r>
            <a:r>
              <a:rPr lang="en-IN" sz="1800" dirty="0" smtClean="0"/>
              <a:t>be specified </a:t>
            </a:r>
            <a:r>
              <a:rPr lang="en-IN" sz="1800" dirty="0"/>
              <a:t>by the three coordinates (</a:t>
            </a:r>
            <a:r>
              <a:rPr lang="en-IN" sz="1800" i="1" dirty="0"/>
              <a:t>x</a:t>
            </a:r>
            <a:r>
              <a:rPr lang="en-IN" sz="1800" dirty="0"/>
              <a:t>, </a:t>
            </a:r>
            <a:r>
              <a:rPr lang="en-IN" sz="1800" i="1" dirty="0"/>
              <a:t>y</a:t>
            </a:r>
            <a:r>
              <a:rPr lang="en-IN" sz="1800" dirty="0"/>
              <a:t>, </a:t>
            </a:r>
            <a:r>
              <a:rPr lang="en-IN" sz="1800" i="1" dirty="0"/>
              <a:t>z</a:t>
            </a:r>
            <a:r>
              <a:rPr lang="en-IN" sz="1800" dirty="0"/>
              <a:t>) with respect to this coordinate system, which we </a:t>
            </a:r>
            <a:r>
              <a:rPr lang="en-IN" sz="1800" dirty="0" smtClean="0"/>
              <a:t>will call </a:t>
            </a:r>
            <a:r>
              <a:rPr lang="en-IN" sz="1800" i="1" dirty="0"/>
              <a:t>R</a:t>
            </a:r>
            <a:r>
              <a:rPr lang="en-IN" sz="1800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17227" y="5909948"/>
            <a:ext cx="876300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/>
              <a:t>Thus the </a:t>
            </a:r>
            <a:r>
              <a:rPr lang="en-IN" dirty="0" smtClean="0"/>
              <a:t>transformation </a:t>
            </a:r>
            <a:r>
              <a:rPr lang="en-IN" dirty="0"/>
              <a:t>is consistent with the fact that the length and relative orientation of these vectors </a:t>
            </a:r>
            <a:r>
              <a:rPr lang="en-IN" dirty="0" smtClean="0"/>
              <a:t>is independent </a:t>
            </a:r>
            <a:r>
              <a:rPr lang="en-IN" dirty="0"/>
              <a:t>of the choice of coordinate </a:t>
            </a:r>
            <a:r>
              <a:rPr lang="en-IN" dirty="0" smtClean="0"/>
              <a:t>systems</a:t>
            </a:r>
            <a:r>
              <a:rPr lang="en-IN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3729871"/>
            <a:ext cx="66511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/>
              <a:t>We consider </a:t>
            </a:r>
            <a:r>
              <a:rPr lang="en-IN" dirty="0"/>
              <a:t>two such points </a:t>
            </a:r>
            <a:r>
              <a:rPr lang="en-IN" i="1" dirty="0">
                <a:solidFill>
                  <a:srgbClr val="FF0000"/>
                </a:solidFill>
              </a:rPr>
              <a:t>P</a:t>
            </a:r>
            <a:r>
              <a:rPr lang="en-IN" baseline="-25000" dirty="0">
                <a:solidFill>
                  <a:srgbClr val="FF0000"/>
                </a:solidFill>
              </a:rPr>
              <a:t>1</a:t>
            </a:r>
            <a:r>
              <a:rPr lang="en-IN" dirty="0"/>
              <a:t> with coordinates </a:t>
            </a:r>
            <a:r>
              <a:rPr lang="en-IN" dirty="0">
                <a:solidFill>
                  <a:srgbClr val="FF0000"/>
                </a:solidFill>
              </a:rPr>
              <a:t>(</a:t>
            </a:r>
            <a:r>
              <a:rPr lang="en-IN" i="1" dirty="0">
                <a:solidFill>
                  <a:srgbClr val="FF0000"/>
                </a:solidFill>
              </a:rPr>
              <a:t>x</a:t>
            </a:r>
            <a:r>
              <a:rPr lang="en-IN" baseline="-25000" dirty="0">
                <a:solidFill>
                  <a:srgbClr val="FF0000"/>
                </a:solidFill>
              </a:rPr>
              <a:t>1</a:t>
            </a:r>
            <a:r>
              <a:rPr lang="en-IN" dirty="0">
                <a:solidFill>
                  <a:srgbClr val="FF0000"/>
                </a:solidFill>
              </a:rPr>
              <a:t>, </a:t>
            </a:r>
            <a:r>
              <a:rPr lang="en-IN" i="1" dirty="0">
                <a:solidFill>
                  <a:srgbClr val="FF0000"/>
                </a:solidFill>
              </a:rPr>
              <a:t>y</a:t>
            </a:r>
            <a:r>
              <a:rPr lang="en-IN" baseline="-25000" dirty="0">
                <a:solidFill>
                  <a:srgbClr val="FF0000"/>
                </a:solidFill>
              </a:rPr>
              <a:t>1</a:t>
            </a:r>
            <a:r>
              <a:rPr lang="en-IN" dirty="0">
                <a:solidFill>
                  <a:srgbClr val="FF0000"/>
                </a:solidFill>
              </a:rPr>
              <a:t>, </a:t>
            </a:r>
            <a:r>
              <a:rPr lang="en-IN" i="1" dirty="0">
                <a:solidFill>
                  <a:srgbClr val="FF0000"/>
                </a:solidFill>
              </a:rPr>
              <a:t>z</a:t>
            </a:r>
            <a:r>
              <a:rPr lang="en-IN" baseline="-25000" dirty="0">
                <a:solidFill>
                  <a:srgbClr val="FF0000"/>
                </a:solidFill>
              </a:rPr>
              <a:t>1</a:t>
            </a:r>
            <a:r>
              <a:rPr lang="en-IN" dirty="0">
                <a:solidFill>
                  <a:srgbClr val="FF0000"/>
                </a:solidFill>
              </a:rPr>
              <a:t>) </a:t>
            </a:r>
            <a:r>
              <a:rPr lang="en-IN" dirty="0"/>
              <a:t>and </a:t>
            </a:r>
            <a:r>
              <a:rPr lang="en-IN" i="1" dirty="0">
                <a:solidFill>
                  <a:srgbClr val="FF0000"/>
                </a:solidFill>
              </a:rPr>
              <a:t>P</a:t>
            </a:r>
            <a:r>
              <a:rPr lang="en-IN" baseline="-25000" dirty="0">
                <a:solidFill>
                  <a:srgbClr val="FF0000"/>
                </a:solidFill>
              </a:rPr>
              <a:t>2</a:t>
            </a:r>
            <a:r>
              <a:rPr lang="en-IN" dirty="0"/>
              <a:t> with </a:t>
            </a:r>
            <a:r>
              <a:rPr lang="en-IN" dirty="0" smtClean="0"/>
              <a:t>coordinates</a:t>
            </a:r>
            <a:r>
              <a:rPr lang="en-IN" dirty="0" smtClean="0">
                <a:solidFill>
                  <a:srgbClr val="FF0000"/>
                </a:solidFill>
              </a:rPr>
              <a:t> (</a:t>
            </a:r>
            <a:r>
              <a:rPr lang="en-IN" i="1" dirty="0">
                <a:solidFill>
                  <a:srgbClr val="FF0000"/>
                </a:solidFill>
              </a:rPr>
              <a:t>x</a:t>
            </a:r>
            <a:r>
              <a:rPr lang="en-IN" baseline="-25000" dirty="0">
                <a:solidFill>
                  <a:srgbClr val="FF0000"/>
                </a:solidFill>
              </a:rPr>
              <a:t>2</a:t>
            </a:r>
            <a:r>
              <a:rPr lang="en-IN" dirty="0">
                <a:solidFill>
                  <a:srgbClr val="FF0000"/>
                </a:solidFill>
              </a:rPr>
              <a:t>, </a:t>
            </a:r>
            <a:r>
              <a:rPr lang="en-IN" i="1" dirty="0">
                <a:solidFill>
                  <a:srgbClr val="FF0000"/>
                </a:solidFill>
              </a:rPr>
              <a:t>y</a:t>
            </a:r>
            <a:r>
              <a:rPr lang="en-IN" baseline="-25000" dirty="0">
                <a:solidFill>
                  <a:srgbClr val="FF0000"/>
                </a:solidFill>
              </a:rPr>
              <a:t>2</a:t>
            </a:r>
            <a:r>
              <a:rPr lang="en-IN" dirty="0">
                <a:solidFill>
                  <a:srgbClr val="FF0000"/>
                </a:solidFill>
              </a:rPr>
              <a:t>, </a:t>
            </a:r>
            <a:r>
              <a:rPr lang="en-IN" i="1" dirty="0">
                <a:solidFill>
                  <a:srgbClr val="FF0000"/>
                </a:solidFill>
              </a:rPr>
              <a:t>z</a:t>
            </a:r>
            <a:r>
              <a:rPr lang="en-IN" baseline="-25000" dirty="0">
                <a:solidFill>
                  <a:srgbClr val="FF0000"/>
                </a:solidFill>
              </a:rPr>
              <a:t>2</a:t>
            </a:r>
            <a:r>
              <a:rPr lang="en-IN" dirty="0">
                <a:solidFill>
                  <a:srgbClr val="FF0000"/>
                </a:solidFill>
              </a:rPr>
              <a:t>) </a:t>
            </a:r>
            <a:r>
              <a:rPr lang="en-IN" dirty="0"/>
              <a:t>then the line joining these two points defines a vector </a:t>
            </a:r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∆</a:t>
            </a:r>
            <a:r>
              <a:rPr lang="en-IN" b="1" dirty="0" smtClean="0">
                <a:solidFill>
                  <a:srgbClr val="FF0000"/>
                </a:solidFill>
              </a:rPr>
              <a:t>r</a:t>
            </a:r>
            <a:r>
              <a:rPr lang="en-IN" dirty="0" smtClean="0">
                <a:solidFill>
                  <a:srgbClr val="FF0000"/>
                </a:solidFill>
              </a:rPr>
              <a:t> .  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82457" y="2031514"/>
            <a:ext cx="2016281" cy="147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904511" y="2042774"/>
            <a:ext cx="2132578" cy="147600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2508697" y="2532196"/>
            <a:ext cx="287009" cy="3799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474036" y="2184717"/>
            <a:ext cx="3517564" cy="10003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9738" y="3340440"/>
            <a:ext cx="2248340" cy="991219"/>
          </a:xfrm>
          <a:prstGeom prst="rect">
            <a:avLst/>
          </a:prstGeom>
        </p:spPr>
      </p:pic>
      <p:cxnSp>
        <p:nvCxnSpPr>
          <p:cNvPr id="12" name="Curved Connector 11"/>
          <p:cNvCxnSpPr>
            <a:endCxn id="10" idx="1"/>
          </p:cNvCxnSpPr>
          <p:nvPr/>
        </p:nvCxnSpPr>
        <p:spPr>
          <a:xfrm>
            <a:off x="4343400" y="2566081"/>
            <a:ext cx="2536338" cy="126996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lum bright="-20000"/>
          </a:blip>
          <a:stretch>
            <a:fillRect/>
          </a:stretch>
        </p:blipFill>
        <p:spPr>
          <a:xfrm>
            <a:off x="1287697" y="4671303"/>
            <a:ext cx="4532943" cy="53653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lum bright="-20000"/>
          </a:blip>
          <a:stretch>
            <a:fillRect/>
          </a:stretch>
        </p:blipFill>
        <p:spPr>
          <a:xfrm>
            <a:off x="888797" y="5330016"/>
            <a:ext cx="5330741" cy="463781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6400832" y="4775124"/>
            <a:ext cx="2516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( Length )</a:t>
            </a:r>
            <a:r>
              <a:rPr lang="en-IN" baseline="30000" dirty="0" smtClean="0">
                <a:solidFill>
                  <a:srgbClr val="FF0000"/>
                </a:solidFill>
              </a:rPr>
              <a:t>2 </a:t>
            </a:r>
            <a:r>
              <a:rPr lang="en-IN" dirty="0" smtClean="0">
                <a:solidFill>
                  <a:srgbClr val="FF0000"/>
                </a:solidFill>
              </a:rPr>
              <a:t> in both frame</a:t>
            </a:r>
            <a:endParaRPr lang="en-IN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793344" y="4939568"/>
            <a:ext cx="631338" cy="8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219538" y="5604739"/>
            <a:ext cx="5116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805759" y="5420073"/>
            <a:ext cx="21858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Angles in both frame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74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8" grpId="0" animBg="1"/>
      <p:bldP spid="19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761" y="152400"/>
            <a:ext cx="8458200" cy="8683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err="1" smtClean="0"/>
              <a:t>Spacetime</a:t>
            </a:r>
            <a:r>
              <a:rPr lang="en-IN" dirty="0" smtClean="0"/>
              <a:t> four vector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82866" y="2433805"/>
            <a:ext cx="2009822" cy="151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513695" y="2456982"/>
            <a:ext cx="3014735" cy="151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737988" y="2541805"/>
            <a:ext cx="3397047" cy="1404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lum bright="-20000"/>
          </a:blip>
          <a:stretch>
            <a:fillRect/>
          </a:stretch>
        </p:blipFill>
        <p:spPr>
          <a:xfrm>
            <a:off x="108141" y="5504371"/>
            <a:ext cx="4279099" cy="4728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552314" y="5562981"/>
            <a:ext cx="1269224" cy="115490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86033" y="1269304"/>
            <a:ext cx="8458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/>
              <a:t>we will consider two events </a:t>
            </a:r>
            <a:r>
              <a:rPr lang="en-IN" dirty="0" smtClean="0"/>
              <a:t>E</a:t>
            </a:r>
            <a:r>
              <a:rPr lang="en-IN" baseline="-25000" dirty="0" smtClean="0"/>
              <a:t>1</a:t>
            </a:r>
            <a:r>
              <a:rPr lang="en-IN" dirty="0" smtClean="0"/>
              <a:t> and E</a:t>
            </a:r>
            <a:r>
              <a:rPr lang="en-IN" baseline="-25000" dirty="0" smtClean="0"/>
              <a:t>2</a:t>
            </a:r>
            <a:r>
              <a:rPr lang="en-IN" dirty="0" smtClean="0"/>
              <a:t> occurring </a:t>
            </a:r>
            <a:r>
              <a:rPr lang="en-IN" dirty="0"/>
              <a:t>in spacetime. For event E</a:t>
            </a:r>
            <a:r>
              <a:rPr lang="en-IN" baseline="-25000" dirty="0"/>
              <a:t>1</a:t>
            </a:r>
            <a:r>
              <a:rPr lang="en-IN" dirty="0" smtClean="0"/>
              <a:t> </a:t>
            </a:r>
            <a:r>
              <a:rPr lang="en-IN" dirty="0"/>
              <a:t>with coordinates (</a:t>
            </a:r>
            <a:r>
              <a:rPr lang="en-IN" i="1" dirty="0"/>
              <a:t>x</a:t>
            </a:r>
            <a:r>
              <a:rPr lang="en-IN" baseline="-25000" dirty="0"/>
              <a:t>1</a:t>
            </a:r>
            <a:r>
              <a:rPr lang="en-IN" dirty="0"/>
              <a:t>, </a:t>
            </a:r>
            <a:r>
              <a:rPr lang="en-IN" i="1" dirty="0"/>
              <a:t>y</a:t>
            </a:r>
            <a:r>
              <a:rPr lang="en-IN" baseline="-25000" dirty="0"/>
              <a:t>1</a:t>
            </a:r>
            <a:r>
              <a:rPr lang="en-IN" dirty="0"/>
              <a:t>, </a:t>
            </a:r>
            <a:r>
              <a:rPr lang="en-IN" i="1" dirty="0"/>
              <a:t>z</a:t>
            </a:r>
            <a:r>
              <a:rPr lang="en-IN" baseline="-25000" dirty="0"/>
              <a:t>1</a:t>
            </a:r>
            <a:r>
              <a:rPr lang="en-IN" dirty="0"/>
              <a:t>, </a:t>
            </a:r>
            <a:r>
              <a:rPr lang="en-IN" i="1" dirty="0"/>
              <a:t>t</a:t>
            </a:r>
            <a:r>
              <a:rPr lang="en-IN" baseline="-25000" dirty="0"/>
              <a:t>1</a:t>
            </a:r>
            <a:r>
              <a:rPr lang="en-IN" dirty="0"/>
              <a:t>) in frame of reference </a:t>
            </a:r>
            <a:r>
              <a:rPr lang="en-IN" dirty="0" smtClean="0"/>
              <a:t>S</a:t>
            </a:r>
            <a:r>
              <a:rPr lang="en-IN" i="1" dirty="0" smtClean="0"/>
              <a:t> </a:t>
            </a:r>
            <a:r>
              <a:rPr lang="en-IN" dirty="0" smtClean="0"/>
              <a:t>and </a:t>
            </a:r>
            <a:r>
              <a:rPr lang="en-IN" dirty="0"/>
              <a:t>(</a:t>
            </a:r>
            <a:r>
              <a:rPr lang="en-IN" i="1" dirty="0" smtClean="0"/>
              <a:t>x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’</a:t>
            </a:r>
            <a:r>
              <a:rPr lang="en-IN" dirty="0" smtClean="0"/>
              <a:t>, </a:t>
            </a:r>
            <a:r>
              <a:rPr lang="en-IN" i="1" dirty="0" smtClean="0"/>
              <a:t>y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’</a:t>
            </a:r>
            <a:r>
              <a:rPr lang="en-IN" dirty="0" smtClean="0"/>
              <a:t>, </a:t>
            </a:r>
            <a:r>
              <a:rPr lang="en-IN" i="1" dirty="0" smtClean="0"/>
              <a:t>z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’</a:t>
            </a:r>
            <a:r>
              <a:rPr lang="en-IN" dirty="0" smtClean="0"/>
              <a:t>, </a:t>
            </a:r>
            <a:r>
              <a:rPr lang="en-IN" i="1" dirty="0" smtClean="0"/>
              <a:t>t</a:t>
            </a:r>
            <a:r>
              <a:rPr lang="en-IN" baseline="-25000" dirty="0" smtClean="0"/>
              <a:t>1</a:t>
            </a:r>
            <a:r>
              <a:rPr lang="en-IN" baseline="30000" dirty="0" smtClean="0"/>
              <a:t>’</a:t>
            </a:r>
            <a:r>
              <a:rPr lang="en-IN" dirty="0" smtClean="0"/>
              <a:t>)  </a:t>
            </a:r>
            <a:r>
              <a:rPr lang="en-IN" dirty="0"/>
              <a:t>in </a:t>
            </a:r>
            <a:r>
              <a:rPr lang="en-IN" dirty="0" smtClean="0"/>
              <a:t> S’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108141" y="2013515"/>
            <a:ext cx="2433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u="sng" dirty="0">
                <a:solidFill>
                  <a:srgbClr val="FF0000"/>
                </a:solidFill>
              </a:rPr>
              <a:t>Lorentz transformations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68661" y="2045544"/>
            <a:ext cx="3770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u="sng" dirty="0">
                <a:solidFill>
                  <a:srgbClr val="FF0000"/>
                </a:solidFill>
              </a:rPr>
              <a:t>Separation of two events in spacetime</a:t>
            </a:r>
          </a:p>
        </p:txBody>
      </p:sp>
      <p:sp>
        <p:nvSpPr>
          <p:cNvPr id="12" name="Right Arrow 11"/>
          <p:cNvSpPr/>
          <p:nvPr/>
        </p:nvSpPr>
        <p:spPr>
          <a:xfrm rot="11362506" flipH="1">
            <a:off x="5547484" y="3029387"/>
            <a:ext cx="232755" cy="253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7462217" y="4006889"/>
            <a:ext cx="1672818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i="1" dirty="0">
                <a:latin typeface="Times New Roman" panose="02020603050405020304" pitchFamily="18" charset="0"/>
              </a:rPr>
              <a:t>interval </a:t>
            </a:r>
            <a:r>
              <a:rPr lang="en-IN" dirty="0">
                <a:latin typeface="Times New Roman" panose="02020603050405020304" pitchFamily="18" charset="0"/>
              </a:rPr>
              <a:t>between the two events</a:t>
            </a:r>
            <a:endParaRPr lang="en-IN" dirty="0"/>
          </a:p>
        </p:txBody>
      </p:sp>
      <p:sp>
        <p:nvSpPr>
          <p:cNvPr id="14" name="Rectangle 13"/>
          <p:cNvSpPr/>
          <p:nvPr/>
        </p:nvSpPr>
        <p:spPr>
          <a:xfrm>
            <a:off x="108141" y="4773828"/>
            <a:ext cx="693416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N" dirty="0" smtClean="0">
                <a:latin typeface="Times New Roman" panose="02020603050405020304" pitchFamily="18" charset="0"/>
              </a:rPr>
              <a:t>Analogous </a:t>
            </a:r>
            <a:r>
              <a:rPr lang="en-IN" dirty="0">
                <a:latin typeface="Times New Roman" panose="02020603050405020304" pitchFamily="18" charset="0"/>
              </a:rPr>
              <a:t>to, but fundamentally di</a:t>
            </a:r>
            <a:r>
              <a:rPr lang="en-IN" dirty="0">
                <a:latin typeface="rtxr"/>
              </a:rPr>
              <a:t>ff</a:t>
            </a:r>
            <a:r>
              <a:rPr lang="en-IN" dirty="0">
                <a:latin typeface="Times New Roman" panose="02020603050405020304" pitchFamily="18" charset="0"/>
              </a:rPr>
              <a:t>erent </a:t>
            </a:r>
            <a:r>
              <a:rPr lang="en-IN" dirty="0" smtClean="0">
                <a:latin typeface="Times New Roman" panose="02020603050405020304" pitchFamily="18" charset="0"/>
              </a:rPr>
              <a:t>from, </a:t>
            </a:r>
            <a:r>
              <a:rPr lang="en-IN" dirty="0">
                <a:latin typeface="Times New Roman" panose="02020603050405020304" pitchFamily="18" charset="0"/>
              </a:rPr>
              <a:t>the length of a </a:t>
            </a:r>
            <a:r>
              <a:rPr lang="en-IN" dirty="0" smtClean="0">
                <a:latin typeface="Times New Roman" panose="02020603050405020304" pitchFamily="18" charset="0"/>
              </a:rPr>
              <a:t>three-vector </a:t>
            </a:r>
            <a:r>
              <a:rPr lang="en-IN" dirty="0">
                <a:latin typeface="Times New Roman" panose="02020603050405020304" pitchFamily="18" charset="0"/>
              </a:rPr>
              <a:t>it can </a:t>
            </a:r>
            <a:r>
              <a:rPr lang="en-IN" dirty="0" smtClean="0">
                <a:latin typeface="Times New Roman" panose="02020603050405020304" pitchFamily="18" charset="0"/>
              </a:rPr>
              <a:t>be positive</a:t>
            </a:r>
            <a:r>
              <a:rPr lang="en-IN" dirty="0">
                <a:latin typeface="Times New Roman" panose="02020603050405020304" pitchFamily="18" charset="0"/>
              </a:rPr>
              <a:t>, zero, or negative.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182866" y="6038898"/>
            <a:ext cx="419063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</a:rPr>
              <a:t>A</a:t>
            </a:r>
            <a:r>
              <a:rPr lang="en-IN" dirty="0" smtClean="0">
                <a:latin typeface="Times New Roman" panose="02020603050405020304" pitchFamily="18" charset="0"/>
              </a:rPr>
              <a:t>nalogous </a:t>
            </a:r>
            <a:r>
              <a:rPr lang="en-IN" dirty="0">
                <a:latin typeface="Times New Roman" panose="02020603050405020304" pitchFamily="18" charset="0"/>
              </a:rPr>
              <a:t>to the scalar product for </a:t>
            </a:r>
            <a:r>
              <a:rPr lang="en-IN" dirty="0" smtClean="0">
                <a:latin typeface="Times New Roman" panose="02020603050405020304" pitchFamily="18" charset="0"/>
              </a:rPr>
              <a:t>three-vectors.</a:t>
            </a:r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7042308" y="5949477"/>
            <a:ext cx="1295739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i="1" dirty="0">
                <a:latin typeface="Times New Roman" panose="02020603050405020304" pitchFamily="18" charset="0"/>
              </a:rPr>
              <a:t>F</a:t>
            </a:r>
            <a:r>
              <a:rPr lang="en-IN" i="1" dirty="0" smtClean="0">
                <a:latin typeface="Times New Roman" panose="02020603050405020304" pitchFamily="18" charset="0"/>
              </a:rPr>
              <a:t>our-vector</a:t>
            </a:r>
            <a:endParaRPr lang="en-IN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lum bright="-20000" contrast="20000"/>
          </a:blip>
          <a:stretch>
            <a:fillRect/>
          </a:stretch>
        </p:blipFill>
        <p:spPr>
          <a:xfrm>
            <a:off x="261244" y="4058621"/>
            <a:ext cx="7035128" cy="536531"/>
          </a:xfrm>
          <a:prstGeom prst="rect">
            <a:avLst/>
          </a:prstGeom>
        </p:spPr>
      </p:pic>
      <p:cxnSp>
        <p:nvCxnSpPr>
          <p:cNvPr id="19" name="Curved Connector 18"/>
          <p:cNvCxnSpPr>
            <a:endCxn id="13" idx="2"/>
          </p:cNvCxnSpPr>
          <p:nvPr/>
        </p:nvCxnSpPr>
        <p:spPr>
          <a:xfrm>
            <a:off x="609600" y="4343400"/>
            <a:ext cx="7689026" cy="586819"/>
          </a:xfrm>
          <a:prstGeom prst="curvedConnector4">
            <a:avLst>
              <a:gd name="adj1" fmla="val 44561"/>
              <a:gd name="adj2" fmla="val 13895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187777" y="4526082"/>
            <a:ext cx="609600" cy="178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Arrow 23"/>
          <p:cNvSpPr/>
          <p:nvPr/>
        </p:nvSpPr>
        <p:spPr>
          <a:xfrm>
            <a:off x="6821538" y="6038898"/>
            <a:ext cx="220770" cy="2799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6" name="Curved Connector 25"/>
          <p:cNvCxnSpPr>
            <a:stCxn id="7" idx="3"/>
            <a:endCxn id="15" idx="3"/>
          </p:cNvCxnSpPr>
          <p:nvPr/>
        </p:nvCxnSpPr>
        <p:spPr>
          <a:xfrm flipH="1">
            <a:off x="4373498" y="5740809"/>
            <a:ext cx="13742" cy="621255"/>
          </a:xfrm>
          <a:prstGeom prst="curvedConnector3">
            <a:avLst>
              <a:gd name="adj1" fmla="val -166351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17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921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Relativistic 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381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/>
              <a:t>Till now we have only been concerned with </a:t>
            </a:r>
            <a:r>
              <a:rPr lang="en-US" sz="2000" dirty="0" smtClean="0"/>
              <a:t>kinematics !!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838200" y="1524000"/>
            <a:ext cx="571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we need to look at the laws that </a:t>
            </a:r>
            <a:r>
              <a:rPr lang="en-US" dirty="0" smtClean="0">
                <a:solidFill>
                  <a:srgbClr val="C00000"/>
                </a:solidFill>
              </a:rPr>
              <a:t>determine the </a:t>
            </a:r>
            <a:r>
              <a:rPr lang="en-US" dirty="0">
                <a:solidFill>
                  <a:srgbClr val="C00000"/>
                </a:solidFill>
              </a:rPr>
              <a:t>motion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2209800" y="1981200"/>
            <a:ext cx="5334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The </a:t>
            </a:r>
            <a:r>
              <a:rPr lang="en-US" dirty="0"/>
              <a:t>relativistic form of Newton’s Laws of </a:t>
            </a:r>
            <a:r>
              <a:rPr lang="en-US" dirty="0" smtClean="0"/>
              <a:t>Motion ?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28600" y="2512496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In an isolated system, the momentum </a:t>
            </a:r>
            <a:r>
              <a:rPr lang="en-US" b="1" dirty="0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 = m </a:t>
            </a:r>
            <a:r>
              <a:rPr lang="en-US" b="1" dirty="0" smtClean="0">
                <a:solidFill>
                  <a:srgbClr val="C00000"/>
                </a:solidFill>
              </a:rPr>
              <a:t>u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of </a:t>
            </a:r>
            <a:r>
              <a:rPr lang="en-US" dirty="0"/>
              <a:t>all the particles involved is </a:t>
            </a:r>
            <a:r>
              <a:rPr lang="en-US" dirty="0" smtClean="0"/>
              <a:t>constant !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66800" y="2969696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 With </a:t>
            </a:r>
            <a:r>
              <a:rPr lang="en-US" dirty="0">
                <a:solidFill>
                  <a:srgbClr val="C00000"/>
                </a:solidFill>
              </a:rPr>
              <a:t>momentum defined in this way, is momentum conserved in all </a:t>
            </a:r>
            <a:r>
              <a:rPr lang="en-US" dirty="0" smtClean="0">
                <a:solidFill>
                  <a:srgbClr val="C00000"/>
                </a:solidFill>
              </a:rPr>
              <a:t>inertial</a:t>
            </a:r>
          </a:p>
          <a:p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 frames of </a:t>
            </a:r>
            <a:r>
              <a:rPr lang="en-US" dirty="0">
                <a:solidFill>
                  <a:srgbClr val="C00000"/>
                </a:solidFill>
              </a:rPr>
              <a:t>reference?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505200" y="3519229"/>
            <a:ext cx="445731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We </a:t>
            </a:r>
            <a:r>
              <a:rPr lang="en-US" dirty="0"/>
              <a:t>could study the collision of two </a:t>
            </a:r>
            <a:r>
              <a:rPr lang="en-US" dirty="0" smtClean="0"/>
              <a:t>bodies !</a:t>
            </a:r>
            <a:endParaRPr 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11800" y="3928289"/>
            <a:ext cx="3229734" cy="146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Rectangle 12"/>
          <p:cNvSpPr/>
          <p:nvPr/>
        </p:nvSpPr>
        <p:spPr>
          <a:xfrm>
            <a:off x="123066" y="4120401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rgbClr val="C00000"/>
                </a:solidFill>
              </a:rPr>
              <a:t> Collision </a:t>
            </a:r>
            <a:r>
              <a:rPr lang="en-US" dirty="0">
                <a:solidFill>
                  <a:srgbClr val="C00000"/>
                </a:solidFill>
              </a:rPr>
              <a:t>between two </a:t>
            </a:r>
            <a:r>
              <a:rPr lang="en-US" dirty="0" smtClean="0">
                <a:solidFill>
                  <a:srgbClr val="C00000"/>
                </a:solidFill>
              </a:rPr>
              <a:t>particles of masses m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and m</a:t>
            </a:r>
            <a:r>
              <a:rPr lang="en-US" baseline="-25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!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4800" y="4623767"/>
            <a:ext cx="5370315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We will check whether </a:t>
            </a:r>
            <a:r>
              <a:rPr lang="en-US" dirty="0">
                <a:solidFill>
                  <a:srgbClr val="0070C0"/>
                </a:solidFill>
              </a:rPr>
              <a:t>or </a:t>
            </a:r>
            <a:r>
              <a:rPr lang="en-US" dirty="0" smtClean="0">
                <a:solidFill>
                  <a:srgbClr val="0070C0"/>
                </a:solidFill>
              </a:rPr>
              <a:t>not this relation holds in all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inertial frame of reference ?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3066" y="5293644"/>
            <a:ext cx="8077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velocities must be transformed according </a:t>
            </a:r>
            <a:r>
              <a:rPr lang="en-US" dirty="0" smtClean="0">
                <a:solidFill>
                  <a:srgbClr val="C00000"/>
                </a:solidFill>
              </a:rPr>
              <a:t>to the </a:t>
            </a:r>
            <a:r>
              <a:rPr lang="en-US" dirty="0">
                <a:solidFill>
                  <a:srgbClr val="C00000"/>
                </a:solidFill>
              </a:rPr>
              <a:t>relativistic </a:t>
            </a:r>
            <a:r>
              <a:rPr lang="en-US" dirty="0" smtClean="0">
                <a:solidFill>
                  <a:srgbClr val="C00000"/>
                </a:solidFill>
              </a:rPr>
              <a:t>laws 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04800" y="5750763"/>
            <a:ext cx="85344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However, if we </a:t>
            </a:r>
            <a:r>
              <a:rPr lang="en-US" dirty="0"/>
              <a:t>retain the Newtonian principle that </a:t>
            </a:r>
            <a:r>
              <a:rPr lang="en-US" dirty="0" smtClean="0"/>
              <a:t>the mass </a:t>
            </a:r>
            <a:r>
              <a:rPr lang="en-US" dirty="0"/>
              <a:t>of a particle is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independent </a:t>
            </a:r>
            <a:r>
              <a:rPr lang="en-US" dirty="0"/>
              <a:t>of the frame of reference in which it is </a:t>
            </a:r>
            <a:r>
              <a:rPr lang="en-US" dirty="0" smtClean="0"/>
              <a:t>measured we </a:t>
            </a:r>
            <a:r>
              <a:rPr lang="en-US" dirty="0"/>
              <a:t>find that </a:t>
            </a:r>
            <a:r>
              <a:rPr lang="en-US" dirty="0" smtClean="0"/>
              <a:t>the above</a:t>
            </a:r>
          </a:p>
          <a:p>
            <a:r>
              <a:rPr lang="en-US" dirty="0"/>
              <a:t> </a:t>
            </a:r>
            <a:r>
              <a:rPr lang="en-US" dirty="0" smtClean="0"/>
              <a:t>   equation does </a:t>
            </a:r>
            <a:r>
              <a:rPr lang="en-US" i="1" dirty="0">
                <a:solidFill>
                  <a:srgbClr val="C00000"/>
                </a:solidFill>
              </a:rPr>
              <a:t>not hold true in all frames of </a:t>
            </a:r>
            <a:r>
              <a:rPr lang="en-US" i="1" dirty="0" smtClean="0">
                <a:solidFill>
                  <a:srgbClr val="C00000"/>
                </a:solidFill>
              </a:rPr>
              <a:t>reference 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231988" y="4919107"/>
            <a:ext cx="2672861" cy="553225"/>
          </a:xfrm>
          <a:custGeom>
            <a:avLst/>
            <a:gdLst>
              <a:gd name="connsiteX0" fmla="*/ 168812 w 2672861"/>
              <a:gd name="connsiteY0" fmla="*/ 131195 h 553225"/>
              <a:gd name="connsiteX1" fmla="*/ 14067 w 2672861"/>
              <a:gd name="connsiteY1" fmla="*/ 187465 h 553225"/>
              <a:gd name="connsiteX2" fmla="*/ 0 w 2672861"/>
              <a:gd name="connsiteY2" fmla="*/ 229668 h 553225"/>
              <a:gd name="connsiteX3" fmla="*/ 14067 w 2672861"/>
              <a:gd name="connsiteY3" fmla="*/ 342210 h 553225"/>
              <a:gd name="connsiteX4" fmla="*/ 126609 w 2672861"/>
              <a:gd name="connsiteY4" fmla="*/ 426616 h 553225"/>
              <a:gd name="connsiteX5" fmla="*/ 211015 w 2672861"/>
              <a:gd name="connsiteY5" fmla="*/ 440684 h 553225"/>
              <a:gd name="connsiteX6" fmla="*/ 267286 w 2672861"/>
              <a:gd name="connsiteY6" fmla="*/ 454751 h 553225"/>
              <a:gd name="connsiteX7" fmla="*/ 309489 w 2672861"/>
              <a:gd name="connsiteY7" fmla="*/ 468819 h 553225"/>
              <a:gd name="connsiteX8" fmla="*/ 393895 w 2672861"/>
              <a:gd name="connsiteY8" fmla="*/ 482887 h 553225"/>
              <a:gd name="connsiteX9" fmla="*/ 492369 w 2672861"/>
              <a:gd name="connsiteY9" fmla="*/ 511022 h 553225"/>
              <a:gd name="connsiteX10" fmla="*/ 689317 w 2672861"/>
              <a:gd name="connsiteY10" fmla="*/ 553225 h 553225"/>
              <a:gd name="connsiteX11" fmla="*/ 2208627 w 2672861"/>
              <a:gd name="connsiteY11" fmla="*/ 539158 h 553225"/>
              <a:gd name="connsiteX12" fmla="*/ 2321169 w 2672861"/>
              <a:gd name="connsiteY12" fmla="*/ 496955 h 553225"/>
              <a:gd name="connsiteX13" fmla="*/ 2447778 w 2672861"/>
              <a:gd name="connsiteY13" fmla="*/ 468819 h 553225"/>
              <a:gd name="connsiteX14" fmla="*/ 2504049 w 2672861"/>
              <a:gd name="connsiteY14" fmla="*/ 454751 h 553225"/>
              <a:gd name="connsiteX15" fmla="*/ 2546252 w 2672861"/>
              <a:gd name="connsiteY15" fmla="*/ 426616 h 553225"/>
              <a:gd name="connsiteX16" fmla="*/ 2588455 w 2672861"/>
              <a:gd name="connsiteY16" fmla="*/ 412548 h 553225"/>
              <a:gd name="connsiteX17" fmla="*/ 2616590 w 2672861"/>
              <a:gd name="connsiteY17" fmla="*/ 370345 h 553225"/>
              <a:gd name="connsiteX18" fmla="*/ 2644726 w 2672861"/>
              <a:gd name="connsiteY18" fmla="*/ 285939 h 553225"/>
              <a:gd name="connsiteX19" fmla="*/ 2672861 w 2672861"/>
              <a:gd name="connsiteY19" fmla="*/ 187465 h 553225"/>
              <a:gd name="connsiteX20" fmla="*/ 2194560 w 2672861"/>
              <a:gd name="connsiteY20" fmla="*/ 103059 h 553225"/>
              <a:gd name="connsiteX21" fmla="*/ 2110154 w 2672861"/>
              <a:gd name="connsiteY21" fmla="*/ 88991 h 553225"/>
              <a:gd name="connsiteX22" fmla="*/ 2011680 w 2672861"/>
              <a:gd name="connsiteY22" fmla="*/ 74924 h 553225"/>
              <a:gd name="connsiteX23" fmla="*/ 1913206 w 2672861"/>
              <a:gd name="connsiteY23" fmla="*/ 46788 h 553225"/>
              <a:gd name="connsiteX24" fmla="*/ 1814732 w 2672861"/>
              <a:gd name="connsiteY24" fmla="*/ 32721 h 553225"/>
              <a:gd name="connsiteX25" fmla="*/ 1772529 w 2672861"/>
              <a:gd name="connsiteY25" fmla="*/ 18653 h 553225"/>
              <a:gd name="connsiteX26" fmla="*/ 1280160 w 2672861"/>
              <a:gd name="connsiteY26" fmla="*/ 18653 h 553225"/>
              <a:gd name="connsiteX27" fmla="*/ 1237957 w 2672861"/>
              <a:gd name="connsiteY27" fmla="*/ 32721 h 553225"/>
              <a:gd name="connsiteX28" fmla="*/ 1139483 w 2672861"/>
              <a:gd name="connsiteY28" fmla="*/ 60856 h 553225"/>
              <a:gd name="connsiteX29" fmla="*/ 1083212 w 2672861"/>
              <a:gd name="connsiteY29" fmla="*/ 88991 h 553225"/>
              <a:gd name="connsiteX30" fmla="*/ 900332 w 2672861"/>
              <a:gd name="connsiteY30" fmla="*/ 103059 h 553225"/>
              <a:gd name="connsiteX31" fmla="*/ 815926 w 2672861"/>
              <a:gd name="connsiteY31" fmla="*/ 117127 h 553225"/>
              <a:gd name="connsiteX32" fmla="*/ 703384 w 2672861"/>
              <a:gd name="connsiteY32" fmla="*/ 131195 h 553225"/>
              <a:gd name="connsiteX33" fmla="*/ 647114 w 2672861"/>
              <a:gd name="connsiteY33" fmla="*/ 145262 h 553225"/>
              <a:gd name="connsiteX34" fmla="*/ 309489 w 2672861"/>
              <a:gd name="connsiteY34" fmla="*/ 159330 h 553225"/>
              <a:gd name="connsiteX35" fmla="*/ 56270 w 2672861"/>
              <a:gd name="connsiteY35" fmla="*/ 187465 h 55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672861" h="553225">
                <a:moveTo>
                  <a:pt x="168812" y="131195"/>
                </a:moveTo>
                <a:cubicBezTo>
                  <a:pt x="139099" y="138623"/>
                  <a:pt x="45057" y="148727"/>
                  <a:pt x="14067" y="187465"/>
                </a:cubicBezTo>
                <a:cubicBezTo>
                  <a:pt x="4804" y="199044"/>
                  <a:pt x="4689" y="215600"/>
                  <a:pt x="0" y="229668"/>
                </a:cubicBezTo>
                <a:cubicBezTo>
                  <a:pt x="4689" y="267182"/>
                  <a:pt x="-474" y="307312"/>
                  <a:pt x="14067" y="342210"/>
                </a:cubicBezTo>
                <a:cubicBezTo>
                  <a:pt x="28130" y="375962"/>
                  <a:pt x="91703" y="416144"/>
                  <a:pt x="126609" y="426616"/>
                </a:cubicBezTo>
                <a:cubicBezTo>
                  <a:pt x="153930" y="434812"/>
                  <a:pt x="183045" y="435090"/>
                  <a:pt x="211015" y="440684"/>
                </a:cubicBezTo>
                <a:cubicBezTo>
                  <a:pt x="229974" y="444476"/>
                  <a:pt x="248696" y="449440"/>
                  <a:pt x="267286" y="454751"/>
                </a:cubicBezTo>
                <a:cubicBezTo>
                  <a:pt x="281544" y="458825"/>
                  <a:pt x="295013" y="465602"/>
                  <a:pt x="309489" y="468819"/>
                </a:cubicBezTo>
                <a:cubicBezTo>
                  <a:pt x="337333" y="475007"/>
                  <a:pt x="365925" y="477293"/>
                  <a:pt x="393895" y="482887"/>
                </a:cubicBezTo>
                <a:cubicBezTo>
                  <a:pt x="467182" y="497545"/>
                  <a:pt x="429807" y="493147"/>
                  <a:pt x="492369" y="511022"/>
                </a:cubicBezTo>
                <a:cubicBezTo>
                  <a:pt x="552266" y="528135"/>
                  <a:pt x="635460" y="542454"/>
                  <a:pt x="689317" y="553225"/>
                </a:cubicBezTo>
                <a:lnTo>
                  <a:pt x="2208627" y="539158"/>
                </a:lnTo>
                <a:cubicBezTo>
                  <a:pt x="2338085" y="536867"/>
                  <a:pt x="2228991" y="527681"/>
                  <a:pt x="2321169" y="496955"/>
                </a:cubicBezTo>
                <a:cubicBezTo>
                  <a:pt x="2362183" y="483284"/>
                  <a:pt x="2405653" y="478540"/>
                  <a:pt x="2447778" y="468819"/>
                </a:cubicBezTo>
                <a:cubicBezTo>
                  <a:pt x="2466617" y="464471"/>
                  <a:pt x="2485292" y="459440"/>
                  <a:pt x="2504049" y="454751"/>
                </a:cubicBezTo>
                <a:cubicBezTo>
                  <a:pt x="2518117" y="445373"/>
                  <a:pt x="2531130" y="434177"/>
                  <a:pt x="2546252" y="426616"/>
                </a:cubicBezTo>
                <a:cubicBezTo>
                  <a:pt x="2559515" y="419984"/>
                  <a:pt x="2576876" y="421811"/>
                  <a:pt x="2588455" y="412548"/>
                </a:cubicBezTo>
                <a:cubicBezTo>
                  <a:pt x="2601657" y="401986"/>
                  <a:pt x="2609723" y="385795"/>
                  <a:pt x="2616590" y="370345"/>
                </a:cubicBezTo>
                <a:cubicBezTo>
                  <a:pt x="2628635" y="343244"/>
                  <a:pt x="2635347" y="314074"/>
                  <a:pt x="2644726" y="285939"/>
                </a:cubicBezTo>
                <a:cubicBezTo>
                  <a:pt x="2664908" y="225394"/>
                  <a:pt x="2655198" y="258122"/>
                  <a:pt x="2672861" y="187465"/>
                </a:cubicBezTo>
                <a:cubicBezTo>
                  <a:pt x="2628114" y="-36281"/>
                  <a:pt x="2684763" y="128198"/>
                  <a:pt x="2194560" y="103059"/>
                </a:cubicBezTo>
                <a:cubicBezTo>
                  <a:pt x="2166074" y="101598"/>
                  <a:pt x="2138346" y="93328"/>
                  <a:pt x="2110154" y="88991"/>
                </a:cubicBezTo>
                <a:cubicBezTo>
                  <a:pt x="2077382" y="83949"/>
                  <a:pt x="2044505" y="79613"/>
                  <a:pt x="2011680" y="74924"/>
                </a:cubicBezTo>
                <a:cubicBezTo>
                  <a:pt x="1975522" y="62871"/>
                  <a:pt x="1952066" y="53853"/>
                  <a:pt x="1913206" y="46788"/>
                </a:cubicBezTo>
                <a:cubicBezTo>
                  <a:pt x="1880583" y="40857"/>
                  <a:pt x="1847557" y="37410"/>
                  <a:pt x="1814732" y="32721"/>
                </a:cubicBezTo>
                <a:cubicBezTo>
                  <a:pt x="1800664" y="28032"/>
                  <a:pt x="1787005" y="21870"/>
                  <a:pt x="1772529" y="18653"/>
                </a:cubicBezTo>
                <a:cubicBezTo>
                  <a:pt x="1601220" y="-19417"/>
                  <a:pt x="1490923" y="11385"/>
                  <a:pt x="1280160" y="18653"/>
                </a:cubicBezTo>
                <a:cubicBezTo>
                  <a:pt x="1266092" y="23342"/>
                  <a:pt x="1252215" y="28647"/>
                  <a:pt x="1237957" y="32721"/>
                </a:cubicBezTo>
                <a:cubicBezTo>
                  <a:pt x="1202253" y="42922"/>
                  <a:pt x="1173220" y="46397"/>
                  <a:pt x="1139483" y="60856"/>
                </a:cubicBezTo>
                <a:cubicBezTo>
                  <a:pt x="1120208" y="69117"/>
                  <a:pt x="1103864" y="85347"/>
                  <a:pt x="1083212" y="88991"/>
                </a:cubicBezTo>
                <a:cubicBezTo>
                  <a:pt x="1023002" y="99616"/>
                  <a:pt x="961292" y="98370"/>
                  <a:pt x="900332" y="103059"/>
                </a:cubicBezTo>
                <a:cubicBezTo>
                  <a:pt x="872197" y="107748"/>
                  <a:pt x="844163" y="113093"/>
                  <a:pt x="815926" y="117127"/>
                </a:cubicBezTo>
                <a:cubicBezTo>
                  <a:pt x="778500" y="122474"/>
                  <a:pt x="740676" y="124980"/>
                  <a:pt x="703384" y="131195"/>
                </a:cubicBezTo>
                <a:cubicBezTo>
                  <a:pt x="684313" y="134373"/>
                  <a:pt x="666399" y="143885"/>
                  <a:pt x="647114" y="145262"/>
                </a:cubicBezTo>
                <a:cubicBezTo>
                  <a:pt x="534761" y="153287"/>
                  <a:pt x="422031" y="154641"/>
                  <a:pt x="309489" y="159330"/>
                </a:cubicBezTo>
                <a:cubicBezTo>
                  <a:pt x="171700" y="205259"/>
                  <a:pt x="254740" y="187465"/>
                  <a:pt x="56270" y="18746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9" name="Straight Arrow Connector 18"/>
          <p:cNvCxnSpPr>
            <a:stCxn id="17" idx="2"/>
          </p:cNvCxnSpPr>
          <p:nvPr/>
        </p:nvCxnSpPr>
        <p:spPr>
          <a:xfrm flipH="1" flipV="1">
            <a:off x="4267200" y="5105400"/>
            <a:ext cx="1964788" cy="433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7134428" y="5382988"/>
            <a:ext cx="184614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Momentum cons.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9" grpId="0"/>
      <p:bldP spid="10" grpId="0"/>
      <p:bldP spid="11" grpId="0" animBg="1"/>
      <p:bldP spid="13" grpId="0"/>
      <p:bldP spid="14" grpId="0" animBg="1"/>
      <p:bldP spid="15" grpId="0"/>
      <p:bldP spid="16" grpId="0" animBg="1"/>
      <p:bldP spid="17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7921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Collision: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381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1800" dirty="0">
                <a:solidFill>
                  <a:srgbClr val="0070C0"/>
                </a:solidFill>
              </a:rPr>
              <a:t>Any relativistic generalization of Newtonian momentum must satisfy two criteria: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600" y="152400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Relativistic momentum must be conserved in all frames of reference.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1905000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dirty="0" smtClean="0">
                <a:solidFill>
                  <a:srgbClr val="C00000"/>
                </a:solidFill>
              </a:rPr>
              <a:t>2.   Relativistic </a:t>
            </a:r>
            <a:r>
              <a:rPr lang="en-US" dirty="0">
                <a:solidFill>
                  <a:srgbClr val="C00000"/>
                </a:solidFill>
              </a:rPr>
              <a:t>momentum must reduce to Newtonian momentum at low speeds.</a:t>
            </a:r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2761" y="2773734"/>
            <a:ext cx="169498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93471" y="2769603"/>
            <a:ext cx="1244814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040" y="4725015"/>
            <a:ext cx="170033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35009" y="4762997"/>
            <a:ext cx="11617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80465" y="3782030"/>
            <a:ext cx="41755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1600" dirty="0" smtClean="0">
                <a:solidFill>
                  <a:srgbClr val="C00000"/>
                </a:solidFill>
              </a:rPr>
              <a:t>An inelastic collision between two equal point</a:t>
            </a:r>
          </a:p>
          <a:p>
            <a:pPr marL="342900" indent="-342900"/>
            <a:r>
              <a:rPr lang="en-US" sz="1600" dirty="0" smtClean="0">
                <a:solidFill>
                  <a:srgbClr val="C00000"/>
                </a:solidFill>
              </a:rPr>
              <a:t>Masses, </a:t>
            </a:r>
            <a:r>
              <a:rPr lang="en-US" sz="1600" dirty="0">
                <a:solidFill>
                  <a:srgbClr val="C00000"/>
                </a:solidFill>
              </a:rPr>
              <a:t>m</a:t>
            </a:r>
            <a:r>
              <a:rPr lang="en-US" sz="1600" dirty="0" smtClean="0">
                <a:solidFill>
                  <a:srgbClr val="C00000"/>
                </a:solidFill>
              </a:rPr>
              <a:t>omentum is conserved according to S</a:t>
            </a:r>
            <a:endParaRPr lang="en-US" sz="1600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8259" y="6245121"/>
            <a:ext cx="68792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C00000"/>
                </a:solidFill>
              </a:rPr>
              <a:t>The same collision viewed from S’,  momentum  is </a:t>
            </a:r>
            <a:r>
              <a:rPr lang="en-US" sz="1600" i="1" dirty="0" smtClean="0">
                <a:solidFill>
                  <a:srgbClr val="C00000"/>
                </a:solidFill>
              </a:rPr>
              <a:t>not</a:t>
            </a:r>
            <a:r>
              <a:rPr lang="en-US" sz="1600" dirty="0" smtClean="0">
                <a:solidFill>
                  <a:srgbClr val="C00000"/>
                </a:solidFill>
              </a:rPr>
              <a:t> conserved according to S’ ! </a:t>
            </a:r>
            <a:endParaRPr lang="en-US" sz="1600" dirty="0"/>
          </a:p>
        </p:txBody>
      </p:sp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2706807"/>
            <a:ext cx="2181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087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255407" y="5107506"/>
            <a:ext cx="17621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Right Arrow 20"/>
          <p:cNvSpPr/>
          <p:nvPr/>
        </p:nvSpPr>
        <p:spPr>
          <a:xfrm rot="20680317">
            <a:off x="3768637" y="3029634"/>
            <a:ext cx="573962" cy="173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3891503" y="5306665"/>
            <a:ext cx="1287704" cy="3180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26650" y="3365425"/>
            <a:ext cx="4296520" cy="146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5" name="Straight Arrow Connector 24"/>
          <p:cNvCxnSpPr/>
          <p:nvPr/>
        </p:nvCxnSpPr>
        <p:spPr>
          <a:xfrm flipV="1">
            <a:off x="649320" y="3695729"/>
            <a:ext cx="4154289" cy="14997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1469827" y="4188015"/>
            <a:ext cx="3354995" cy="10906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2758872" y="4655150"/>
            <a:ext cx="2120937" cy="7378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194419" y="5815893"/>
            <a:ext cx="1260806" cy="495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3452385" y="3122465"/>
            <a:ext cx="1018957" cy="7100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ight Arrow 5"/>
          <p:cNvSpPr/>
          <p:nvPr/>
        </p:nvSpPr>
        <p:spPr>
          <a:xfrm>
            <a:off x="2125070" y="3032327"/>
            <a:ext cx="214253" cy="22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>
            <a:off x="2133094" y="5182215"/>
            <a:ext cx="212134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1001076" y="2315847"/>
            <a:ext cx="22479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/>
              <a:t>Center of mass frame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592963" y="5831188"/>
            <a:ext cx="1176989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IN" dirty="0"/>
              <a:t>Lab frame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12" grpId="0"/>
      <p:bldP spid="13" grpId="0"/>
      <p:bldP spid="21" grpId="0" animBg="1"/>
      <p:bldP spid="22" grpId="0" animBg="1"/>
      <p:bldP spid="6" grpId="0" animBg="1"/>
      <p:bldP spid="7" grpId="0" animBg="1"/>
      <p:bldP spid="17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76426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Relativistic Momentum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206" y="1430970"/>
            <a:ext cx="8610600" cy="137159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Thus the Newtonian definition of momentum and the Newtonian law of conservation of momentum are inconsistent with the Lorentz transformation</a:t>
            </a:r>
            <a:r>
              <a:rPr lang="en-US" sz="2400" dirty="0" smtClean="0"/>
              <a:t>!!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66700" y="3115898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70C0"/>
                </a:solidFill>
              </a:rPr>
              <a:t>However , at </a:t>
            </a:r>
            <a:r>
              <a:rPr lang="en-US" dirty="0">
                <a:solidFill>
                  <a:srgbClr val="0070C0"/>
                </a:solidFill>
              </a:rPr>
              <a:t>very low speeds (</a:t>
            </a:r>
            <a:r>
              <a:rPr lang="en-US" dirty="0">
                <a:solidFill>
                  <a:srgbClr val="C00000"/>
                </a:solidFill>
              </a:rPr>
              <a:t>i.e. </a:t>
            </a:r>
            <a:r>
              <a:rPr lang="en-US" i="1" dirty="0" smtClean="0">
                <a:solidFill>
                  <a:srgbClr val="C00000"/>
                </a:solidFill>
                <a:latin typeface="Georgia" pitchFamily="18" charset="0"/>
              </a:rPr>
              <a:t>v</a:t>
            </a:r>
            <a:r>
              <a:rPr lang="en-US" dirty="0" smtClean="0">
                <a:solidFill>
                  <a:srgbClr val="C00000"/>
                </a:solidFill>
              </a:rPr>
              <a:t> &lt;&lt; c</a:t>
            </a:r>
            <a:r>
              <a:rPr lang="en-US" dirty="0" smtClean="0">
                <a:solidFill>
                  <a:srgbClr val="0070C0"/>
                </a:solidFill>
              </a:rPr>
              <a:t>) these </a:t>
            </a:r>
            <a:r>
              <a:rPr lang="en-US" dirty="0">
                <a:solidFill>
                  <a:srgbClr val="0070C0"/>
                </a:solidFill>
              </a:rPr>
              <a:t>Newtonian principles are known </a:t>
            </a:r>
            <a:r>
              <a:rPr lang="en-US" dirty="0" smtClean="0">
                <a:solidFill>
                  <a:srgbClr val="0070C0"/>
                </a:solidFill>
              </a:rPr>
              <a:t>to</a:t>
            </a:r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>
                <a:solidFill>
                  <a:srgbClr val="0070C0"/>
                </a:solidFill>
              </a:rPr>
              <a:t>yield results in agreement with </a:t>
            </a:r>
            <a:r>
              <a:rPr lang="en-US" dirty="0" smtClean="0">
                <a:solidFill>
                  <a:srgbClr val="0070C0"/>
                </a:solidFill>
              </a:rPr>
              <a:t>observation to </a:t>
            </a:r>
            <a:r>
              <a:rPr lang="en-US" dirty="0">
                <a:solidFill>
                  <a:srgbClr val="0070C0"/>
                </a:solidFill>
              </a:rPr>
              <a:t>an exceedingly high degree of accuracy.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1208" y="4001947"/>
            <a:ext cx="8579892" cy="12003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dirty="0"/>
              <a:t>So, instead of abandoning the momentum </a:t>
            </a:r>
            <a:r>
              <a:rPr lang="en-US" dirty="0" smtClean="0"/>
              <a:t>concept entirely </a:t>
            </a:r>
            <a:r>
              <a:rPr lang="en-US" dirty="0"/>
              <a:t>in the relativistic theory, a more reasonable approach is to search for a generalization </a:t>
            </a:r>
            <a:r>
              <a:rPr lang="en-US" dirty="0" smtClean="0"/>
              <a:t>of the </a:t>
            </a:r>
            <a:r>
              <a:rPr lang="en-US" dirty="0"/>
              <a:t>Newtonian concept of momentum in which the law of conservation of momentum is </a:t>
            </a:r>
            <a:r>
              <a:rPr lang="en-US" dirty="0" smtClean="0"/>
              <a:t>obeyed in </a:t>
            </a:r>
            <a:r>
              <a:rPr lang="en-US" dirty="0"/>
              <a:t>all frames of reference.</a:t>
            </a: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743256"/>
            <a:ext cx="1685544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276600" y="5364797"/>
            <a:ext cx="5334000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Using this definition of momentum it can be shown</a:t>
            </a:r>
          </a:p>
          <a:p>
            <a:r>
              <a:rPr lang="en-US" dirty="0"/>
              <a:t> </a:t>
            </a:r>
            <a:r>
              <a:rPr lang="en-US" dirty="0" smtClean="0"/>
              <a:t>   that momentum is conserved in both S and S’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74325" y="6187118"/>
            <a:ext cx="3603807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en-US" dirty="0" smtClean="0"/>
              <a:t>Relativistic definition of momentum 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rot="20285200">
            <a:off x="2438400" y="5687962"/>
            <a:ext cx="838200" cy="2556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ight Arrow 9"/>
          <p:cNvSpPr/>
          <p:nvPr/>
        </p:nvSpPr>
        <p:spPr>
          <a:xfrm rot="984598">
            <a:off x="2453219" y="6167087"/>
            <a:ext cx="727124" cy="2926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9383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/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8683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Relativistic momentum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1800" dirty="0"/>
              <a:t>A</a:t>
            </a:r>
            <a:r>
              <a:rPr lang="en-IN" sz="1800" dirty="0" smtClean="0"/>
              <a:t> </a:t>
            </a:r>
            <a:r>
              <a:rPr lang="en-IN" sz="1800" dirty="0"/>
              <a:t>more </a:t>
            </a:r>
            <a:r>
              <a:rPr lang="en-IN" sz="1800" dirty="0" smtClean="0"/>
              <a:t>general definition  </a:t>
            </a:r>
            <a:r>
              <a:rPr lang="en-IN" sz="1800" dirty="0"/>
              <a:t>of </a:t>
            </a:r>
            <a:r>
              <a:rPr lang="en-IN" sz="1800" dirty="0" smtClean="0"/>
              <a:t>momentum </a:t>
            </a:r>
            <a:r>
              <a:rPr lang="en-IN" sz="1800" dirty="0"/>
              <a:t>must be something </a:t>
            </a:r>
            <a:r>
              <a:rPr lang="en-IN" sz="1800" dirty="0" smtClean="0"/>
              <a:t>slightly different </a:t>
            </a:r>
            <a:r>
              <a:rPr lang="en-IN" sz="1800" dirty="0"/>
              <a:t>from the mass of an object times the object's velocity as measured in a </a:t>
            </a:r>
            <a:r>
              <a:rPr lang="en-IN" sz="1800" dirty="0" smtClean="0"/>
              <a:t>given reference </a:t>
            </a:r>
            <a:r>
              <a:rPr lang="en-IN" sz="1800" dirty="0"/>
              <a:t>frame, but must be similar to the Newtonian momentum since we must </a:t>
            </a:r>
            <a:r>
              <a:rPr lang="en-IN" sz="1800" dirty="0" smtClean="0"/>
              <a:t>preserve Newtonian </a:t>
            </a:r>
            <a:r>
              <a:rPr lang="en-IN" sz="1800" dirty="0"/>
              <a:t>momentum at low speeds.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3098889"/>
            <a:ext cx="7689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 smtClean="0">
                <a:latin typeface="CMTI12"/>
              </a:rPr>
              <a:t>Time </a:t>
            </a:r>
            <a:r>
              <a:rPr lang="en-IN" dirty="0">
                <a:latin typeface="CMTI12"/>
              </a:rPr>
              <a:t>intervals measured in one reference frame are not equal to time</a:t>
            </a:r>
          </a:p>
          <a:p>
            <a:r>
              <a:rPr lang="en-IN" dirty="0" smtClean="0">
                <a:latin typeface="CMTI12"/>
              </a:rPr>
              <a:t>     intervals </a:t>
            </a:r>
            <a:r>
              <a:rPr lang="en-IN" dirty="0">
                <a:latin typeface="CMTI12"/>
              </a:rPr>
              <a:t>measured in another frame of reference</a:t>
            </a:r>
            <a:r>
              <a:rPr lang="en-IN" dirty="0">
                <a:latin typeface="CMR12"/>
              </a:rPr>
              <a:t>.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304800" y="247943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>
                <a:solidFill>
                  <a:srgbClr val="C00000"/>
                </a:solidFill>
              </a:rPr>
              <a:t>The Lorentz transformation equations for the transverse components of position and velocity are not the same  </a:t>
            </a:r>
            <a:r>
              <a:rPr lang="en-IN" dirty="0" smtClean="0">
                <a:solidFill>
                  <a:srgbClr val="C00000"/>
                </a:solidFill>
              </a:rPr>
              <a:t>! 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760753"/>
            <a:ext cx="8451376" cy="92333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CMR12"/>
              </a:rPr>
              <a:t>If the momentum is to transform like the position, and not like velocity, we must </a:t>
            </a:r>
            <a:r>
              <a:rPr lang="en-IN" dirty="0" smtClean="0">
                <a:latin typeface="CMR12"/>
              </a:rPr>
              <a:t>divide the </a:t>
            </a:r>
            <a:r>
              <a:rPr lang="en-IN" dirty="0">
                <a:latin typeface="CMR12"/>
              </a:rPr>
              <a:t>perpendicular components of the vector position by a quantity that is </a:t>
            </a:r>
            <a:r>
              <a:rPr lang="en-IN" dirty="0">
                <a:latin typeface="CMTI12"/>
              </a:rPr>
              <a:t>invariant</a:t>
            </a:r>
            <a:r>
              <a:rPr lang="en-IN" dirty="0">
                <a:latin typeface="CMR12"/>
              </a:rPr>
              <a:t>.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2028846" y="4316663"/>
            <a:ext cx="21210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latin typeface="CMTI12"/>
              </a:rPr>
              <a:t>space-time interval</a:t>
            </a:r>
            <a:endParaRPr lang="en-IN" dirty="0"/>
          </a:p>
        </p:txBody>
      </p:sp>
      <p:sp>
        <p:nvSpPr>
          <p:cNvPr id="8" name="Right Arrow 7"/>
          <p:cNvSpPr/>
          <p:nvPr/>
        </p:nvSpPr>
        <p:spPr>
          <a:xfrm>
            <a:off x="1628284" y="4345752"/>
            <a:ext cx="381000" cy="3256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824" y="4847178"/>
            <a:ext cx="2139549" cy="4455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5454" y="4749236"/>
            <a:ext cx="3154929" cy="70021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429" y="5435024"/>
            <a:ext cx="2248340" cy="4365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5715" y="5350976"/>
            <a:ext cx="3372510" cy="6638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628284" y="6131242"/>
            <a:ext cx="2864820" cy="6820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298959" y="6167618"/>
            <a:ext cx="1595596" cy="609281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 rot="16200000">
            <a:off x="4775254" y="6222315"/>
            <a:ext cx="284757" cy="5773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65224" y="4615387"/>
            <a:ext cx="1777884" cy="415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757335" y="4647708"/>
            <a:ext cx="1685773" cy="940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798486" y="4890890"/>
            <a:ext cx="3269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FF0000"/>
                </a:solidFill>
                <a:latin typeface="CMR12"/>
              </a:rPr>
              <a:t>Now, if the displacement of an object measured in a given </a:t>
            </a:r>
            <a:r>
              <a:rPr lang="en-IN" dirty="0" err="1">
                <a:solidFill>
                  <a:srgbClr val="FF0000"/>
                </a:solidFill>
                <a:latin typeface="CMR12"/>
              </a:rPr>
              <a:t>intertial</a:t>
            </a:r>
            <a:r>
              <a:rPr lang="en-IN" dirty="0">
                <a:solidFill>
                  <a:srgbClr val="FF0000"/>
                </a:solidFill>
                <a:latin typeface="CMR12"/>
              </a:rPr>
              <a:t> frame is divided </a:t>
            </a:r>
            <a:r>
              <a:rPr lang="en-IN" dirty="0" smtClean="0">
                <a:solidFill>
                  <a:srgbClr val="FF0000"/>
                </a:solidFill>
                <a:latin typeface="CMR12"/>
              </a:rPr>
              <a:t>by the </a:t>
            </a:r>
            <a:r>
              <a:rPr lang="en-IN" dirty="0">
                <a:solidFill>
                  <a:srgbClr val="FF0000"/>
                </a:solidFill>
                <a:latin typeface="CMR12"/>
              </a:rPr>
              <a:t>space-time interval, we obtain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636525" y="4831307"/>
            <a:ext cx="3403597" cy="1337481"/>
          </a:xfrm>
          <a:custGeom>
            <a:avLst/>
            <a:gdLst>
              <a:gd name="connsiteX0" fmla="*/ 272956 w 3403597"/>
              <a:gd name="connsiteY0" fmla="*/ 81887 h 1337481"/>
              <a:gd name="connsiteX1" fmla="*/ 204717 w 3403597"/>
              <a:gd name="connsiteY1" fmla="*/ 95535 h 1337481"/>
              <a:gd name="connsiteX2" fmla="*/ 163774 w 3403597"/>
              <a:gd name="connsiteY2" fmla="*/ 109183 h 1337481"/>
              <a:gd name="connsiteX3" fmla="*/ 136478 w 3403597"/>
              <a:gd name="connsiteY3" fmla="*/ 191069 h 1337481"/>
              <a:gd name="connsiteX4" fmla="*/ 81887 w 3403597"/>
              <a:gd name="connsiteY4" fmla="*/ 272956 h 1337481"/>
              <a:gd name="connsiteX5" fmla="*/ 40944 w 3403597"/>
              <a:gd name="connsiteY5" fmla="*/ 409433 h 1337481"/>
              <a:gd name="connsiteX6" fmla="*/ 27296 w 3403597"/>
              <a:gd name="connsiteY6" fmla="*/ 450377 h 1337481"/>
              <a:gd name="connsiteX7" fmla="*/ 0 w 3403597"/>
              <a:gd name="connsiteY7" fmla="*/ 573206 h 1337481"/>
              <a:gd name="connsiteX8" fmla="*/ 27296 w 3403597"/>
              <a:gd name="connsiteY8" fmla="*/ 873457 h 1337481"/>
              <a:gd name="connsiteX9" fmla="*/ 54591 w 3403597"/>
              <a:gd name="connsiteY9" fmla="*/ 928048 h 1337481"/>
              <a:gd name="connsiteX10" fmla="*/ 163774 w 3403597"/>
              <a:gd name="connsiteY10" fmla="*/ 1050878 h 1337481"/>
              <a:gd name="connsiteX11" fmla="*/ 204717 w 3403597"/>
              <a:gd name="connsiteY11" fmla="*/ 1064526 h 1337481"/>
              <a:gd name="connsiteX12" fmla="*/ 286603 w 3403597"/>
              <a:gd name="connsiteY12" fmla="*/ 1119117 h 1337481"/>
              <a:gd name="connsiteX13" fmla="*/ 368490 w 3403597"/>
              <a:gd name="connsiteY13" fmla="*/ 1146412 h 1337481"/>
              <a:gd name="connsiteX14" fmla="*/ 409433 w 3403597"/>
              <a:gd name="connsiteY14" fmla="*/ 1160060 h 1337481"/>
              <a:gd name="connsiteX15" fmla="*/ 464024 w 3403597"/>
              <a:gd name="connsiteY15" fmla="*/ 1173708 h 1337481"/>
              <a:gd name="connsiteX16" fmla="*/ 614150 w 3403597"/>
              <a:gd name="connsiteY16" fmla="*/ 1214651 h 1337481"/>
              <a:gd name="connsiteX17" fmla="*/ 736979 w 3403597"/>
              <a:gd name="connsiteY17" fmla="*/ 1241947 h 1337481"/>
              <a:gd name="connsiteX18" fmla="*/ 805218 w 3403597"/>
              <a:gd name="connsiteY18" fmla="*/ 1255594 h 1337481"/>
              <a:gd name="connsiteX19" fmla="*/ 955344 w 3403597"/>
              <a:gd name="connsiteY19" fmla="*/ 1296538 h 1337481"/>
              <a:gd name="connsiteX20" fmla="*/ 1269242 w 3403597"/>
              <a:gd name="connsiteY20" fmla="*/ 1323833 h 1337481"/>
              <a:gd name="connsiteX21" fmla="*/ 1378424 w 3403597"/>
              <a:gd name="connsiteY21" fmla="*/ 1337481 h 1337481"/>
              <a:gd name="connsiteX22" fmla="*/ 3138985 w 3403597"/>
              <a:gd name="connsiteY22" fmla="*/ 1323833 h 1337481"/>
              <a:gd name="connsiteX23" fmla="*/ 3179929 w 3403597"/>
              <a:gd name="connsiteY23" fmla="*/ 1296538 h 1337481"/>
              <a:gd name="connsiteX24" fmla="*/ 3220872 w 3403597"/>
              <a:gd name="connsiteY24" fmla="*/ 1282890 h 1337481"/>
              <a:gd name="connsiteX25" fmla="*/ 3275463 w 3403597"/>
              <a:gd name="connsiteY25" fmla="*/ 1201003 h 1337481"/>
              <a:gd name="connsiteX26" fmla="*/ 3289111 w 3403597"/>
              <a:gd name="connsiteY26" fmla="*/ 1160060 h 1337481"/>
              <a:gd name="connsiteX27" fmla="*/ 3330054 w 3403597"/>
              <a:gd name="connsiteY27" fmla="*/ 1119117 h 1337481"/>
              <a:gd name="connsiteX28" fmla="*/ 3343702 w 3403597"/>
              <a:gd name="connsiteY28" fmla="*/ 1078174 h 1337481"/>
              <a:gd name="connsiteX29" fmla="*/ 3370997 w 3403597"/>
              <a:gd name="connsiteY29" fmla="*/ 1037230 h 1337481"/>
              <a:gd name="connsiteX30" fmla="*/ 3384645 w 3403597"/>
              <a:gd name="connsiteY30" fmla="*/ 900753 h 1337481"/>
              <a:gd name="connsiteX31" fmla="*/ 3398293 w 3403597"/>
              <a:gd name="connsiteY31" fmla="*/ 218365 h 1337481"/>
              <a:gd name="connsiteX32" fmla="*/ 3384645 w 3403597"/>
              <a:gd name="connsiteY32" fmla="*/ 68239 h 1337481"/>
              <a:gd name="connsiteX33" fmla="*/ 3261815 w 3403597"/>
              <a:gd name="connsiteY33" fmla="*/ 54592 h 1337481"/>
              <a:gd name="connsiteX34" fmla="*/ 3207224 w 3403597"/>
              <a:gd name="connsiteY34" fmla="*/ 40944 h 1337481"/>
              <a:gd name="connsiteX35" fmla="*/ 3111690 w 3403597"/>
              <a:gd name="connsiteY35" fmla="*/ 13648 h 1337481"/>
              <a:gd name="connsiteX36" fmla="*/ 2852382 w 3403597"/>
              <a:gd name="connsiteY36" fmla="*/ 0 h 1337481"/>
              <a:gd name="connsiteX37" fmla="*/ 2361063 w 3403597"/>
              <a:gd name="connsiteY37" fmla="*/ 13648 h 1337481"/>
              <a:gd name="connsiteX38" fmla="*/ 2265529 w 3403597"/>
              <a:gd name="connsiteY38" fmla="*/ 27296 h 1337481"/>
              <a:gd name="connsiteX39" fmla="*/ 2156347 w 3403597"/>
              <a:gd name="connsiteY39" fmla="*/ 40944 h 1337481"/>
              <a:gd name="connsiteX40" fmla="*/ 2074460 w 3403597"/>
              <a:gd name="connsiteY40" fmla="*/ 54592 h 1337481"/>
              <a:gd name="connsiteX41" fmla="*/ 1419368 w 3403597"/>
              <a:gd name="connsiteY41" fmla="*/ 68239 h 1337481"/>
              <a:gd name="connsiteX42" fmla="*/ 1037230 w 3403597"/>
              <a:gd name="connsiteY42" fmla="*/ 81887 h 1337481"/>
              <a:gd name="connsiteX43" fmla="*/ 982639 w 3403597"/>
              <a:gd name="connsiteY43" fmla="*/ 95535 h 1337481"/>
              <a:gd name="connsiteX44" fmla="*/ 914400 w 3403597"/>
              <a:gd name="connsiteY44" fmla="*/ 109183 h 1337481"/>
              <a:gd name="connsiteX45" fmla="*/ 873457 w 3403597"/>
              <a:gd name="connsiteY45" fmla="*/ 122830 h 1337481"/>
              <a:gd name="connsiteX46" fmla="*/ 696036 w 3403597"/>
              <a:gd name="connsiteY46" fmla="*/ 136478 h 1337481"/>
              <a:gd name="connsiteX47" fmla="*/ 600502 w 3403597"/>
              <a:gd name="connsiteY47" fmla="*/ 163774 h 1337481"/>
              <a:gd name="connsiteX48" fmla="*/ 559559 w 3403597"/>
              <a:gd name="connsiteY48" fmla="*/ 177421 h 1337481"/>
              <a:gd name="connsiteX49" fmla="*/ 423081 w 3403597"/>
              <a:gd name="connsiteY49" fmla="*/ 218365 h 1337481"/>
              <a:gd name="connsiteX50" fmla="*/ 341194 w 3403597"/>
              <a:gd name="connsiteY50" fmla="*/ 245660 h 1337481"/>
              <a:gd name="connsiteX51" fmla="*/ 300251 w 3403597"/>
              <a:gd name="connsiteY51" fmla="*/ 259308 h 1337481"/>
              <a:gd name="connsiteX52" fmla="*/ 40944 w 3403597"/>
              <a:gd name="connsiteY52" fmla="*/ 259308 h 1337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403597" h="1337481">
                <a:moveTo>
                  <a:pt x="272956" y="81887"/>
                </a:moveTo>
                <a:cubicBezTo>
                  <a:pt x="250210" y="86436"/>
                  <a:pt x="227221" y="89909"/>
                  <a:pt x="204717" y="95535"/>
                </a:cubicBezTo>
                <a:cubicBezTo>
                  <a:pt x="190761" y="99024"/>
                  <a:pt x="172136" y="97477"/>
                  <a:pt x="163774" y="109183"/>
                </a:cubicBezTo>
                <a:cubicBezTo>
                  <a:pt x="147051" y="132596"/>
                  <a:pt x="152438" y="167129"/>
                  <a:pt x="136478" y="191069"/>
                </a:cubicBezTo>
                <a:cubicBezTo>
                  <a:pt x="118281" y="218365"/>
                  <a:pt x="92261" y="241834"/>
                  <a:pt x="81887" y="272956"/>
                </a:cubicBezTo>
                <a:cubicBezTo>
                  <a:pt x="17025" y="467538"/>
                  <a:pt x="82192" y="265061"/>
                  <a:pt x="40944" y="409433"/>
                </a:cubicBezTo>
                <a:cubicBezTo>
                  <a:pt x="36992" y="423266"/>
                  <a:pt x="30417" y="436333"/>
                  <a:pt x="27296" y="450377"/>
                </a:cubicBezTo>
                <a:cubicBezTo>
                  <a:pt x="-4729" y="594489"/>
                  <a:pt x="30723" y="481039"/>
                  <a:pt x="0" y="573206"/>
                </a:cubicBezTo>
                <a:cubicBezTo>
                  <a:pt x="1937" y="608074"/>
                  <a:pt x="-3327" y="791795"/>
                  <a:pt x="27296" y="873457"/>
                </a:cubicBezTo>
                <a:cubicBezTo>
                  <a:pt x="34439" y="892506"/>
                  <a:pt x="44497" y="910384"/>
                  <a:pt x="54591" y="928048"/>
                </a:cubicBezTo>
                <a:cubicBezTo>
                  <a:pt x="76010" y="965532"/>
                  <a:pt x="134510" y="1041123"/>
                  <a:pt x="163774" y="1050878"/>
                </a:cubicBezTo>
                <a:cubicBezTo>
                  <a:pt x="177422" y="1055427"/>
                  <a:pt x="192141" y="1057540"/>
                  <a:pt x="204717" y="1064526"/>
                </a:cubicBezTo>
                <a:cubicBezTo>
                  <a:pt x="233394" y="1080458"/>
                  <a:pt x="255481" y="1108743"/>
                  <a:pt x="286603" y="1119117"/>
                </a:cubicBezTo>
                <a:lnTo>
                  <a:pt x="368490" y="1146412"/>
                </a:lnTo>
                <a:cubicBezTo>
                  <a:pt x="382138" y="1150961"/>
                  <a:pt x="395477" y="1156571"/>
                  <a:pt x="409433" y="1160060"/>
                </a:cubicBezTo>
                <a:cubicBezTo>
                  <a:pt x="427630" y="1164609"/>
                  <a:pt x="445989" y="1168555"/>
                  <a:pt x="464024" y="1173708"/>
                </a:cubicBezTo>
                <a:cubicBezTo>
                  <a:pt x="538116" y="1194877"/>
                  <a:pt x="497377" y="1195188"/>
                  <a:pt x="614150" y="1214651"/>
                </a:cubicBezTo>
                <a:cubicBezTo>
                  <a:pt x="839511" y="1252212"/>
                  <a:pt x="602572" y="1208346"/>
                  <a:pt x="736979" y="1241947"/>
                </a:cubicBezTo>
                <a:cubicBezTo>
                  <a:pt x="759483" y="1247573"/>
                  <a:pt x="782714" y="1249968"/>
                  <a:pt x="805218" y="1255594"/>
                </a:cubicBezTo>
                <a:cubicBezTo>
                  <a:pt x="885554" y="1275678"/>
                  <a:pt x="822288" y="1279906"/>
                  <a:pt x="955344" y="1296538"/>
                </a:cubicBezTo>
                <a:cubicBezTo>
                  <a:pt x="1201409" y="1327297"/>
                  <a:pt x="899230" y="1291659"/>
                  <a:pt x="1269242" y="1323833"/>
                </a:cubicBezTo>
                <a:cubicBezTo>
                  <a:pt x="1305781" y="1327010"/>
                  <a:pt x="1342030" y="1332932"/>
                  <a:pt x="1378424" y="1337481"/>
                </a:cubicBezTo>
                <a:lnTo>
                  <a:pt x="3138985" y="1323833"/>
                </a:lnTo>
                <a:cubicBezTo>
                  <a:pt x="3155383" y="1323460"/>
                  <a:pt x="3165258" y="1303873"/>
                  <a:pt x="3179929" y="1296538"/>
                </a:cubicBezTo>
                <a:cubicBezTo>
                  <a:pt x="3192796" y="1290104"/>
                  <a:pt x="3207224" y="1287439"/>
                  <a:pt x="3220872" y="1282890"/>
                </a:cubicBezTo>
                <a:cubicBezTo>
                  <a:pt x="3239069" y="1255594"/>
                  <a:pt x="3265089" y="1232125"/>
                  <a:pt x="3275463" y="1201003"/>
                </a:cubicBezTo>
                <a:cubicBezTo>
                  <a:pt x="3280012" y="1187355"/>
                  <a:pt x="3281131" y="1172030"/>
                  <a:pt x="3289111" y="1160060"/>
                </a:cubicBezTo>
                <a:cubicBezTo>
                  <a:pt x="3299817" y="1144001"/>
                  <a:pt x="3316406" y="1132765"/>
                  <a:pt x="3330054" y="1119117"/>
                </a:cubicBezTo>
                <a:cubicBezTo>
                  <a:pt x="3334603" y="1105469"/>
                  <a:pt x="3337268" y="1091041"/>
                  <a:pt x="3343702" y="1078174"/>
                </a:cubicBezTo>
                <a:cubicBezTo>
                  <a:pt x="3351037" y="1063503"/>
                  <a:pt x="3367309" y="1053213"/>
                  <a:pt x="3370997" y="1037230"/>
                </a:cubicBezTo>
                <a:cubicBezTo>
                  <a:pt x="3381277" y="992682"/>
                  <a:pt x="3380096" y="946245"/>
                  <a:pt x="3384645" y="900753"/>
                </a:cubicBezTo>
                <a:cubicBezTo>
                  <a:pt x="3389194" y="673290"/>
                  <a:pt x="3398293" y="445873"/>
                  <a:pt x="3398293" y="218365"/>
                </a:cubicBezTo>
                <a:cubicBezTo>
                  <a:pt x="3398293" y="168117"/>
                  <a:pt x="3416813" y="106841"/>
                  <a:pt x="3384645" y="68239"/>
                </a:cubicBezTo>
                <a:cubicBezTo>
                  <a:pt x="3358272" y="36592"/>
                  <a:pt x="3302758" y="59141"/>
                  <a:pt x="3261815" y="54592"/>
                </a:cubicBezTo>
                <a:cubicBezTo>
                  <a:pt x="3243618" y="50043"/>
                  <a:pt x="3225259" y="46097"/>
                  <a:pt x="3207224" y="40944"/>
                </a:cubicBezTo>
                <a:cubicBezTo>
                  <a:pt x="3177540" y="32463"/>
                  <a:pt x="3142356" y="16315"/>
                  <a:pt x="3111690" y="13648"/>
                </a:cubicBezTo>
                <a:cubicBezTo>
                  <a:pt x="3025460" y="6150"/>
                  <a:pt x="2938818" y="4549"/>
                  <a:pt x="2852382" y="0"/>
                </a:cubicBezTo>
                <a:lnTo>
                  <a:pt x="2361063" y="13648"/>
                </a:lnTo>
                <a:cubicBezTo>
                  <a:pt x="2328930" y="15143"/>
                  <a:pt x="2297415" y="23044"/>
                  <a:pt x="2265529" y="27296"/>
                </a:cubicBezTo>
                <a:lnTo>
                  <a:pt x="2156347" y="40944"/>
                </a:lnTo>
                <a:cubicBezTo>
                  <a:pt x="2128953" y="44857"/>
                  <a:pt x="2102113" y="53568"/>
                  <a:pt x="2074460" y="54592"/>
                </a:cubicBezTo>
                <a:cubicBezTo>
                  <a:pt x="1856198" y="62676"/>
                  <a:pt x="1637704" y="62493"/>
                  <a:pt x="1419368" y="68239"/>
                </a:cubicBezTo>
                <a:lnTo>
                  <a:pt x="1037230" y="81887"/>
                </a:lnTo>
                <a:cubicBezTo>
                  <a:pt x="1019033" y="86436"/>
                  <a:pt x="1000949" y="91466"/>
                  <a:pt x="982639" y="95535"/>
                </a:cubicBezTo>
                <a:cubicBezTo>
                  <a:pt x="959995" y="100567"/>
                  <a:pt x="936904" y="103557"/>
                  <a:pt x="914400" y="109183"/>
                </a:cubicBezTo>
                <a:cubicBezTo>
                  <a:pt x="900444" y="112672"/>
                  <a:pt x="887732" y="121046"/>
                  <a:pt x="873457" y="122830"/>
                </a:cubicBezTo>
                <a:cubicBezTo>
                  <a:pt x="814600" y="130187"/>
                  <a:pt x="755176" y="131929"/>
                  <a:pt x="696036" y="136478"/>
                </a:cubicBezTo>
                <a:cubicBezTo>
                  <a:pt x="597889" y="169194"/>
                  <a:pt x="720433" y="129508"/>
                  <a:pt x="600502" y="163774"/>
                </a:cubicBezTo>
                <a:cubicBezTo>
                  <a:pt x="586670" y="167726"/>
                  <a:pt x="573391" y="173469"/>
                  <a:pt x="559559" y="177421"/>
                </a:cubicBezTo>
                <a:cubicBezTo>
                  <a:pt x="415186" y="218670"/>
                  <a:pt x="617666" y="153504"/>
                  <a:pt x="423081" y="218365"/>
                </a:cubicBezTo>
                <a:lnTo>
                  <a:pt x="341194" y="245660"/>
                </a:lnTo>
                <a:cubicBezTo>
                  <a:pt x="327546" y="250209"/>
                  <a:pt x="314637" y="259308"/>
                  <a:pt x="300251" y="259308"/>
                </a:cubicBezTo>
                <a:lnTo>
                  <a:pt x="40944" y="25930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0" name="Straight Arrow Connector 29"/>
          <p:cNvCxnSpPr>
            <a:stCxn id="28" idx="10"/>
          </p:cNvCxnSpPr>
          <p:nvPr/>
        </p:nvCxnSpPr>
        <p:spPr>
          <a:xfrm flipH="1">
            <a:off x="4513365" y="5882185"/>
            <a:ext cx="1286934" cy="2854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34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/>
      <p:bldP spid="5" grpId="0"/>
      <p:bldP spid="6" grpId="0" animBg="1"/>
      <p:bldP spid="7" grpId="0"/>
      <p:bldP spid="8" grpId="0" animBg="1"/>
      <p:bldP spid="15" grpId="0" animBg="1"/>
      <p:bldP spid="23" grpId="0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7921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Velocity four vector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12669"/>
            <a:ext cx="8229600" cy="45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800" b="1" u="sng" dirty="0">
                <a:solidFill>
                  <a:srgbClr val="FF0000"/>
                </a:solidFill>
              </a:rPr>
              <a:t>A further four-vector is the velocity four-vector</a:t>
            </a:r>
          </a:p>
        </p:txBody>
      </p:sp>
      <p:sp>
        <p:nvSpPr>
          <p:cNvPr id="4" name="Rectangle 3"/>
          <p:cNvSpPr/>
          <p:nvPr/>
        </p:nvSpPr>
        <p:spPr>
          <a:xfrm>
            <a:off x="7219214" y="3111521"/>
            <a:ext cx="2035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i="1" dirty="0">
                <a:latin typeface="Times New Roman" panose="02020603050405020304" pitchFamily="18" charset="0"/>
              </a:rPr>
              <a:t>proper time interval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533400" y="3928151"/>
            <a:ext cx="8346862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</a:rPr>
              <a:t>This is the time interval measured by a clock in its </a:t>
            </a:r>
            <a:r>
              <a:rPr lang="en-IN" dirty="0" smtClean="0">
                <a:latin typeface="Times New Roman" panose="02020603050405020304" pitchFamily="18" charset="0"/>
              </a:rPr>
              <a:t>own rest </a:t>
            </a:r>
            <a:r>
              <a:rPr lang="en-IN" dirty="0">
                <a:latin typeface="Times New Roman" panose="02020603050405020304" pitchFamily="18" charset="0"/>
              </a:rPr>
              <a:t>frame as it makes its way between the two events an interval </a:t>
            </a:r>
            <a:r>
              <a:rPr lang="en-IN" i="1" dirty="0">
                <a:latin typeface="Times New Roman" panose="02020603050405020304" pitchFamily="18" charset="0"/>
              </a:rPr>
              <a:t>ds </a:t>
            </a:r>
            <a:r>
              <a:rPr lang="en-IN" dirty="0">
                <a:latin typeface="Times New Roman" panose="02020603050405020304" pitchFamily="18" charset="0"/>
              </a:rPr>
              <a:t>apart.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04800" y="1551672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 smtClean="0">
                <a:latin typeface="Times New Roman" panose="02020603050405020304" pitchFamily="18" charset="0"/>
              </a:rPr>
              <a:t>How </a:t>
            </a:r>
            <a:r>
              <a:rPr lang="en-IN" dirty="0">
                <a:latin typeface="Times New Roman" panose="02020603050405020304" pitchFamily="18" charset="0"/>
              </a:rPr>
              <a:t>the velocity four-vector relates to our usual understanding of </a:t>
            </a:r>
            <a:r>
              <a:rPr lang="en-IN" dirty="0" smtClean="0">
                <a:latin typeface="Times New Roman" panose="02020603050405020304" pitchFamily="18" charset="0"/>
              </a:rPr>
              <a:t>velocity ?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04800" y="2009203"/>
            <a:ext cx="84462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Consider a particle </a:t>
            </a:r>
            <a:r>
              <a:rPr lang="en-IN" dirty="0">
                <a:solidFill>
                  <a:srgbClr val="0070C0"/>
                </a:solidFill>
                <a:latin typeface="Times New Roman" panose="02020603050405020304" pitchFamily="18" charset="0"/>
              </a:rPr>
              <a:t>in motion relative to the inertial reference frame </a:t>
            </a:r>
            <a:r>
              <a:rPr lang="en-IN" i="1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S </a:t>
            </a:r>
            <a:r>
              <a:rPr lang="en-IN" i="1" dirty="0" smtClean="0">
                <a:latin typeface="Times New Roman" panose="02020603050405020304" pitchFamily="18" charset="0"/>
              </a:rPr>
              <a:t>=&gt; </a:t>
            </a:r>
            <a:r>
              <a:rPr lang="en-IN" dirty="0" smtClean="0">
                <a:latin typeface="Times New Roman" panose="02020603050405020304" pitchFamily="18" charset="0"/>
              </a:rPr>
              <a:t>We can identify two events , 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E</a:t>
            </a:r>
            <a:r>
              <a:rPr lang="en-IN" baseline="-250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1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at (</a:t>
            </a:r>
            <a:r>
              <a:rPr lang="en-IN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x,y,z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) at time t and E</a:t>
            </a:r>
            <a:r>
              <a:rPr lang="en-IN" baseline="-250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2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at (</a:t>
            </a:r>
            <a:r>
              <a:rPr lang="en-IN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x+dx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en-IN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y+dy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, </a:t>
            </a:r>
            <a:r>
              <a:rPr lang="en-IN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z+dz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) at time </a:t>
            </a:r>
            <a:r>
              <a:rPr lang="en-IN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t+dt</a:t>
            </a:r>
            <a:r>
              <a:rPr lang="en-IN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IN" dirty="0" smtClean="0">
                <a:latin typeface="Times New Roman" panose="02020603050405020304" pitchFamily="18" charset="0"/>
              </a:rPr>
              <a:t>! 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1059407" y="2753544"/>
            <a:ext cx="71775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IN" dirty="0"/>
              <a:t>The </a:t>
            </a:r>
            <a:r>
              <a:rPr lang="en-IN" dirty="0" smtClean="0"/>
              <a:t>displacement in time </a:t>
            </a:r>
            <a:r>
              <a:rPr lang="en-IN" dirty="0" err="1" smtClean="0"/>
              <a:t>dt</a:t>
            </a:r>
            <a:r>
              <a:rPr lang="en-IN" dirty="0" smtClean="0"/>
              <a:t> </a:t>
            </a:r>
            <a:r>
              <a:rPr lang="en-IN" dirty="0"/>
              <a:t>can be represented by four vector </a:t>
            </a:r>
            <a:r>
              <a:rPr lang="en-IN" b="1" dirty="0" smtClean="0">
                <a:solidFill>
                  <a:srgbClr val="C00000"/>
                </a:solidFill>
              </a:rPr>
              <a:t>ds  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1194" y="5903797"/>
            <a:ext cx="8409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latin typeface="Times New Roman" panose="02020603050405020304" pitchFamily="18" charset="0"/>
              </a:rPr>
              <a:t> If </a:t>
            </a:r>
            <a:r>
              <a:rPr lang="en-IN" i="1" dirty="0">
                <a:solidFill>
                  <a:srgbClr val="C00000"/>
                </a:solidFill>
                <a:latin typeface="Times New Roman" panose="02020603050405020304" pitchFamily="18" charset="0"/>
              </a:rPr>
              <a:t>u </a:t>
            </a:r>
            <a:r>
              <a:rPr lang="en-IN" dirty="0">
                <a:solidFill>
                  <a:srgbClr val="C00000"/>
                </a:solidFill>
                <a:latin typeface="rtxmi"/>
              </a:rPr>
              <a:t>&lt;&lt; </a:t>
            </a:r>
            <a:r>
              <a:rPr lang="en-IN" i="1" dirty="0">
                <a:solidFill>
                  <a:srgbClr val="C00000"/>
                </a:solidFill>
                <a:latin typeface="Times New Roman" panose="02020603050405020304" pitchFamily="18" charset="0"/>
              </a:rPr>
              <a:t>c</a:t>
            </a:r>
            <a:r>
              <a:rPr lang="en-IN" dirty="0">
                <a:latin typeface="Times New Roman" panose="02020603050405020304" pitchFamily="18" charset="0"/>
              </a:rPr>
              <a:t>, the three spatial components of the four velocity reduces to the usual </a:t>
            </a:r>
            <a:r>
              <a:rPr lang="en-IN" dirty="0" smtClean="0">
                <a:latin typeface="Times New Roman" panose="02020603050405020304" pitchFamily="18" charset="0"/>
              </a:rPr>
              <a:t>components of </a:t>
            </a:r>
            <a:r>
              <a:rPr lang="en-IN" dirty="0">
                <a:latin typeface="Times New Roman" panose="02020603050405020304" pitchFamily="18" charset="0"/>
              </a:rPr>
              <a:t>ordinary three-velocity.</a:t>
            </a:r>
            <a:endParaRPr lang="en-IN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lum bright="-20000"/>
          </a:blip>
          <a:stretch>
            <a:fillRect/>
          </a:stretch>
        </p:blipFill>
        <p:spPr>
          <a:xfrm>
            <a:off x="1782025" y="3202586"/>
            <a:ext cx="3517564" cy="609281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67219" y="3296187"/>
            <a:ext cx="1363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C00000"/>
                </a:solidFill>
              </a:rPr>
              <a:t>The velocity 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1504320" y="3413476"/>
            <a:ext cx="119945" cy="1731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7464" y="3181917"/>
            <a:ext cx="1740650" cy="654750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 flipV="1">
            <a:off x="6705600" y="3280284"/>
            <a:ext cx="513614" cy="15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lum bright="-40000" contrast="40000"/>
          </a:blip>
          <a:stretch>
            <a:fillRect/>
          </a:stretch>
        </p:blipFill>
        <p:spPr>
          <a:xfrm>
            <a:off x="395413" y="4771139"/>
            <a:ext cx="4105778" cy="936000"/>
          </a:xfrm>
          <a:prstGeom prst="rect">
            <a:avLst/>
          </a:prstGeom>
        </p:spPr>
      </p:pic>
      <p:cxnSp>
        <p:nvCxnSpPr>
          <p:cNvPr id="19" name="Curved Connector 18"/>
          <p:cNvCxnSpPr/>
          <p:nvPr/>
        </p:nvCxnSpPr>
        <p:spPr>
          <a:xfrm rot="10800000" flipV="1">
            <a:off x="7268115" y="3413475"/>
            <a:ext cx="736443" cy="514678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017258" y="4915974"/>
            <a:ext cx="373380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IN" dirty="0"/>
              <a:t>Four velocity associated with the two events E</a:t>
            </a:r>
            <a:r>
              <a:rPr lang="en-IN" baseline="-25000" dirty="0"/>
              <a:t>1</a:t>
            </a:r>
            <a:r>
              <a:rPr lang="en-IN" dirty="0"/>
              <a:t> and E</a:t>
            </a:r>
            <a:r>
              <a:rPr lang="en-IN" baseline="-25000" dirty="0"/>
              <a:t>2  </a:t>
            </a:r>
            <a:endParaRPr lang="en-IN" dirty="0"/>
          </a:p>
        </p:txBody>
      </p:sp>
      <p:sp>
        <p:nvSpPr>
          <p:cNvPr id="24" name="Right Arrow 23"/>
          <p:cNvSpPr/>
          <p:nvPr/>
        </p:nvSpPr>
        <p:spPr>
          <a:xfrm>
            <a:off x="4571420" y="5180522"/>
            <a:ext cx="305380" cy="199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855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/>
      <p:bldP spid="7" grpId="0"/>
      <p:bldP spid="8" grpId="0"/>
      <p:bldP spid="9" grpId="0"/>
      <p:bldP spid="11" grpId="0"/>
      <p:bldP spid="1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8683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Relativistic kinetic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3276600" cy="381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u="sng" dirty="0" smtClean="0">
                <a:solidFill>
                  <a:srgbClr val="0070C0"/>
                </a:solidFill>
              </a:rPr>
              <a:t>Relativistic Force </a:t>
            </a:r>
            <a:r>
              <a:rPr lang="en-US" sz="2000" dirty="0" smtClean="0">
                <a:solidFill>
                  <a:srgbClr val="C00000"/>
                </a:solidFill>
              </a:rPr>
              <a:t>: F = </a:t>
            </a:r>
            <a:r>
              <a:rPr lang="en-US" sz="2000" dirty="0" err="1" smtClean="0">
                <a:solidFill>
                  <a:srgbClr val="C00000"/>
                </a:solidFill>
              </a:rPr>
              <a:t>dp</a:t>
            </a:r>
            <a:r>
              <a:rPr lang="en-US" sz="2000" dirty="0" smtClean="0">
                <a:solidFill>
                  <a:srgbClr val="C00000"/>
                </a:solidFill>
              </a:rPr>
              <a:t>/</a:t>
            </a:r>
            <a:r>
              <a:rPr lang="en-US" sz="2000" dirty="0" err="1" smtClean="0">
                <a:solidFill>
                  <a:srgbClr val="C00000"/>
                </a:solidFill>
              </a:rPr>
              <a:t>dt</a:t>
            </a:r>
            <a:r>
              <a:rPr lang="en-US" sz="2000" dirty="0" smtClean="0">
                <a:solidFill>
                  <a:srgbClr val="C00000"/>
                </a:solidFill>
              </a:rPr>
              <a:t> , 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38600" y="1295400"/>
            <a:ext cx="350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u="sng" dirty="0" smtClean="0">
                <a:solidFill>
                  <a:srgbClr val="0070C0"/>
                </a:solidFill>
              </a:rPr>
              <a:t>Relativistic Work  </a:t>
            </a:r>
            <a:r>
              <a:rPr lang="en-US" sz="2000" dirty="0" smtClean="0">
                <a:solidFill>
                  <a:srgbClr val="C00000"/>
                </a:solidFill>
              </a:rPr>
              <a:t>: </a:t>
            </a:r>
            <a:r>
              <a:rPr lang="en-US" sz="2000" dirty="0" err="1" smtClean="0">
                <a:solidFill>
                  <a:srgbClr val="C00000"/>
                </a:solidFill>
              </a:rPr>
              <a:t>dW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b="1" dirty="0" err="1" smtClean="0">
                <a:solidFill>
                  <a:srgbClr val="C00000"/>
                </a:solidFill>
              </a:rPr>
              <a:t>F</a:t>
            </a:r>
            <a:r>
              <a:rPr lang="en-US" sz="2000" dirty="0" err="1" smtClean="0">
                <a:solidFill>
                  <a:srgbClr val="C00000"/>
                </a:solidFill>
              </a:rPr>
              <a:t>.d</a:t>
            </a:r>
            <a:r>
              <a:rPr lang="en-US" sz="2000" b="1" dirty="0" err="1" smtClean="0">
                <a:solidFill>
                  <a:srgbClr val="C00000"/>
                </a:solidFill>
              </a:rPr>
              <a:t>r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905000"/>
            <a:ext cx="5486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000" u="sng" dirty="0" smtClean="0">
                <a:solidFill>
                  <a:srgbClr val="0070C0"/>
                </a:solidFill>
              </a:rPr>
              <a:t>Hence, the rate of doing work  </a:t>
            </a:r>
            <a:r>
              <a:rPr lang="en-US" sz="2000" dirty="0" smtClean="0"/>
              <a:t>:  </a:t>
            </a:r>
            <a:r>
              <a:rPr lang="en-US" sz="2000" dirty="0" smtClean="0">
                <a:solidFill>
                  <a:srgbClr val="C00000"/>
                </a:solidFill>
              </a:rPr>
              <a:t>P = </a:t>
            </a:r>
            <a:r>
              <a:rPr lang="en-US" sz="2000" b="1" dirty="0" smtClean="0">
                <a:solidFill>
                  <a:srgbClr val="C00000"/>
                </a:solidFill>
              </a:rPr>
              <a:t>F. u = </a:t>
            </a:r>
            <a:r>
              <a:rPr lang="en-US" sz="2000" b="1" dirty="0" err="1" smtClean="0">
                <a:solidFill>
                  <a:srgbClr val="C00000"/>
                </a:solidFill>
              </a:rPr>
              <a:t>dT</a:t>
            </a:r>
            <a:r>
              <a:rPr lang="en-US" sz="2000" b="1" dirty="0" smtClean="0">
                <a:solidFill>
                  <a:srgbClr val="C00000"/>
                </a:solidFill>
              </a:rPr>
              <a:t>/</a:t>
            </a:r>
            <a:r>
              <a:rPr lang="en-US" sz="2000" b="1" dirty="0" err="1" smtClean="0">
                <a:solidFill>
                  <a:srgbClr val="C00000"/>
                </a:solidFill>
              </a:rPr>
              <a:t>dt</a:t>
            </a:r>
            <a:endParaRPr lang="en-US" sz="2000" b="1" dirty="0">
              <a:solidFill>
                <a:srgbClr val="C00000"/>
              </a:solidFill>
            </a:endParaRPr>
          </a:p>
        </p:txBody>
      </p:sp>
      <p:cxnSp>
        <p:nvCxnSpPr>
          <p:cNvPr id="9" name="Curved Connector 8"/>
          <p:cNvCxnSpPr/>
          <p:nvPr/>
        </p:nvCxnSpPr>
        <p:spPr>
          <a:xfrm flipV="1">
            <a:off x="4953000" y="1905000"/>
            <a:ext cx="838200" cy="76200"/>
          </a:xfrm>
          <a:prstGeom prst="curvedConnector3">
            <a:avLst>
              <a:gd name="adj1" fmla="val -64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791200" y="1752600"/>
            <a:ext cx="30954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Relativistic kinetic energy (K.E.)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4000" y="2590800"/>
            <a:ext cx="3429000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/>
              <a:t>Integrating with respect to </a:t>
            </a:r>
            <a:r>
              <a:rPr lang="en-US" i="1" dirty="0"/>
              <a:t>t gives</a:t>
            </a:r>
            <a:endParaRPr lang="en-US" dirty="0"/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3429000"/>
            <a:ext cx="388245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Right Brace 33"/>
          <p:cNvSpPr/>
          <p:nvPr/>
        </p:nvSpPr>
        <p:spPr>
          <a:xfrm>
            <a:off x="4143287" y="2544435"/>
            <a:ext cx="677452" cy="2685990"/>
          </a:xfrm>
          <a:prstGeom prst="rightBrace">
            <a:avLst>
              <a:gd name="adj1" fmla="val 8333"/>
              <a:gd name="adj2" fmla="val 4963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5105400" y="3048000"/>
            <a:ext cx="6096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 flipV="1">
            <a:off x="6324600" y="3048000"/>
            <a:ext cx="1752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7565" y="5840024"/>
            <a:ext cx="518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Classical </a:t>
            </a:r>
            <a:r>
              <a:rPr lang="en-US" dirty="0"/>
              <a:t>Newtonian expression for the kinetic </a:t>
            </a:r>
            <a:r>
              <a:rPr lang="en-US" dirty="0" smtClean="0"/>
              <a:t>energy of a particle </a:t>
            </a:r>
            <a:r>
              <a:rPr lang="en-US" dirty="0"/>
              <a:t>of mass moving with a velocity </a:t>
            </a:r>
            <a:r>
              <a:rPr lang="en-US" b="1" dirty="0" smtClean="0">
                <a:solidFill>
                  <a:srgbClr val="C00000"/>
                </a:solidFill>
              </a:rPr>
              <a:t>u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lum bright="-20000" contrast="20000"/>
          </a:blip>
          <a:stretch>
            <a:fillRect/>
          </a:stretch>
        </p:blipFill>
        <p:spPr>
          <a:xfrm>
            <a:off x="5298860" y="4876800"/>
            <a:ext cx="3588975" cy="180000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5181600" y="6342965"/>
            <a:ext cx="1143000" cy="38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" y="2450159"/>
            <a:ext cx="1921968" cy="6638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57583" y="2415950"/>
            <a:ext cx="1885704" cy="7638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90601" y="3196484"/>
            <a:ext cx="2937347" cy="113671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9641" y="4153427"/>
            <a:ext cx="1244176" cy="576000"/>
          </a:xfrm>
          <a:prstGeom prst="rect">
            <a:avLst/>
          </a:prstGeom>
        </p:spPr>
      </p:pic>
      <p:sp>
        <p:nvSpPr>
          <p:cNvPr id="14" name="Freeform 13"/>
          <p:cNvSpPr/>
          <p:nvPr/>
        </p:nvSpPr>
        <p:spPr>
          <a:xfrm>
            <a:off x="1996697" y="3319975"/>
            <a:ext cx="816841" cy="554185"/>
          </a:xfrm>
          <a:custGeom>
            <a:avLst/>
            <a:gdLst>
              <a:gd name="connsiteX0" fmla="*/ 99389 w 816841"/>
              <a:gd name="connsiteY0" fmla="*/ 0 h 554185"/>
              <a:gd name="connsiteX1" fmla="*/ 29051 w 816841"/>
              <a:gd name="connsiteY1" fmla="*/ 14068 h 554185"/>
              <a:gd name="connsiteX2" fmla="*/ 915 w 816841"/>
              <a:gd name="connsiteY2" fmla="*/ 42203 h 554185"/>
              <a:gd name="connsiteX3" fmla="*/ 14983 w 816841"/>
              <a:gd name="connsiteY3" fmla="*/ 253219 h 554185"/>
              <a:gd name="connsiteX4" fmla="*/ 71254 w 816841"/>
              <a:gd name="connsiteY4" fmla="*/ 351693 h 554185"/>
              <a:gd name="connsiteX5" fmla="*/ 155660 w 816841"/>
              <a:gd name="connsiteY5" fmla="*/ 450167 h 554185"/>
              <a:gd name="connsiteX6" fmla="*/ 197863 w 816841"/>
              <a:gd name="connsiteY6" fmla="*/ 464234 h 554185"/>
              <a:gd name="connsiteX7" fmla="*/ 802774 w 816841"/>
              <a:gd name="connsiteY7" fmla="*/ 478302 h 554185"/>
              <a:gd name="connsiteX8" fmla="*/ 816841 w 816841"/>
              <a:gd name="connsiteY8" fmla="*/ 436099 h 554185"/>
              <a:gd name="connsiteX9" fmla="*/ 802774 w 816841"/>
              <a:gd name="connsiteY9" fmla="*/ 239151 h 554185"/>
              <a:gd name="connsiteX10" fmla="*/ 788706 w 816841"/>
              <a:gd name="connsiteY10" fmla="*/ 196948 h 554185"/>
              <a:gd name="connsiteX11" fmla="*/ 732435 w 816841"/>
              <a:gd name="connsiteY11" fmla="*/ 154745 h 554185"/>
              <a:gd name="connsiteX12" fmla="*/ 704300 w 816841"/>
              <a:gd name="connsiteY12" fmla="*/ 112542 h 554185"/>
              <a:gd name="connsiteX13" fmla="*/ 662097 w 816841"/>
              <a:gd name="connsiteY13" fmla="*/ 84407 h 554185"/>
              <a:gd name="connsiteX14" fmla="*/ 408878 w 816841"/>
              <a:gd name="connsiteY14" fmla="*/ 56271 h 554185"/>
              <a:gd name="connsiteX15" fmla="*/ 169728 w 816841"/>
              <a:gd name="connsiteY15" fmla="*/ 70339 h 554185"/>
              <a:gd name="connsiteX16" fmla="*/ 141592 w 816841"/>
              <a:gd name="connsiteY16" fmla="*/ 98474 h 554185"/>
              <a:gd name="connsiteX17" fmla="*/ 99389 w 816841"/>
              <a:gd name="connsiteY17" fmla="*/ 112542 h 554185"/>
              <a:gd name="connsiteX18" fmla="*/ 915 w 816841"/>
              <a:gd name="connsiteY18" fmla="*/ 140677 h 554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16841" h="554185">
                <a:moveTo>
                  <a:pt x="99389" y="0"/>
                </a:moveTo>
                <a:cubicBezTo>
                  <a:pt x="75943" y="4689"/>
                  <a:pt x="51028" y="4649"/>
                  <a:pt x="29051" y="14068"/>
                </a:cubicBezTo>
                <a:cubicBezTo>
                  <a:pt x="16860" y="19293"/>
                  <a:pt x="1694" y="28963"/>
                  <a:pt x="915" y="42203"/>
                </a:cubicBezTo>
                <a:cubicBezTo>
                  <a:pt x="-3225" y="112576"/>
                  <a:pt x="7603" y="183112"/>
                  <a:pt x="14983" y="253219"/>
                </a:cubicBezTo>
                <a:cubicBezTo>
                  <a:pt x="22665" y="326198"/>
                  <a:pt x="26916" y="298487"/>
                  <a:pt x="71254" y="351693"/>
                </a:cubicBezTo>
                <a:cubicBezTo>
                  <a:pt x="95485" y="380771"/>
                  <a:pt x="116644" y="437162"/>
                  <a:pt x="155660" y="450167"/>
                </a:cubicBezTo>
                <a:lnTo>
                  <a:pt x="197863" y="464234"/>
                </a:lnTo>
                <a:cubicBezTo>
                  <a:pt x="359351" y="625728"/>
                  <a:pt x="250905" y="530861"/>
                  <a:pt x="802774" y="478302"/>
                </a:cubicBezTo>
                <a:cubicBezTo>
                  <a:pt x="817536" y="476896"/>
                  <a:pt x="812152" y="450167"/>
                  <a:pt x="816841" y="436099"/>
                </a:cubicBezTo>
                <a:cubicBezTo>
                  <a:pt x="812152" y="370450"/>
                  <a:pt x="810464" y="304517"/>
                  <a:pt x="802774" y="239151"/>
                </a:cubicBezTo>
                <a:cubicBezTo>
                  <a:pt x="801041" y="224424"/>
                  <a:pt x="798199" y="208340"/>
                  <a:pt x="788706" y="196948"/>
                </a:cubicBezTo>
                <a:cubicBezTo>
                  <a:pt x="773696" y="178936"/>
                  <a:pt x="751192" y="168813"/>
                  <a:pt x="732435" y="154745"/>
                </a:cubicBezTo>
                <a:cubicBezTo>
                  <a:pt x="723057" y="140677"/>
                  <a:pt x="716255" y="124497"/>
                  <a:pt x="704300" y="112542"/>
                </a:cubicBezTo>
                <a:cubicBezTo>
                  <a:pt x="692345" y="100587"/>
                  <a:pt x="677637" y="91067"/>
                  <a:pt x="662097" y="84407"/>
                </a:cubicBezTo>
                <a:cubicBezTo>
                  <a:pt x="602034" y="58666"/>
                  <a:pt x="420660" y="57113"/>
                  <a:pt x="408878" y="56271"/>
                </a:cubicBezTo>
                <a:cubicBezTo>
                  <a:pt x="329161" y="60960"/>
                  <a:pt x="248605" y="57885"/>
                  <a:pt x="169728" y="70339"/>
                </a:cubicBezTo>
                <a:cubicBezTo>
                  <a:pt x="156627" y="72408"/>
                  <a:pt x="152965" y="91650"/>
                  <a:pt x="141592" y="98474"/>
                </a:cubicBezTo>
                <a:cubicBezTo>
                  <a:pt x="128876" y="106103"/>
                  <a:pt x="112652" y="105910"/>
                  <a:pt x="99389" y="112542"/>
                </a:cubicBezTo>
                <a:cubicBezTo>
                  <a:pt x="22310" y="151081"/>
                  <a:pt x="95470" y="140677"/>
                  <a:pt x="915" y="14067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704745" y="3764843"/>
            <a:ext cx="1314555" cy="5850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17235" y="4260639"/>
            <a:ext cx="2030759" cy="800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12" grpId="0"/>
      <p:bldP spid="27" grpId="0" animBg="1"/>
      <p:bldP spid="34" grpId="0" animBg="1"/>
      <p:bldP spid="46" grpId="0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22352</TotalTime>
  <Words>1014</Words>
  <Application>Microsoft Office PowerPoint</Application>
  <PresentationFormat>On-screen Show (4:3)</PresentationFormat>
  <Paragraphs>90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Cambria Math</vt:lpstr>
      <vt:lpstr>CMR12</vt:lpstr>
      <vt:lpstr>CMTI12</vt:lpstr>
      <vt:lpstr>Georgia</vt:lpstr>
      <vt:lpstr>rtxmi</vt:lpstr>
      <vt:lpstr>rtxr</vt:lpstr>
      <vt:lpstr>Times New Roman</vt:lpstr>
      <vt:lpstr>Wingdings</vt:lpstr>
      <vt:lpstr>Office Theme</vt:lpstr>
      <vt:lpstr>Special Theory of Relativity</vt:lpstr>
      <vt:lpstr>Geometrical properties of 3D space</vt:lpstr>
      <vt:lpstr>Spacetime four vector</vt:lpstr>
      <vt:lpstr>Relativistic Dynamics</vt:lpstr>
      <vt:lpstr>Collision: An Example</vt:lpstr>
      <vt:lpstr>Relativistic Momentum</vt:lpstr>
      <vt:lpstr>Relativistic momentum</vt:lpstr>
      <vt:lpstr>Velocity four vector</vt:lpstr>
      <vt:lpstr>Relativistic kinetic energy</vt:lpstr>
      <vt:lpstr>Total Relativistic Energy </vt:lpstr>
    </vt:vector>
  </TitlesOfParts>
  <Company>IITG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Theory of Relativity</dc:title>
  <dc:creator>CC</dc:creator>
  <cp:lastModifiedBy>user</cp:lastModifiedBy>
  <cp:revision>1148</cp:revision>
  <dcterms:created xsi:type="dcterms:W3CDTF">2016-08-01T06:00:06Z</dcterms:created>
  <dcterms:modified xsi:type="dcterms:W3CDTF">2017-10-17T09:16:23Z</dcterms:modified>
</cp:coreProperties>
</file>