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4" r:id="rId3"/>
    <p:sldId id="295" r:id="rId4"/>
    <p:sldId id="296" r:id="rId5"/>
    <p:sldId id="297" r:id="rId6"/>
    <p:sldId id="298" r:id="rId7"/>
    <p:sldId id="273" r:id="rId8"/>
    <p:sldId id="274" r:id="rId9"/>
    <p:sldId id="276" r:id="rId10"/>
    <p:sldId id="277" r:id="rId11"/>
    <p:sldId id="278" r:id="rId12"/>
    <p:sldId id="299" r:id="rId13"/>
    <p:sldId id="279" r:id="rId14"/>
    <p:sldId id="300" r:id="rId15"/>
    <p:sldId id="293" r:id="rId16"/>
    <p:sldId id="301" r:id="rId17"/>
    <p:sldId id="280" r:id="rId18"/>
    <p:sldId id="302" r:id="rId19"/>
    <p:sldId id="291" r:id="rId20"/>
    <p:sldId id="281" r:id="rId21"/>
    <p:sldId id="283" r:id="rId22"/>
    <p:sldId id="285" r:id="rId23"/>
    <p:sldId id="286" r:id="rId24"/>
    <p:sldId id="287" r:id="rId25"/>
    <p:sldId id="289" r:id="rId26"/>
    <p:sldId id="290"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93F98-D1B0-4EEF-8B86-507E174AEEE0}" type="datetimeFigureOut">
              <a:rPr lang="en-US" smtClean="0"/>
              <a:pPr/>
              <a:t>10/12/2017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16438-EE71-4C7B-9A06-4296B84EB426}" type="slidenum">
              <a:rPr lang="en-US" smtClean="0"/>
              <a:pPr/>
              <a:t>‹#›</a:t>
            </a:fld>
            <a:endParaRPr lang="en-US"/>
          </a:p>
        </p:txBody>
      </p:sp>
    </p:spTree>
    <p:extLst>
      <p:ext uri="{BB962C8B-B14F-4D97-AF65-F5344CB8AC3E}">
        <p14:creationId xmlns:p14="http://schemas.microsoft.com/office/powerpoint/2010/main" val="193637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16438-EE71-4C7B-9A06-4296B84EB426}" type="slidenum">
              <a:rPr lang="en-US" smtClean="0"/>
              <a:pPr/>
              <a:t>26</a:t>
            </a:fld>
            <a:endParaRPr lang="en-US"/>
          </a:p>
        </p:txBody>
      </p:sp>
    </p:spTree>
    <p:extLst>
      <p:ext uri="{BB962C8B-B14F-4D97-AF65-F5344CB8AC3E}">
        <p14:creationId xmlns:p14="http://schemas.microsoft.com/office/powerpoint/2010/main" val="2709966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96277-7394-4F35-9D2F-D9A8AA9A660C}"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1E1A6-CF31-4AA2-8B7D-4367BF2FDB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96277-7394-4F35-9D2F-D9A8AA9A660C}"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1E1A6-CF31-4AA2-8B7D-4367BF2FDB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96277-7394-4F35-9D2F-D9A8AA9A660C}"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1E1A6-CF31-4AA2-8B7D-4367BF2FDB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96277-7394-4F35-9D2F-D9A8AA9A660C}"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1E1A6-CF31-4AA2-8B7D-4367BF2FDB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96277-7394-4F35-9D2F-D9A8AA9A660C}"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1E1A6-CF31-4AA2-8B7D-4367BF2FDB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796277-7394-4F35-9D2F-D9A8AA9A660C}" type="datetimeFigureOut">
              <a:rPr lang="en-US" smtClean="0"/>
              <a:pPr/>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1E1A6-CF31-4AA2-8B7D-4367BF2FDB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796277-7394-4F35-9D2F-D9A8AA9A660C}" type="datetimeFigureOut">
              <a:rPr lang="en-US" smtClean="0"/>
              <a:pPr/>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F1E1A6-CF31-4AA2-8B7D-4367BF2FDB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796277-7394-4F35-9D2F-D9A8AA9A660C}" type="datetimeFigureOut">
              <a:rPr lang="en-US" smtClean="0"/>
              <a:pPr/>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F1E1A6-CF31-4AA2-8B7D-4367BF2FDB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96277-7394-4F35-9D2F-D9A8AA9A660C}" type="datetimeFigureOut">
              <a:rPr lang="en-US" smtClean="0"/>
              <a:pPr/>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F1E1A6-CF31-4AA2-8B7D-4367BF2FDB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96277-7394-4F35-9D2F-D9A8AA9A660C}" type="datetimeFigureOut">
              <a:rPr lang="en-US" smtClean="0"/>
              <a:pPr/>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1E1A6-CF31-4AA2-8B7D-4367BF2FDB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96277-7394-4F35-9D2F-D9A8AA9A660C}" type="datetimeFigureOut">
              <a:rPr lang="en-US" smtClean="0"/>
              <a:pPr/>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1E1A6-CF31-4AA2-8B7D-4367BF2FDB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96277-7394-4F35-9D2F-D9A8AA9A660C}" type="datetimeFigureOut">
              <a:rPr lang="en-US" smtClean="0"/>
              <a:pPr/>
              <a:t>10/12/2017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E1A6-CF31-4AA2-8B7D-4367BF2FDB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0.png"/><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1.emf"/><Relationship Id="rId11" Type="http://schemas.openxmlformats.org/officeDocument/2006/relationships/image" Target="../media/image46.png"/><Relationship Id="rId5" Type="http://schemas.openxmlformats.org/officeDocument/2006/relationships/image" Target="../media/image40.emf"/><Relationship Id="rId10" Type="http://schemas.openxmlformats.org/officeDocument/2006/relationships/image" Target="../media/image45.png"/><Relationship Id="rId4" Type="http://schemas.openxmlformats.org/officeDocument/2006/relationships/image" Target="../media/image39.emf"/><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19.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image" Target="../media/image48.emf"/><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 Id="rId9" Type="http://schemas.openxmlformats.org/officeDocument/2006/relationships/image" Target="../media/image55.emf"/></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Special Theory of Relativity</a:t>
            </a:r>
            <a:endParaRPr lang="en-US" dirty="0"/>
          </a:p>
        </p:txBody>
      </p:sp>
      <p:sp>
        <p:nvSpPr>
          <p:cNvPr id="3" name="Subtitle 2"/>
          <p:cNvSpPr>
            <a:spLocks noGrp="1"/>
          </p:cNvSpPr>
          <p:nvPr>
            <p:ph type="subTitle" idx="1"/>
          </p:nvPr>
        </p:nvSpPr>
        <p:spPr/>
        <p:txBody>
          <a:bodyPr/>
          <a:lstStyle/>
          <a:p>
            <a:r>
              <a:rPr lang="en-US" dirty="0" smtClean="0"/>
              <a:t>PH101</a:t>
            </a:r>
          </a:p>
          <a:p>
            <a:r>
              <a:rPr lang="en-US" dirty="0" smtClean="0"/>
              <a:t>Lec-3 &amp; 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7921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Consequences</a:t>
            </a:r>
            <a:endParaRPr lang="en-US" dirty="0"/>
          </a:p>
        </p:txBody>
      </p:sp>
      <p:sp>
        <p:nvSpPr>
          <p:cNvPr id="3" name="Content Placeholder 2"/>
          <p:cNvSpPr>
            <a:spLocks noGrp="1"/>
          </p:cNvSpPr>
          <p:nvPr>
            <p:ph idx="1"/>
          </p:nvPr>
        </p:nvSpPr>
        <p:spPr>
          <a:xfrm>
            <a:off x="381000" y="1295400"/>
            <a:ext cx="8229600" cy="914400"/>
          </a:xfrm>
        </p:spPr>
        <p:txBody>
          <a:bodyPr>
            <a:normAutofit/>
          </a:bodyPr>
          <a:lstStyle/>
          <a:p>
            <a:pPr>
              <a:buFont typeface="Wingdings" pitchFamily="2" charset="2"/>
              <a:buChar char="q"/>
            </a:pPr>
            <a:r>
              <a:rPr lang="en-US" sz="1800" dirty="0">
                <a:solidFill>
                  <a:srgbClr val="C00000"/>
                </a:solidFill>
              </a:rPr>
              <a:t>The Lorentz transformation leads to a number of important consequences for our </a:t>
            </a:r>
            <a:r>
              <a:rPr lang="en-US" sz="1800" dirty="0" smtClean="0">
                <a:solidFill>
                  <a:srgbClr val="C00000"/>
                </a:solidFill>
              </a:rPr>
              <a:t>understanding of </a:t>
            </a:r>
            <a:r>
              <a:rPr lang="en-US" sz="1800" dirty="0">
                <a:solidFill>
                  <a:srgbClr val="C00000"/>
                </a:solidFill>
              </a:rPr>
              <a:t>the motion of objects in space and time without concern for how the matter was set into </a:t>
            </a:r>
            <a:r>
              <a:rPr lang="en-US" sz="1800" dirty="0" smtClean="0">
                <a:solidFill>
                  <a:srgbClr val="C00000"/>
                </a:solidFill>
              </a:rPr>
              <a:t>motion, i.e</a:t>
            </a:r>
            <a:r>
              <a:rPr lang="en-US" sz="1800" dirty="0">
                <a:solidFill>
                  <a:srgbClr val="C00000"/>
                </a:solidFill>
              </a:rPr>
              <a:t>. the kinematics of matter.</a:t>
            </a:r>
          </a:p>
        </p:txBody>
      </p:sp>
      <p:sp>
        <p:nvSpPr>
          <p:cNvPr id="4" name="Rectangle 3"/>
          <p:cNvSpPr/>
          <p:nvPr/>
        </p:nvSpPr>
        <p:spPr>
          <a:xfrm>
            <a:off x="1295400" y="2209800"/>
            <a:ext cx="7620000" cy="646331"/>
          </a:xfrm>
          <a:prstGeom prst="rect">
            <a:avLst/>
          </a:prstGeom>
        </p:spPr>
        <p:txBody>
          <a:bodyPr wrap="square">
            <a:spAutoFit/>
          </a:bodyPr>
          <a:lstStyle/>
          <a:p>
            <a:pPr>
              <a:buFont typeface="Wingdings" pitchFamily="2" charset="2"/>
              <a:buChar char="ü"/>
            </a:pPr>
            <a:r>
              <a:rPr lang="en-US" dirty="0">
                <a:solidFill>
                  <a:srgbClr val="0070C0"/>
                </a:solidFill>
              </a:rPr>
              <a:t>W</a:t>
            </a:r>
            <a:r>
              <a:rPr lang="en-US" dirty="0" smtClean="0">
                <a:solidFill>
                  <a:srgbClr val="0070C0"/>
                </a:solidFill>
              </a:rPr>
              <a:t>e </a:t>
            </a:r>
            <a:r>
              <a:rPr lang="en-US" dirty="0">
                <a:solidFill>
                  <a:srgbClr val="0070C0"/>
                </a:solidFill>
              </a:rPr>
              <a:t>will look at the </a:t>
            </a:r>
            <a:r>
              <a:rPr lang="en-US" dirty="0" smtClean="0">
                <a:solidFill>
                  <a:srgbClr val="0070C0"/>
                </a:solidFill>
              </a:rPr>
              <a:t>consequences </a:t>
            </a:r>
            <a:r>
              <a:rPr lang="en-US" dirty="0">
                <a:solidFill>
                  <a:srgbClr val="0070C0"/>
                </a:solidFill>
              </a:rPr>
              <a:t>for our understanding of </a:t>
            </a:r>
            <a:r>
              <a:rPr lang="en-US" dirty="0" smtClean="0">
                <a:solidFill>
                  <a:srgbClr val="0070C0"/>
                </a:solidFill>
              </a:rPr>
              <a:t>the laws </a:t>
            </a:r>
            <a:r>
              <a:rPr lang="en-US" dirty="0">
                <a:solidFill>
                  <a:srgbClr val="0070C0"/>
                </a:solidFill>
              </a:rPr>
              <a:t>of </a:t>
            </a:r>
            <a:endParaRPr lang="en-US" dirty="0" smtClean="0">
              <a:solidFill>
                <a:srgbClr val="0070C0"/>
              </a:solidFill>
            </a:endParaRPr>
          </a:p>
          <a:p>
            <a:r>
              <a:rPr lang="en-US" dirty="0" smtClean="0">
                <a:solidFill>
                  <a:srgbClr val="0070C0"/>
                </a:solidFill>
              </a:rPr>
              <a:t>    motion  themselves</a:t>
            </a:r>
            <a:r>
              <a:rPr lang="en-US" dirty="0">
                <a:solidFill>
                  <a:srgbClr val="0070C0"/>
                </a:solidFill>
              </a:rPr>
              <a:t>, that is relativistic dynamics.</a:t>
            </a:r>
          </a:p>
        </p:txBody>
      </p:sp>
      <p:sp>
        <p:nvSpPr>
          <p:cNvPr id="5" name="Rectangle 4"/>
          <p:cNvSpPr/>
          <p:nvPr/>
        </p:nvSpPr>
        <p:spPr>
          <a:xfrm>
            <a:off x="1295400" y="2819400"/>
            <a:ext cx="7543800" cy="646331"/>
          </a:xfrm>
          <a:prstGeom prst="rect">
            <a:avLst/>
          </a:prstGeom>
        </p:spPr>
        <p:txBody>
          <a:bodyPr wrap="square">
            <a:spAutoFit/>
          </a:bodyPr>
          <a:lstStyle/>
          <a:p>
            <a:pPr>
              <a:buFont typeface="Wingdings" pitchFamily="2" charset="2"/>
              <a:buChar char="ü"/>
            </a:pPr>
            <a:r>
              <a:rPr lang="en-US" dirty="0">
                <a:solidFill>
                  <a:srgbClr val="0070C0"/>
                </a:solidFill>
              </a:rPr>
              <a:t>Perhaps the most startling aspect of the Lorentz Transformation is </a:t>
            </a:r>
            <a:r>
              <a:rPr lang="en-US" dirty="0" smtClean="0">
                <a:solidFill>
                  <a:srgbClr val="0070C0"/>
                </a:solidFill>
              </a:rPr>
              <a:t>the</a:t>
            </a:r>
          </a:p>
          <a:p>
            <a:r>
              <a:rPr lang="en-US" dirty="0">
                <a:solidFill>
                  <a:srgbClr val="0070C0"/>
                </a:solidFill>
              </a:rPr>
              <a:t> </a:t>
            </a:r>
            <a:r>
              <a:rPr lang="en-US" dirty="0" smtClean="0">
                <a:solidFill>
                  <a:srgbClr val="0070C0"/>
                </a:solidFill>
              </a:rPr>
              <a:t>  </a:t>
            </a:r>
            <a:r>
              <a:rPr lang="en-US" dirty="0">
                <a:solidFill>
                  <a:srgbClr val="0070C0"/>
                </a:solidFill>
              </a:rPr>
              <a:t>appearance of a </a:t>
            </a:r>
            <a:r>
              <a:rPr lang="en-US" dirty="0" smtClean="0">
                <a:solidFill>
                  <a:srgbClr val="0070C0"/>
                </a:solidFill>
              </a:rPr>
              <a:t>transformation for </a:t>
            </a:r>
            <a:r>
              <a:rPr lang="en-US" dirty="0">
                <a:solidFill>
                  <a:srgbClr val="0070C0"/>
                </a:solidFill>
              </a:rPr>
              <a:t>time.</a:t>
            </a:r>
          </a:p>
        </p:txBody>
      </p:sp>
      <p:sp>
        <p:nvSpPr>
          <p:cNvPr id="6" name="Rectangle 5"/>
          <p:cNvSpPr/>
          <p:nvPr/>
        </p:nvSpPr>
        <p:spPr>
          <a:xfrm>
            <a:off x="685801" y="3505200"/>
            <a:ext cx="8153400" cy="646331"/>
          </a:xfrm>
          <a:prstGeom prst="rect">
            <a:avLst/>
          </a:prstGeom>
        </p:spPr>
        <p:txBody>
          <a:bodyPr wrap="square">
            <a:spAutoFit/>
          </a:bodyPr>
          <a:lstStyle/>
          <a:p>
            <a:r>
              <a:rPr lang="en-US" b="1" u="sng" dirty="0">
                <a:solidFill>
                  <a:srgbClr val="C00000"/>
                </a:solidFill>
              </a:rPr>
              <a:t>Length </a:t>
            </a:r>
            <a:r>
              <a:rPr lang="en-US" b="1" u="sng" dirty="0" smtClean="0">
                <a:solidFill>
                  <a:srgbClr val="C00000"/>
                </a:solidFill>
              </a:rPr>
              <a:t>Contraction</a:t>
            </a:r>
            <a:r>
              <a:rPr lang="en-US" b="1" dirty="0" smtClean="0">
                <a:solidFill>
                  <a:srgbClr val="C00000"/>
                </a:solidFill>
              </a:rPr>
              <a:t> :</a:t>
            </a:r>
            <a:r>
              <a:rPr lang="en-US" b="1" dirty="0" smtClean="0">
                <a:solidFill>
                  <a:srgbClr val="002060"/>
                </a:solidFill>
              </a:rPr>
              <a:t> A length gets shortened  when measured by observer in</a:t>
            </a:r>
          </a:p>
          <a:p>
            <a:r>
              <a:rPr lang="en-US" b="1" dirty="0">
                <a:solidFill>
                  <a:srgbClr val="002060"/>
                </a:solidFill>
              </a:rPr>
              <a:t> </a:t>
            </a:r>
            <a:r>
              <a:rPr lang="en-US" b="1" dirty="0" smtClean="0">
                <a:solidFill>
                  <a:srgbClr val="002060"/>
                </a:solidFill>
              </a:rPr>
              <a:t>                                    motion with respect to it !</a:t>
            </a:r>
            <a:r>
              <a:rPr lang="en-US" b="1" dirty="0" smtClean="0">
                <a:solidFill>
                  <a:srgbClr val="C00000"/>
                </a:solidFill>
              </a:rPr>
              <a:t>             </a:t>
            </a:r>
            <a:endParaRPr lang="en-US" u="sng" dirty="0">
              <a:solidFill>
                <a:srgbClr val="C00000"/>
              </a:solidFill>
            </a:endParaRPr>
          </a:p>
        </p:txBody>
      </p:sp>
      <p:sp>
        <p:nvSpPr>
          <p:cNvPr id="7" name="Rectangle 6"/>
          <p:cNvSpPr/>
          <p:nvPr/>
        </p:nvSpPr>
        <p:spPr>
          <a:xfrm>
            <a:off x="685800" y="4114800"/>
            <a:ext cx="7552773" cy="369332"/>
          </a:xfrm>
          <a:prstGeom prst="rect">
            <a:avLst/>
          </a:prstGeom>
        </p:spPr>
        <p:txBody>
          <a:bodyPr wrap="none">
            <a:spAutoFit/>
          </a:bodyPr>
          <a:lstStyle/>
          <a:p>
            <a:r>
              <a:rPr lang="en-US" b="1" u="sng" dirty="0">
                <a:solidFill>
                  <a:srgbClr val="C00000"/>
                </a:solidFill>
              </a:rPr>
              <a:t>Time </a:t>
            </a:r>
            <a:r>
              <a:rPr lang="en-US" b="1" u="sng" dirty="0" smtClean="0">
                <a:solidFill>
                  <a:srgbClr val="C00000"/>
                </a:solidFill>
              </a:rPr>
              <a:t>Dilation :</a:t>
            </a:r>
            <a:r>
              <a:rPr lang="en-US" b="1" dirty="0" smtClean="0">
                <a:solidFill>
                  <a:srgbClr val="C00000"/>
                </a:solidFill>
              </a:rPr>
              <a:t>  </a:t>
            </a:r>
            <a:r>
              <a:rPr lang="en-US" b="1" dirty="0" smtClean="0">
                <a:solidFill>
                  <a:srgbClr val="002060"/>
                </a:solidFill>
              </a:rPr>
              <a:t>Clocks slow down when seen by observer moving </a:t>
            </a:r>
            <a:r>
              <a:rPr lang="en-US" b="1" dirty="0" err="1" smtClean="0">
                <a:solidFill>
                  <a:srgbClr val="002060"/>
                </a:solidFill>
              </a:rPr>
              <a:t>w.r.t</a:t>
            </a:r>
            <a:r>
              <a:rPr lang="en-US" b="1" dirty="0" smtClean="0">
                <a:solidFill>
                  <a:srgbClr val="002060"/>
                </a:solidFill>
              </a:rPr>
              <a:t> them !</a:t>
            </a:r>
            <a:endParaRPr lang="en-US" dirty="0">
              <a:solidFill>
                <a:srgbClr val="002060"/>
              </a:solidFill>
            </a:endParaRPr>
          </a:p>
        </p:txBody>
      </p:sp>
      <p:sp>
        <p:nvSpPr>
          <p:cNvPr id="8" name="Rectangle 7"/>
          <p:cNvSpPr/>
          <p:nvPr/>
        </p:nvSpPr>
        <p:spPr>
          <a:xfrm>
            <a:off x="685800" y="4648200"/>
            <a:ext cx="5440144" cy="369332"/>
          </a:xfrm>
          <a:prstGeom prst="rect">
            <a:avLst/>
          </a:prstGeom>
        </p:spPr>
        <p:txBody>
          <a:bodyPr wrap="none">
            <a:spAutoFit/>
          </a:bodyPr>
          <a:lstStyle/>
          <a:p>
            <a:r>
              <a:rPr lang="en-US" b="1" u="sng" dirty="0" smtClean="0">
                <a:solidFill>
                  <a:srgbClr val="C00000"/>
                </a:solidFill>
              </a:rPr>
              <a:t>Simultaneity :</a:t>
            </a:r>
            <a:r>
              <a:rPr lang="en-US" b="1" dirty="0" smtClean="0"/>
              <a:t>  Two events occurring at the same time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7921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Length contraction</a:t>
            </a:r>
            <a:endParaRPr lang="en-US" dirty="0"/>
          </a:p>
        </p:txBody>
      </p:sp>
      <p:sp>
        <p:nvSpPr>
          <p:cNvPr id="3" name="Content Placeholder 2"/>
          <p:cNvSpPr>
            <a:spLocks noGrp="1"/>
          </p:cNvSpPr>
          <p:nvPr>
            <p:ph idx="1"/>
          </p:nvPr>
        </p:nvSpPr>
        <p:spPr>
          <a:xfrm>
            <a:off x="304800" y="1219200"/>
            <a:ext cx="8229600" cy="1066800"/>
          </a:xfrm>
        </p:spPr>
        <p:txBody>
          <a:bodyPr>
            <a:normAutofit/>
          </a:bodyPr>
          <a:lstStyle/>
          <a:p>
            <a:pPr>
              <a:buFont typeface="Wingdings" pitchFamily="2" charset="2"/>
              <a:buChar char="ü"/>
            </a:pPr>
            <a:r>
              <a:rPr lang="en-US" sz="2000" dirty="0" smtClean="0"/>
              <a:t> </a:t>
            </a:r>
            <a:r>
              <a:rPr lang="en-US" sz="2000" dirty="0" smtClean="0">
                <a:solidFill>
                  <a:srgbClr val="C00000"/>
                </a:solidFill>
              </a:rPr>
              <a:t>Length </a:t>
            </a:r>
            <a:r>
              <a:rPr lang="en-US" sz="2000" dirty="0">
                <a:solidFill>
                  <a:srgbClr val="C00000"/>
                </a:solidFill>
              </a:rPr>
              <a:t>no </a:t>
            </a:r>
            <a:r>
              <a:rPr lang="en-US" sz="2000" dirty="0" smtClean="0">
                <a:solidFill>
                  <a:srgbClr val="C00000"/>
                </a:solidFill>
              </a:rPr>
              <a:t>longer has </a:t>
            </a:r>
            <a:r>
              <a:rPr lang="en-US" sz="2000" dirty="0">
                <a:solidFill>
                  <a:srgbClr val="C00000"/>
                </a:solidFill>
              </a:rPr>
              <a:t>an absolute meaning: the length of an object depends on its motion relative to the frame </a:t>
            </a:r>
            <a:r>
              <a:rPr lang="en-US" sz="2000" dirty="0" smtClean="0">
                <a:solidFill>
                  <a:srgbClr val="C00000"/>
                </a:solidFill>
              </a:rPr>
              <a:t>of reference </a:t>
            </a:r>
            <a:r>
              <a:rPr lang="en-US" sz="2000" dirty="0">
                <a:solidFill>
                  <a:srgbClr val="C00000"/>
                </a:solidFill>
              </a:rPr>
              <a:t>in which its length is being measured.</a:t>
            </a:r>
          </a:p>
        </p:txBody>
      </p:sp>
      <p:sp>
        <p:nvSpPr>
          <p:cNvPr id="5" name="Rectangle 4"/>
          <p:cNvSpPr/>
          <p:nvPr/>
        </p:nvSpPr>
        <p:spPr>
          <a:xfrm>
            <a:off x="381000" y="2362200"/>
            <a:ext cx="4876800" cy="923330"/>
          </a:xfrm>
          <a:prstGeom prst="rect">
            <a:avLst/>
          </a:prstGeom>
        </p:spPr>
        <p:txBody>
          <a:bodyPr wrap="square">
            <a:spAutoFit/>
          </a:bodyPr>
          <a:lstStyle/>
          <a:p>
            <a:pPr>
              <a:buFont typeface="Wingdings" pitchFamily="2" charset="2"/>
              <a:buChar char="Ø"/>
            </a:pPr>
            <a:r>
              <a:rPr lang="en-US" dirty="0"/>
              <a:t>Let us consider a rod moving with a velocity </a:t>
            </a:r>
            <a:r>
              <a:rPr lang="en-US" b="1" i="1" dirty="0" smtClean="0"/>
              <a:t>v</a:t>
            </a:r>
            <a:r>
              <a:rPr lang="en-US" i="1" dirty="0" smtClean="0"/>
              <a:t> </a:t>
            </a:r>
            <a:endParaRPr lang="en-US" i="1" dirty="0"/>
          </a:p>
          <a:p>
            <a:r>
              <a:rPr lang="en-US" dirty="0" smtClean="0"/>
              <a:t>   relative </a:t>
            </a:r>
            <a:r>
              <a:rPr lang="en-US" dirty="0"/>
              <a:t>to a frame of reference S , and lying </a:t>
            </a:r>
            <a:r>
              <a:rPr lang="en-US" dirty="0" smtClean="0"/>
              <a:t> </a:t>
            </a:r>
          </a:p>
          <a:p>
            <a:r>
              <a:rPr lang="en-US" dirty="0"/>
              <a:t> </a:t>
            </a:r>
            <a:r>
              <a:rPr lang="en-US" dirty="0" smtClean="0"/>
              <a:t>  along </a:t>
            </a:r>
            <a:r>
              <a:rPr lang="en-US" dirty="0"/>
              <a:t>the </a:t>
            </a:r>
            <a:r>
              <a:rPr lang="en-US" dirty="0" smtClean="0"/>
              <a:t>x </a:t>
            </a:r>
            <a:r>
              <a:rPr lang="en-US" dirty="0"/>
              <a:t>axis.</a:t>
            </a:r>
          </a:p>
        </p:txBody>
      </p:sp>
      <p:pic>
        <p:nvPicPr>
          <p:cNvPr id="7" name="Picture 6" descr="length_contraction.png"/>
          <p:cNvPicPr>
            <a:picLocks noChangeAspect="1"/>
          </p:cNvPicPr>
          <p:nvPr/>
        </p:nvPicPr>
        <p:blipFill>
          <a:blip r:embed="rId2"/>
          <a:stretch>
            <a:fillRect/>
          </a:stretch>
        </p:blipFill>
        <p:spPr>
          <a:xfrm>
            <a:off x="5410200" y="1981200"/>
            <a:ext cx="3086100" cy="1476375"/>
          </a:xfrm>
          <a:prstGeom prst="rect">
            <a:avLst/>
          </a:prstGeom>
        </p:spPr>
      </p:pic>
      <p:sp>
        <p:nvSpPr>
          <p:cNvPr id="8" name="Chevron 7"/>
          <p:cNvSpPr/>
          <p:nvPr/>
        </p:nvSpPr>
        <p:spPr>
          <a:xfrm>
            <a:off x="5029200" y="2667000"/>
            <a:ext cx="304800" cy="304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381000" y="3505200"/>
            <a:ext cx="8305800" cy="923330"/>
          </a:xfrm>
          <a:prstGeom prst="rect">
            <a:avLst/>
          </a:prstGeom>
        </p:spPr>
        <p:txBody>
          <a:bodyPr wrap="square">
            <a:spAutoFit/>
          </a:bodyPr>
          <a:lstStyle/>
          <a:p>
            <a:pPr>
              <a:buFont typeface="Wingdings" pitchFamily="2" charset="2"/>
              <a:buChar char="ü"/>
            </a:pPr>
            <a:r>
              <a:rPr lang="en-US" dirty="0"/>
              <a:t>As the rod is stationary in </a:t>
            </a:r>
            <a:r>
              <a:rPr lang="en-US" dirty="0" smtClean="0"/>
              <a:t>S’</a:t>
            </a:r>
            <a:r>
              <a:rPr lang="en-US" i="1" dirty="0" smtClean="0"/>
              <a:t> , </a:t>
            </a:r>
            <a:r>
              <a:rPr lang="en-US" dirty="0"/>
              <a:t>the ends of the rod will have coordinates </a:t>
            </a:r>
            <a:r>
              <a:rPr lang="en-US" i="1" dirty="0" smtClean="0">
                <a:solidFill>
                  <a:srgbClr val="C00000"/>
                </a:solidFill>
              </a:rPr>
              <a:t>x’</a:t>
            </a:r>
            <a:r>
              <a:rPr lang="en-US" baseline="-25000" dirty="0" smtClean="0">
                <a:solidFill>
                  <a:srgbClr val="C00000"/>
                </a:solidFill>
              </a:rPr>
              <a:t>1</a:t>
            </a:r>
            <a:r>
              <a:rPr lang="en-US" dirty="0" smtClean="0"/>
              <a:t> </a:t>
            </a:r>
            <a:r>
              <a:rPr lang="en-US" dirty="0"/>
              <a:t>and </a:t>
            </a:r>
            <a:r>
              <a:rPr lang="en-US" i="1" dirty="0" smtClean="0">
                <a:solidFill>
                  <a:srgbClr val="C00000"/>
                </a:solidFill>
              </a:rPr>
              <a:t>x’</a:t>
            </a:r>
            <a:r>
              <a:rPr lang="en-US" baseline="-25000" dirty="0" smtClean="0">
                <a:solidFill>
                  <a:srgbClr val="C00000"/>
                </a:solidFill>
              </a:rPr>
              <a:t>2</a:t>
            </a:r>
            <a:r>
              <a:rPr lang="en-US" dirty="0" smtClean="0"/>
              <a:t>  </a:t>
            </a:r>
          </a:p>
          <a:p>
            <a:r>
              <a:rPr lang="en-US" dirty="0"/>
              <a:t> </a:t>
            </a:r>
            <a:r>
              <a:rPr lang="en-US" dirty="0" smtClean="0"/>
              <a:t>  which remain fixed </a:t>
            </a:r>
            <a:r>
              <a:rPr lang="en-US" dirty="0"/>
              <a:t>as functions of the time in </a:t>
            </a:r>
            <a:r>
              <a:rPr lang="en-US" i="1" dirty="0" smtClean="0"/>
              <a:t>S’ . </a:t>
            </a:r>
            <a:r>
              <a:rPr lang="en-US" dirty="0"/>
              <a:t>The length of the rod, as </a:t>
            </a:r>
            <a:r>
              <a:rPr lang="en-US" dirty="0" smtClean="0"/>
              <a:t>measured</a:t>
            </a:r>
          </a:p>
          <a:p>
            <a:r>
              <a:rPr lang="en-US" dirty="0" smtClean="0"/>
              <a:t>   in S’ </a:t>
            </a:r>
            <a:r>
              <a:rPr lang="en-US" dirty="0"/>
              <a:t>is  </a:t>
            </a:r>
            <a:r>
              <a:rPr lang="en-US" b="1" dirty="0" smtClean="0">
                <a:solidFill>
                  <a:srgbClr val="C00000"/>
                </a:solidFill>
              </a:rPr>
              <a:t>L</a:t>
            </a:r>
            <a:r>
              <a:rPr lang="en-US" b="1" baseline="-25000" dirty="0" smtClean="0">
                <a:solidFill>
                  <a:srgbClr val="C00000"/>
                </a:solidFill>
              </a:rPr>
              <a:t>0</a:t>
            </a:r>
            <a:r>
              <a:rPr lang="en-US" b="1" dirty="0" smtClean="0">
                <a:solidFill>
                  <a:srgbClr val="C00000"/>
                </a:solidFill>
              </a:rPr>
              <a:t> = </a:t>
            </a:r>
            <a:r>
              <a:rPr lang="en-US" b="1" dirty="0">
                <a:solidFill>
                  <a:srgbClr val="C00000"/>
                </a:solidFill>
                <a:cs typeface="Times New Roman" pitchFamily="18" charset="0"/>
              </a:rPr>
              <a:t>x</a:t>
            </a:r>
            <a:r>
              <a:rPr lang="en-US" b="1" i="1" dirty="0" smtClean="0">
                <a:solidFill>
                  <a:srgbClr val="C00000"/>
                </a:solidFill>
              </a:rPr>
              <a:t>’</a:t>
            </a:r>
            <a:r>
              <a:rPr lang="en-US" b="1" baseline="-25000" dirty="0" smtClean="0">
                <a:solidFill>
                  <a:srgbClr val="C00000"/>
                </a:solidFill>
              </a:rPr>
              <a:t>2 </a:t>
            </a:r>
            <a:r>
              <a:rPr lang="en-US" b="1" dirty="0" smtClean="0">
                <a:solidFill>
                  <a:srgbClr val="C00000"/>
                </a:solidFill>
              </a:rPr>
              <a:t> - x</a:t>
            </a:r>
            <a:r>
              <a:rPr lang="en-US" b="1" i="1" dirty="0" smtClean="0">
                <a:solidFill>
                  <a:srgbClr val="C00000"/>
                </a:solidFill>
              </a:rPr>
              <a:t>’</a:t>
            </a:r>
            <a:r>
              <a:rPr lang="en-US" b="1" baseline="-25000" dirty="0" smtClean="0">
                <a:solidFill>
                  <a:srgbClr val="C00000"/>
                </a:solidFill>
              </a:rPr>
              <a:t>1 </a:t>
            </a:r>
            <a:r>
              <a:rPr lang="en-US" b="1" dirty="0" smtClean="0">
                <a:solidFill>
                  <a:srgbClr val="C00000"/>
                </a:solidFill>
              </a:rPr>
              <a:t> </a:t>
            </a:r>
            <a:endParaRPr lang="en-US" b="1" dirty="0">
              <a:solidFill>
                <a:srgbClr val="C00000"/>
              </a:solidFill>
            </a:endParaRPr>
          </a:p>
        </p:txBody>
      </p:sp>
      <p:sp>
        <p:nvSpPr>
          <p:cNvPr id="10" name="Rectangle 9"/>
          <p:cNvSpPr/>
          <p:nvPr/>
        </p:nvSpPr>
        <p:spPr>
          <a:xfrm>
            <a:off x="2590800" y="4343400"/>
            <a:ext cx="2451633"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Proper </a:t>
            </a:r>
            <a:r>
              <a:rPr lang="en-US" dirty="0"/>
              <a:t>length of the rod</a:t>
            </a:r>
          </a:p>
        </p:txBody>
      </p:sp>
      <p:cxnSp>
        <p:nvCxnSpPr>
          <p:cNvPr id="12" name="Curved Connector 11"/>
          <p:cNvCxnSpPr/>
          <p:nvPr/>
        </p:nvCxnSpPr>
        <p:spPr>
          <a:xfrm>
            <a:off x="1524000" y="4343400"/>
            <a:ext cx="990600" cy="228600"/>
          </a:xfrm>
          <a:prstGeom prst="curvedConnector3">
            <a:avLst>
              <a:gd name="adj1" fmla="val 23626"/>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7200" y="4800600"/>
            <a:ext cx="7772400" cy="369332"/>
          </a:xfrm>
          <a:prstGeom prst="rect">
            <a:avLst/>
          </a:prstGeom>
        </p:spPr>
        <p:txBody>
          <a:bodyPr wrap="square">
            <a:spAutoFit/>
          </a:bodyPr>
          <a:lstStyle/>
          <a:p>
            <a:pPr>
              <a:buFont typeface="Wingdings" pitchFamily="2" charset="2"/>
              <a:buChar char="ü"/>
            </a:pPr>
            <a:r>
              <a:rPr lang="en-US" dirty="0" smtClean="0">
                <a:solidFill>
                  <a:srgbClr val="C00000"/>
                </a:solidFill>
              </a:rPr>
              <a:t> The </a:t>
            </a:r>
            <a:r>
              <a:rPr lang="en-US" dirty="0">
                <a:solidFill>
                  <a:srgbClr val="C00000"/>
                </a:solidFill>
              </a:rPr>
              <a:t>length </a:t>
            </a:r>
            <a:r>
              <a:rPr lang="en-US" dirty="0" smtClean="0">
                <a:solidFill>
                  <a:srgbClr val="C00000"/>
                </a:solidFill>
              </a:rPr>
              <a:t>of the </a:t>
            </a:r>
            <a:r>
              <a:rPr lang="en-US" dirty="0">
                <a:solidFill>
                  <a:srgbClr val="C00000"/>
                </a:solidFill>
              </a:rPr>
              <a:t>rod as measured with respect to </a:t>
            </a:r>
            <a:r>
              <a:rPr lang="en-US" i="1" dirty="0" smtClean="0">
                <a:solidFill>
                  <a:srgbClr val="C00000"/>
                </a:solidFill>
              </a:rPr>
              <a:t>S  ?</a:t>
            </a:r>
            <a:endParaRPr lang="en-US" dirty="0">
              <a:solidFill>
                <a:srgbClr val="C00000"/>
              </a:solidFill>
            </a:endParaRPr>
          </a:p>
        </p:txBody>
      </p:sp>
      <p:cxnSp>
        <p:nvCxnSpPr>
          <p:cNvPr id="22" name="Curved Connector 21"/>
          <p:cNvCxnSpPr/>
          <p:nvPr/>
        </p:nvCxnSpPr>
        <p:spPr>
          <a:xfrm rot="5400000">
            <a:off x="723900" y="4838700"/>
            <a:ext cx="1066800" cy="762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962400" y="5257800"/>
            <a:ext cx="4876800" cy="646331"/>
          </a:xfrm>
          <a:prstGeom prst="rect">
            <a:avLst/>
          </a:prstGeom>
        </p:spPr>
        <p:txBody>
          <a:bodyPr wrap="square">
            <a:spAutoFit/>
          </a:bodyPr>
          <a:lstStyle/>
          <a:p>
            <a:pPr>
              <a:buFont typeface="Wingdings" pitchFamily="2" charset="2"/>
              <a:buChar char="ü"/>
            </a:pPr>
            <a:r>
              <a:rPr lang="en-US" dirty="0" smtClean="0"/>
              <a:t>Two measurements made in the fixed frame</a:t>
            </a:r>
          </a:p>
          <a:p>
            <a:r>
              <a:rPr lang="en-US" dirty="0"/>
              <a:t> </a:t>
            </a:r>
            <a:r>
              <a:rPr lang="en-US" dirty="0" smtClean="0"/>
              <a:t>   and are simultaneously in that frame, </a:t>
            </a:r>
            <a:r>
              <a:rPr lang="en-US" b="1" dirty="0" smtClean="0">
                <a:solidFill>
                  <a:srgbClr val="C00000"/>
                </a:solidFill>
              </a:rPr>
              <a:t>t</a:t>
            </a:r>
            <a:r>
              <a:rPr lang="en-US" b="1" baseline="-25000" dirty="0" smtClean="0">
                <a:solidFill>
                  <a:srgbClr val="C00000"/>
                </a:solidFill>
              </a:rPr>
              <a:t>1</a:t>
            </a:r>
            <a:r>
              <a:rPr lang="en-US" b="1" dirty="0" smtClean="0">
                <a:solidFill>
                  <a:srgbClr val="C00000"/>
                </a:solidFill>
              </a:rPr>
              <a:t> = t</a:t>
            </a:r>
            <a:r>
              <a:rPr lang="en-US" b="1" baseline="-25000" dirty="0" smtClean="0">
                <a:solidFill>
                  <a:srgbClr val="C00000"/>
                </a:solidFill>
              </a:rPr>
              <a:t>2</a:t>
            </a:r>
            <a:r>
              <a:rPr lang="en-US" baseline="-25000" dirty="0" smtClean="0">
                <a:solidFill>
                  <a:srgbClr val="C00000"/>
                </a:solidFill>
              </a:rPr>
              <a:t> </a:t>
            </a:r>
            <a:r>
              <a:rPr lang="en-US" dirty="0" smtClean="0">
                <a:solidFill>
                  <a:srgbClr val="C00000"/>
                </a:solidFill>
              </a:rPr>
              <a:t> </a:t>
            </a:r>
            <a:endParaRPr lang="en-US" b="1" dirty="0">
              <a:solidFill>
                <a:srgbClr val="C00000"/>
              </a:solidFill>
            </a:endParaRPr>
          </a:p>
        </p:txBody>
      </p:sp>
      <p:pic>
        <p:nvPicPr>
          <p:cNvPr id="26630" name="Picture 6"/>
          <p:cNvPicPr>
            <a:picLocks noChangeAspect="1" noChangeArrowheads="1"/>
          </p:cNvPicPr>
          <p:nvPr/>
        </p:nvPicPr>
        <p:blipFill>
          <a:blip r:embed="rId3"/>
          <a:srcRect/>
          <a:stretch>
            <a:fillRect/>
          </a:stretch>
        </p:blipFill>
        <p:spPr bwMode="auto">
          <a:xfrm>
            <a:off x="838200" y="5410200"/>
            <a:ext cx="2490537" cy="822960"/>
          </a:xfrm>
          <a:prstGeom prst="rect">
            <a:avLst/>
          </a:prstGeom>
          <a:noFill/>
          <a:ln w="9525">
            <a:noFill/>
            <a:miter lim="800000"/>
            <a:headEnd/>
            <a:tailEnd/>
          </a:ln>
          <a:effectLst/>
        </p:spPr>
      </p:pic>
      <p:pic>
        <p:nvPicPr>
          <p:cNvPr id="26631" name="Picture 7"/>
          <p:cNvPicPr>
            <a:picLocks noChangeAspect="1" noChangeArrowheads="1"/>
          </p:cNvPicPr>
          <p:nvPr/>
        </p:nvPicPr>
        <p:blipFill>
          <a:blip r:embed="rId4"/>
          <a:srcRect/>
          <a:stretch>
            <a:fillRect/>
          </a:stretch>
        </p:blipFill>
        <p:spPr bwMode="auto">
          <a:xfrm>
            <a:off x="4267200" y="5943600"/>
            <a:ext cx="1664473" cy="731520"/>
          </a:xfrm>
          <a:prstGeom prst="rect">
            <a:avLst/>
          </a:prstGeom>
          <a:noFill/>
          <a:ln w="9525">
            <a:noFill/>
            <a:miter lim="800000"/>
            <a:headEnd/>
            <a:tailEnd/>
          </a:ln>
          <a:effectLst/>
        </p:spPr>
      </p:pic>
      <p:sp>
        <p:nvSpPr>
          <p:cNvPr id="46" name="Rectangle 45"/>
          <p:cNvSpPr/>
          <p:nvPr/>
        </p:nvSpPr>
        <p:spPr>
          <a:xfrm>
            <a:off x="6400800" y="6048494"/>
            <a:ext cx="6799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buNone/>
            </a:pPr>
            <a:r>
              <a:rPr lang="en-US" b="1" dirty="0" smtClean="0"/>
              <a:t>L &lt; L</a:t>
            </a:r>
            <a:r>
              <a:rPr lang="en-US" b="1" baseline="-25000" dirty="0" smtClean="0"/>
              <a:t>0</a:t>
            </a:r>
            <a:endParaRPr lang="en-US" b="1" dirty="0"/>
          </a:p>
        </p:txBody>
      </p:sp>
      <p:cxnSp>
        <p:nvCxnSpPr>
          <p:cNvPr id="48" name="Straight Arrow Connector 47"/>
          <p:cNvCxnSpPr/>
          <p:nvPr/>
        </p:nvCxnSpPr>
        <p:spPr>
          <a:xfrm>
            <a:off x="3352800" y="59436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4267200" y="57150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5486400" y="64008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6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animBg="1"/>
      <p:bldP spid="9" grpId="0"/>
      <p:bldP spid="10" grpId="0" animBg="1"/>
      <p:bldP spid="19" grpId="0"/>
      <p:bldP spid="42" grpId="0"/>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IN" dirty="0" smtClean="0"/>
              <a:t>Length Contraction</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9478" y="1828800"/>
            <a:ext cx="3581400" cy="1447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828800"/>
            <a:ext cx="3581400" cy="1447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78" y="4063805"/>
            <a:ext cx="3581400" cy="1447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4038600"/>
            <a:ext cx="3581400" cy="1447800"/>
          </a:xfrm>
          <a:prstGeom prst="rect">
            <a:avLst/>
          </a:prstGeom>
        </p:spPr>
      </p:pic>
      <p:sp>
        <p:nvSpPr>
          <p:cNvPr id="8" name="Rectangle 7"/>
          <p:cNvSpPr/>
          <p:nvPr/>
        </p:nvSpPr>
        <p:spPr>
          <a:xfrm>
            <a:off x="1162892" y="3383839"/>
            <a:ext cx="2874569" cy="369332"/>
          </a:xfrm>
          <a:prstGeom prst="rect">
            <a:avLst/>
          </a:prstGeom>
        </p:spPr>
        <p:txBody>
          <a:bodyPr wrap="none">
            <a:spAutoFit/>
          </a:bodyPr>
          <a:lstStyle/>
          <a:p>
            <a:r>
              <a:rPr lang="en-IN" dirty="0" smtClean="0"/>
              <a:t>Spaceship moving at v=0.1 </a:t>
            </a:r>
            <a:r>
              <a:rPr lang="en-IN" dirty="0"/>
              <a:t>c </a:t>
            </a:r>
          </a:p>
        </p:txBody>
      </p:sp>
      <p:sp>
        <p:nvSpPr>
          <p:cNvPr id="9" name="Rectangle 8"/>
          <p:cNvSpPr/>
          <p:nvPr/>
        </p:nvSpPr>
        <p:spPr>
          <a:xfrm>
            <a:off x="5410200" y="3383839"/>
            <a:ext cx="3097386" cy="369332"/>
          </a:xfrm>
          <a:prstGeom prst="rect">
            <a:avLst/>
          </a:prstGeom>
        </p:spPr>
        <p:txBody>
          <a:bodyPr wrap="none">
            <a:spAutoFit/>
          </a:bodyPr>
          <a:lstStyle/>
          <a:p>
            <a:r>
              <a:rPr lang="en-IN" dirty="0" smtClean="0"/>
              <a:t>Spaceship moving at v = 0.85 </a:t>
            </a:r>
            <a:r>
              <a:rPr lang="en-IN" dirty="0"/>
              <a:t>c </a:t>
            </a:r>
          </a:p>
        </p:txBody>
      </p:sp>
      <p:sp>
        <p:nvSpPr>
          <p:cNvPr id="10" name="Rectangle 9"/>
          <p:cNvSpPr/>
          <p:nvPr/>
        </p:nvSpPr>
        <p:spPr>
          <a:xfrm>
            <a:off x="1162892" y="5682734"/>
            <a:ext cx="3097386" cy="369332"/>
          </a:xfrm>
          <a:prstGeom prst="rect">
            <a:avLst/>
          </a:prstGeom>
        </p:spPr>
        <p:txBody>
          <a:bodyPr wrap="none">
            <a:spAutoFit/>
          </a:bodyPr>
          <a:lstStyle/>
          <a:p>
            <a:r>
              <a:rPr lang="en-IN" dirty="0" smtClean="0"/>
              <a:t>Spaceship moving at v = 0.95 </a:t>
            </a:r>
            <a:r>
              <a:rPr lang="en-IN" dirty="0"/>
              <a:t>c </a:t>
            </a:r>
          </a:p>
        </p:txBody>
      </p:sp>
      <p:sp>
        <p:nvSpPr>
          <p:cNvPr id="11" name="Rectangle 10"/>
          <p:cNvSpPr/>
          <p:nvPr/>
        </p:nvSpPr>
        <p:spPr>
          <a:xfrm>
            <a:off x="5464379" y="5696188"/>
            <a:ext cx="3097386" cy="369332"/>
          </a:xfrm>
          <a:prstGeom prst="rect">
            <a:avLst/>
          </a:prstGeom>
        </p:spPr>
        <p:txBody>
          <a:bodyPr wrap="none">
            <a:spAutoFit/>
          </a:bodyPr>
          <a:lstStyle/>
          <a:p>
            <a:r>
              <a:rPr lang="en-IN" dirty="0" smtClean="0"/>
              <a:t>Spaceship moving at v = 0.99 </a:t>
            </a:r>
            <a:r>
              <a:rPr lang="en-IN" dirty="0"/>
              <a:t>c </a:t>
            </a:r>
          </a:p>
        </p:txBody>
      </p:sp>
    </p:spTree>
    <p:extLst>
      <p:ext uri="{BB962C8B-B14F-4D97-AF65-F5344CB8AC3E}">
        <p14:creationId xmlns:p14="http://schemas.microsoft.com/office/powerpoint/2010/main" val="32257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8683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Time dilation</a:t>
            </a:r>
            <a:endParaRPr lang="en-US" dirty="0"/>
          </a:p>
        </p:txBody>
      </p:sp>
      <p:sp>
        <p:nvSpPr>
          <p:cNvPr id="3" name="Content Placeholder 2"/>
          <p:cNvSpPr>
            <a:spLocks noGrp="1"/>
          </p:cNvSpPr>
          <p:nvPr>
            <p:ph idx="1"/>
          </p:nvPr>
        </p:nvSpPr>
        <p:spPr>
          <a:xfrm>
            <a:off x="381000" y="1295400"/>
            <a:ext cx="8458200" cy="990600"/>
          </a:xfrm>
        </p:spPr>
        <p:txBody>
          <a:bodyPr>
            <a:normAutofit lnSpcReduction="10000"/>
          </a:bodyPr>
          <a:lstStyle/>
          <a:p>
            <a:pPr>
              <a:buFont typeface="Wingdings" pitchFamily="2" charset="2"/>
              <a:buChar char="q"/>
            </a:pPr>
            <a:r>
              <a:rPr lang="en-US" sz="2000" dirty="0">
                <a:solidFill>
                  <a:srgbClr val="C00000"/>
                </a:solidFill>
              </a:rPr>
              <a:t>Perhaps the most unexpected consequence of the Lorentz transformation is the way in which </a:t>
            </a:r>
            <a:r>
              <a:rPr lang="en-US" sz="2000" dirty="0" smtClean="0">
                <a:solidFill>
                  <a:srgbClr val="C00000"/>
                </a:solidFill>
              </a:rPr>
              <a:t>our ‘commonsense</a:t>
            </a:r>
            <a:r>
              <a:rPr lang="en-US" sz="2000" dirty="0">
                <a:solidFill>
                  <a:srgbClr val="C00000"/>
                </a:solidFill>
              </a:rPr>
              <a:t>’ concept of time has to be drastically modified.</a:t>
            </a:r>
          </a:p>
        </p:txBody>
      </p:sp>
      <p:sp>
        <p:nvSpPr>
          <p:cNvPr id="4" name="Rectangle 3"/>
          <p:cNvSpPr/>
          <p:nvPr/>
        </p:nvSpPr>
        <p:spPr>
          <a:xfrm>
            <a:off x="381000" y="2286000"/>
            <a:ext cx="4876800" cy="646331"/>
          </a:xfrm>
          <a:prstGeom prst="rect">
            <a:avLst/>
          </a:prstGeom>
        </p:spPr>
        <p:txBody>
          <a:bodyPr wrap="square">
            <a:spAutoFit/>
          </a:bodyPr>
          <a:lstStyle/>
          <a:p>
            <a:pPr>
              <a:buFont typeface="Wingdings" pitchFamily="2" charset="2"/>
              <a:buChar char="Ø"/>
            </a:pPr>
            <a:r>
              <a:rPr lang="en-US" dirty="0" smtClean="0"/>
              <a:t> Consider </a:t>
            </a:r>
            <a:r>
              <a:rPr lang="en-US" dirty="0"/>
              <a:t>a </a:t>
            </a:r>
            <a:r>
              <a:rPr lang="en-US" dirty="0">
                <a:solidFill>
                  <a:srgbClr val="C00000"/>
                </a:solidFill>
              </a:rPr>
              <a:t>clock </a:t>
            </a:r>
            <a:r>
              <a:rPr lang="en-US" dirty="0" smtClean="0">
                <a:solidFill>
                  <a:srgbClr val="C00000"/>
                </a:solidFill>
              </a:rPr>
              <a:t>C’ </a:t>
            </a:r>
            <a:r>
              <a:rPr lang="en-US" dirty="0">
                <a:solidFill>
                  <a:srgbClr val="C00000"/>
                </a:solidFill>
              </a:rPr>
              <a:t>placed at </a:t>
            </a:r>
            <a:r>
              <a:rPr lang="en-US" dirty="0" smtClean="0">
                <a:solidFill>
                  <a:srgbClr val="C00000"/>
                </a:solidFill>
              </a:rPr>
              <a:t>rest in </a:t>
            </a:r>
            <a:r>
              <a:rPr lang="en-US" dirty="0">
                <a:solidFill>
                  <a:srgbClr val="C00000"/>
                </a:solidFill>
              </a:rPr>
              <a:t>a frame </a:t>
            </a:r>
            <a:r>
              <a:rPr lang="en-US" dirty="0" smtClean="0">
                <a:solidFill>
                  <a:srgbClr val="C00000"/>
                </a:solidFill>
              </a:rPr>
              <a:t>of</a:t>
            </a:r>
          </a:p>
          <a:p>
            <a:r>
              <a:rPr lang="en-US" dirty="0">
                <a:solidFill>
                  <a:srgbClr val="C00000"/>
                </a:solidFill>
              </a:rPr>
              <a:t> </a:t>
            </a:r>
            <a:r>
              <a:rPr lang="en-US" dirty="0" smtClean="0">
                <a:solidFill>
                  <a:srgbClr val="C00000"/>
                </a:solidFill>
              </a:rPr>
              <a:t>    reference S’</a:t>
            </a:r>
            <a:r>
              <a:rPr lang="en-US" i="1" dirty="0" smtClean="0"/>
              <a:t> </a:t>
            </a:r>
            <a:r>
              <a:rPr lang="en-US" dirty="0"/>
              <a:t>at some point </a:t>
            </a:r>
            <a:r>
              <a:rPr lang="en-US" dirty="0" smtClean="0"/>
              <a:t>x</a:t>
            </a:r>
            <a:r>
              <a:rPr lang="en-US" baseline="-25000" dirty="0" smtClean="0"/>
              <a:t>1</a:t>
            </a:r>
            <a:r>
              <a:rPr lang="en-US" dirty="0" smtClean="0"/>
              <a:t>’ </a:t>
            </a:r>
            <a:r>
              <a:rPr lang="en-US" dirty="0"/>
              <a:t>on the X axis</a:t>
            </a:r>
            <a:r>
              <a:rPr lang="en-US" i="1" dirty="0"/>
              <a:t>.</a:t>
            </a:r>
            <a:endParaRPr lang="en-US" dirty="0"/>
          </a:p>
        </p:txBody>
      </p:sp>
      <p:sp>
        <p:nvSpPr>
          <p:cNvPr id="5" name="Rectangle 4"/>
          <p:cNvSpPr/>
          <p:nvPr/>
        </p:nvSpPr>
        <p:spPr>
          <a:xfrm>
            <a:off x="381000" y="2971800"/>
            <a:ext cx="5562600" cy="923330"/>
          </a:xfrm>
          <a:prstGeom prst="rect">
            <a:avLst/>
          </a:prstGeom>
        </p:spPr>
        <p:txBody>
          <a:bodyPr wrap="square">
            <a:spAutoFit/>
          </a:bodyPr>
          <a:lstStyle/>
          <a:p>
            <a:pPr>
              <a:buFont typeface="Wingdings" pitchFamily="2" charset="2"/>
              <a:buChar char="Ø"/>
            </a:pPr>
            <a:r>
              <a:rPr lang="en-US" dirty="0" smtClean="0"/>
              <a:t> Suppose </a:t>
            </a:r>
            <a:r>
              <a:rPr lang="en-US" dirty="0"/>
              <a:t>once again that this frame </a:t>
            </a:r>
            <a:r>
              <a:rPr lang="en-US" dirty="0" smtClean="0"/>
              <a:t>is moving with a</a:t>
            </a:r>
          </a:p>
          <a:p>
            <a:r>
              <a:rPr lang="en-US" dirty="0"/>
              <a:t> </a:t>
            </a:r>
            <a:r>
              <a:rPr lang="en-US" dirty="0" smtClean="0"/>
              <a:t>    </a:t>
            </a:r>
            <a:r>
              <a:rPr lang="en-US" dirty="0"/>
              <a:t>velocity </a:t>
            </a:r>
            <a:r>
              <a:rPr lang="en-US" b="1" i="1" dirty="0" err="1" smtClean="0">
                <a:solidFill>
                  <a:srgbClr val="C00000"/>
                </a:solidFill>
              </a:rPr>
              <a:t>v</a:t>
            </a:r>
            <a:r>
              <a:rPr lang="en-US" b="1" i="1" baseline="-25000" dirty="0" err="1" smtClean="0">
                <a:solidFill>
                  <a:srgbClr val="C00000"/>
                </a:solidFill>
              </a:rPr>
              <a:t>x</a:t>
            </a:r>
            <a:r>
              <a:rPr lang="en-US" i="1" dirty="0" smtClean="0"/>
              <a:t> </a:t>
            </a:r>
            <a:r>
              <a:rPr lang="en-US" dirty="0"/>
              <a:t>relative to some other </a:t>
            </a:r>
            <a:r>
              <a:rPr lang="en-US" dirty="0" smtClean="0"/>
              <a:t>frame of </a:t>
            </a:r>
            <a:r>
              <a:rPr lang="en-US" dirty="0"/>
              <a:t>reference S .</a:t>
            </a:r>
          </a:p>
        </p:txBody>
      </p:sp>
      <p:sp>
        <p:nvSpPr>
          <p:cNvPr id="9" name="Rectangle 8"/>
          <p:cNvSpPr/>
          <p:nvPr/>
        </p:nvSpPr>
        <p:spPr>
          <a:xfrm>
            <a:off x="381000" y="3657600"/>
            <a:ext cx="5334000" cy="923330"/>
          </a:xfrm>
          <a:prstGeom prst="rect">
            <a:avLst/>
          </a:prstGeom>
        </p:spPr>
        <p:txBody>
          <a:bodyPr wrap="square">
            <a:spAutoFit/>
          </a:bodyPr>
          <a:lstStyle/>
          <a:p>
            <a:pPr>
              <a:buFont typeface="Wingdings" pitchFamily="2" charset="2"/>
              <a:buChar char="Ø"/>
            </a:pPr>
            <a:r>
              <a:rPr lang="en-US" dirty="0"/>
              <a:t>Some time later, clock </a:t>
            </a:r>
            <a:r>
              <a:rPr lang="en-US" dirty="0" smtClean="0"/>
              <a:t>C’ </a:t>
            </a:r>
            <a:r>
              <a:rPr lang="en-US" dirty="0"/>
              <a:t>will read the time </a:t>
            </a:r>
            <a:r>
              <a:rPr lang="en-US" dirty="0" smtClean="0"/>
              <a:t>t’</a:t>
            </a:r>
            <a:r>
              <a:rPr lang="en-US" baseline="-25000" dirty="0" smtClean="0"/>
              <a:t>2</a:t>
            </a:r>
            <a:r>
              <a:rPr lang="en-US" dirty="0" smtClean="0"/>
              <a:t> at</a:t>
            </a:r>
          </a:p>
          <a:p>
            <a:r>
              <a:rPr lang="en-US" dirty="0"/>
              <a:t> </a:t>
            </a:r>
            <a:r>
              <a:rPr lang="en-US" dirty="0" smtClean="0"/>
              <a:t>   which </a:t>
            </a:r>
            <a:r>
              <a:rPr lang="en-US" dirty="0"/>
              <a:t>instant a different clock C</a:t>
            </a:r>
            <a:r>
              <a:rPr lang="en-US" baseline="-25000" dirty="0"/>
              <a:t>2</a:t>
            </a:r>
            <a:r>
              <a:rPr lang="en-US" dirty="0"/>
              <a:t> in S will </a:t>
            </a:r>
            <a:r>
              <a:rPr lang="en-US" dirty="0" smtClean="0"/>
              <a:t>pass the</a:t>
            </a:r>
          </a:p>
          <a:p>
            <a:r>
              <a:rPr lang="en-US" dirty="0"/>
              <a:t> </a:t>
            </a:r>
            <a:r>
              <a:rPr lang="en-US" dirty="0" smtClean="0"/>
              <a:t>   </a:t>
            </a:r>
            <a:r>
              <a:rPr lang="en-US" dirty="0"/>
              <a:t>position </a:t>
            </a:r>
            <a:r>
              <a:rPr lang="en-US" i="1" dirty="0" smtClean="0"/>
              <a:t>x’</a:t>
            </a:r>
            <a:r>
              <a:rPr lang="en-US" baseline="-25000" dirty="0" smtClean="0"/>
              <a:t>1</a:t>
            </a:r>
            <a:r>
              <a:rPr lang="en-US" dirty="0" smtClean="0"/>
              <a:t> </a:t>
            </a:r>
            <a:r>
              <a:rPr lang="en-US" dirty="0"/>
              <a:t>in </a:t>
            </a:r>
            <a:r>
              <a:rPr lang="en-US" dirty="0" smtClean="0"/>
              <a:t>S’</a:t>
            </a:r>
            <a:r>
              <a:rPr lang="en-US" i="1" dirty="0" smtClean="0"/>
              <a:t>.</a:t>
            </a:r>
            <a:endParaRPr lang="en-US" dirty="0"/>
          </a:p>
        </p:txBody>
      </p:sp>
      <p:pic>
        <p:nvPicPr>
          <p:cNvPr id="27655" name="Picture 7"/>
          <p:cNvPicPr>
            <a:picLocks noChangeAspect="1" noChangeArrowheads="1"/>
          </p:cNvPicPr>
          <p:nvPr/>
        </p:nvPicPr>
        <p:blipFill>
          <a:blip r:embed="rId2"/>
          <a:srcRect/>
          <a:stretch>
            <a:fillRect/>
          </a:stretch>
        </p:blipFill>
        <p:spPr bwMode="auto">
          <a:xfrm>
            <a:off x="228600" y="4724400"/>
            <a:ext cx="1259840" cy="365760"/>
          </a:xfrm>
          <a:prstGeom prst="rect">
            <a:avLst/>
          </a:prstGeom>
          <a:noFill/>
          <a:ln w="9525">
            <a:noFill/>
            <a:miter lim="800000"/>
            <a:headEnd/>
            <a:tailEnd/>
          </a:ln>
          <a:effectLst/>
        </p:spPr>
      </p:pic>
      <p:sp>
        <p:nvSpPr>
          <p:cNvPr id="14" name="Rectangle 13"/>
          <p:cNvSpPr/>
          <p:nvPr/>
        </p:nvSpPr>
        <p:spPr>
          <a:xfrm>
            <a:off x="1752600" y="4687669"/>
            <a:ext cx="3741409" cy="646331"/>
          </a:xfrm>
          <a:prstGeom prst="rect">
            <a:avLst/>
          </a:prstGeom>
        </p:spPr>
        <p:txBody>
          <a:bodyPr wrap="none">
            <a:spAutoFit/>
          </a:bodyPr>
          <a:lstStyle/>
          <a:p>
            <a:pPr>
              <a:buNone/>
            </a:pPr>
            <a:r>
              <a:rPr lang="en-US" dirty="0" smtClean="0"/>
              <a:t>Time interval measured in the moving</a:t>
            </a:r>
          </a:p>
          <a:p>
            <a:pPr>
              <a:buNone/>
            </a:pPr>
            <a:r>
              <a:rPr lang="en-US" dirty="0" smtClean="0"/>
              <a:t> frame ! </a:t>
            </a:r>
            <a:endParaRPr lang="en-US" dirty="0"/>
          </a:p>
        </p:txBody>
      </p:sp>
      <p:sp>
        <p:nvSpPr>
          <p:cNvPr id="15" name="Right Arrow 14"/>
          <p:cNvSpPr/>
          <p:nvPr/>
        </p:nvSpPr>
        <p:spPr>
          <a:xfrm>
            <a:off x="1524000" y="48006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4800" y="5257800"/>
            <a:ext cx="3581400" cy="369332"/>
          </a:xfrm>
          <a:prstGeom prst="rect">
            <a:avLst/>
          </a:prstGeom>
        </p:spPr>
        <p:txBody>
          <a:bodyPr wrap="square">
            <a:spAutoFit/>
          </a:bodyPr>
          <a:lstStyle/>
          <a:p>
            <a:pPr>
              <a:buNone/>
            </a:pPr>
            <a:r>
              <a:rPr lang="en-US" u="sng" dirty="0" smtClean="0">
                <a:solidFill>
                  <a:srgbClr val="C00000"/>
                </a:solidFill>
              </a:rPr>
              <a:t>Using Lorenz Transformation</a:t>
            </a:r>
            <a:endParaRPr lang="en-US" u="sng" dirty="0">
              <a:solidFill>
                <a:srgbClr val="C00000"/>
              </a:solidFill>
            </a:endParaRPr>
          </a:p>
        </p:txBody>
      </p:sp>
      <p:sp>
        <p:nvSpPr>
          <p:cNvPr id="17" name="Right Arrow 16"/>
          <p:cNvSpPr/>
          <p:nvPr/>
        </p:nvSpPr>
        <p:spPr>
          <a:xfrm>
            <a:off x="6400800" y="57912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59313" y="5647730"/>
            <a:ext cx="3048000" cy="923330"/>
          </a:xfrm>
          <a:prstGeom prst="rect">
            <a:avLst/>
          </a:prstGeom>
        </p:spPr>
        <p:txBody>
          <a:bodyPr wrap="square">
            <a:spAutoFit/>
          </a:bodyPr>
          <a:lstStyle/>
          <a:p>
            <a:pPr>
              <a:buNone/>
            </a:pPr>
            <a:r>
              <a:rPr lang="en-US" dirty="0" smtClean="0">
                <a:solidFill>
                  <a:srgbClr val="0070C0"/>
                </a:solidFill>
              </a:rPr>
              <a:t>In the moving frame, time measurements are done in </a:t>
            </a:r>
          </a:p>
          <a:p>
            <a:pPr>
              <a:buNone/>
            </a:pPr>
            <a:r>
              <a:rPr lang="en-US" dirty="0">
                <a:solidFill>
                  <a:srgbClr val="0070C0"/>
                </a:solidFill>
              </a:rPr>
              <a:t> </a:t>
            </a:r>
            <a:r>
              <a:rPr lang="en-US" dirty="0" smtClean="0">
                <a:solidFill>
                  <a:srgbClr val="0070C0"/>
                </a:solidFill>
              </a:rPr>
              <a:t>the same place , x’</a:t>
            </a:r>
            <a:r>
              <a:rPr lang="en-US" baseline="-25000" dirty="0" smtClean="0">
                <a:solidFill>
                  <a:srgbClr val="0070C0"/>
                </a:solidFill>
              </a:rPr>
              <a:t>2</a:t>
            </a:r>
            <a:r>
              <a:rPr lang="en-US" dirty="0" smtClean="0">
                <a:solidFill>
                  <a:srgbClr val="0070C0"/>
                </a:solidFill>
              </a:rPr>
              <a:t> = x’</a:t>
            </a:r>
            <a:r>
              <a:rPr lang="en-US" baseline="-25000" dirty="0" smtClean="0">
                <a:solidFill>
                  <a:srgbClr val="0070C0"/>
                </a:solidFill>
              </a:rPr>
              <a:t>1</a:t>
            </a:r>
            <a:r>
              <a:rPr lang="en-US" dirty="0" smtClean="0">
                <a:solidFill>
                  <a:srgbClr val="0070C0"/>
                </a:solidFill>
              </a:rPr>
              <a:t> </a:t>
            </a:r>
            <a:endParaRPr lang="en-US" dirty="0">
              <a:solidFill>
                <a:srgbClr val="0070C0"/>
              </a:solidFill>
            </a:endParaRPr>
          </a:p>
        </p:txBody>
      </p:sp>
      <p:sp>
        <p:nvSpPr>
          <p:cNvPr id="19" name="Right Arrow 18"/>
          <p:cNvSpPr/>
          <p:nvPr/>
        </p:nvSpPr>
        <p:spPr>
          <a:xfrm>
            <a:off x="3162300" y="6087070"/>
            <a:ext cx="345619" cy="237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553200" y="6324600"/>
            <a:ext cx="24384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b="1" dirty="0"/>
              <a:t>T</a:t>
            </a:r>
            <a:r>
              <a:rPr lang="en-US" b="1" dirty="0" smtClean="0"/>
              <a:t>ime dilation </a:t>
            </a:r>
            <a:r>
              <a:rPr lang="en-US" b="1" i="1" dirty="0" smtClean="0"/>
              <a:t>(T &gt; T</a:t>
            </a:r>
            <a:r>
              <a:rPr lang="en-US" b="1" i="1" baseline="-25000" dirty="0" smtClean="0"/>
              <a:t>0</a:t>
            </a:r>
            <a:r>
              <a:rPr lang="en-US" b="1" i="1" dirty="0" smtClean="0"/>
              <a:t> )</a:t>
            </a:r>
            <a:endParaRPr lang="en-US" b="1" dirty="0"/>
          </a:p>
        </p:txBody>
      </p:sp>
      <p:pic>
        <p:nvPicPr>
          <p:cNvPr id="6" name="Picture 5"/>
          <p:cNvPicPr>
            <a:picLocks noChangeAspect="1"/>
          </p:cNvPicPr>
          <p:nvPr/>
        </p:nvPicPr>
        <p:blipFill>
          <a:blip r:embed="rId3">
            <a:lum bright="-40000" contrast="40000"/>
          </a:blip>
          <a:stretch>
            <a:fillRect/>
          </a:stretch>
        </p:blipFill>
        <p:spPr>
          <a:xfrm>
            <a:off x="5824474" y="1975771"/>
            <a:ext cx="3014726" cy="1584000"/>
          </a:xfrm>
          <a:prstGeom prst="rect">
            <a:avLst/>
          </a:prstGeom>
        </p:spPr>
      </p:pic>
      <p:pic>
        <p:nvPicPr>
          <p:cNvPr id="7" name="Picture 6"/>
          <p:cNvPicPr>
            <a:picLocks noChangeAspect="1"/>
          </p:cNvPicPr>
          <p:nvPr/>
        </p:nvPicPr>
        <p:blipFill>
          <a:blip r:embed="rId4">
            <a:lum bright="-40000" contrast="40000"/>
          </a:blip>
          <a:stretch>
            <a:fillRect/>
          </a:stretch>
        </p:blipFill>
        <p:spPr>
          <a:xfrm>
            <a:off x="5799200" y="3745800"/>
            <a:ext cx="3240209" cy="151200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112541" y="5785077"/>
                <a:ext cx="2962515" cy="812595"/>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r>
                  <a:rPr lang="en-IN" dirty="0" smtClean="0"/>
                  <a:t>T = </a:t>
                </a:r>
                <a14:m>
                  <m:oMath xmlns:m="http://schemas.openxmlformats.org/officeDocument/2006/math">
                    <m:sSub>
                      <m:sSubPr>
                        <m:ctrlPr>
                          <a:rPr lang="en-IN"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 </m:t>
                    </m:r>
                    <m:f>
                      <m:fPr>
                        <m:ctrlPr>
                          <a:rPr lang="en-IN" b="0" i="1" smtClean="0">
                            <a:latin typeface="Cambria Math" panose="02040503050406030204" pitchFamily="18" charset="0"/>
                          </a:rPr>
                        </m:ctrlPr>
                      </m:fPr>
                      <m:num>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2</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f>
                          <m:fPr>
                            <m:ctrlPr>
                              <a:rPr lang="en-IN" b="0" i="1" smtClean="0">
                                <a:latin typeface="Cambria Math" panose="02040503050406030204" pitchFamily="18" charset="0"/>
                              </a:rPr>
                            </m:ctrlPr>
                          </m:fPr>
                          <m:num>
                            <m:sSub>
                              <m:sSubPr>
                                <m:ctrlPr>
                                  <a:rPr lang="en-IN" b="0" i="1" smtClean="0">
                                    <a:latin typeface="Cambria Math" panose="02040503050406030204" pitchFamily="18" charset="0"/>
                                  </a:rPr>
                                </m:ctrlPr>
                              </m:sSubPr>
                              <m:e>
                                <m:r>
                                  <a:rPr lang="en-IN" b="0" i="1" smtClean="0">
                                    <a:latin typeface="Cambria Math" panose="02040503050406030204" pitchFamily="18" charset="0"/>
                                  </a:rPr>
                                  <m:t>𝑣</m:t>
                                </m:r>
                              </m:e>
                              <m:sub>
                                <m:r>
                                  <a:rPr lang="en-IN" b="0" i="1" smtClean="0">
                                    <a:latin typeface="Cambria Math" panose="02040503050406030204" pitchFamily="18" charset="0"/>
                                  </a:rPr>
                                  <m:t>𝑥</m:t>
                                </m:r>
                              </m:sub>
                            </m:sSub>
                            <m:r>
                              <a:rPr lang="en-IN" b="0" i="1" smtClean="0">
                                <a:latin typeface="Cambria Math" panose="02040503050406030204" pitchFamily="18" charset="0"/>
                              </a:rPr>
                              <m:t> </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𝑥</m:t>
                                </m:r>
                              </m:e>
                              <m:sub>
                                <m:r>
                                  <a:rPr lang="en-IN" b="0" i="1" smtClean="0">
                                    <a:latin typeface="Cambria Math" panose="02040503050406030204" pitchFamily="18" charset="0"/>
                                  </a:rPr>
                                  <m:t>2</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num>
                          <m:den>
                            <m:sSup>
                              <m:sSupPr>
                                <m:ctrlPr>
                                  <a:rPr lang="en-IN" b="0" i="1" smtClean="0">
                                    <a:latin typeface="Cambria Math" panose="02040503050406030204" pitchFamily="18" charset="0"/>
                                  </a:rPr>
                                </m:ctrlPr>
                              </m:sSupPr>
                              <m:e>
                                <m:r>
                                  <a:rPr lang="en-IN" b="0" i="1" smtClean="0">
                                    <a:latin typeface="Cambria Math" panose="02040503050406030204" pitchFamily="18" charset="0"/>
                                  </a:rPr>
                                  <m:t>𝑐</m:t>
                                </m:r>
                              </m:e>
                              <m:sup>
                                <m:r>
                                  <a:rPr lang="en-IN" b="0" i="1" smtClean="0">
                                    <a:latin typeface="Cambria Math" panose="02040503050406030204" pitchFamily="18" charset="0"/>
                                  </a:rPr>
                                  <m:t>2</m:t>
                                </m:r>
                              </m:sup>
                            </m:sSup>
                          </m:den>
                        </m:f>
                        <m:sSubSup>
                          <m:sSubSupPr>
                            <m:ctrlPr>
                              <a:rPr lang="en-IN" i="1">
                                <a:latin typeface="Cambria Math" panose="02040503050406030204" pitchFamily="18" charset="0"/>
                              </a:rPr>
                            </m:ctrlPr>
                          </m:sSubSupPr>
                          <m:e>
                            <m:r>
                              <a:rPr lang="en-IN" b="0" i="1" smtClean="0">
                                <a:latin typeface="Cambria Math" panose="02040503050406030204" pitchFamily="18" charset="0"/>
                              </a:rPr>
                              <m:t>−</m:t>
                            </m:r>
                            <m:r>
                              <a:rPr lang="en-IN" i="1">
                                <a:latin typeface="Cambria Math" panose="02040503050406030204" pitchFamily="18" charset="0"/>
                              </a:rPr>
                              <m:t>𝑡</m:t>
                            </m:r>
                          </m:e>
                          <m:sub>
                            <m:r>
                              <a:rPr lang="en-IN" b="0" i="1" smtClean="0">
                                <a:latin typeface="Cambria Math" panose="02040503050406030204" pitchFamily="18" charset="0"/>
                              </a:rPr>
                              <m:t>1</m:t>
                            </m:r>
                          </m:sub>
                          <m:sup>
                            <m:r>
                              <a:rPr lang="en-IN" i="1">
                                <a:latin typeface="Cambria Math" panose="02040503050406030204" pitchFamily="18" charset="0"/>
                              </a:rPr>
                              <m:t>′</m:t>
                            </m:r>
                          </m:sup>
                        </m:sSubSup>
                        <m:r>
                          <a:rPr lang="en-IN" b="0" i="1" smtClean="0">
                            <a:latin typeface="Cambria Math" panose="02040503050406030204" pitchFamily="18" charset="0"/>
                          </a:rPr>
                          <m:t>−</m:t>
                        </m:r>
                        <m:r>
                          <a:rPr lang="en-IN" i="1">
                            <a:latin typeface="Cambria Math" panose="02040503050406030204" pitchFamily="18" charset="0"/>
                          </a:rPr>
                          <m:t> </m:t>
                        </m:r>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𝑣</m:t>
                                </m:r>
                              </m:e>
                              <m:sub>
                                <m:r>
                                  <a:rPr lang="en-IN" i="1">
                                    <a:latin typeface="Cambria Math" panose="02040503050406030204" pitchFamily="18" charset="0"/>
                                  </a:rPr>
                                  <m:t>𝑥</m:t>
                                </m:r>
                              </m:sub>
                            </m:sSub>
                            <m:r>
                              <a:rPr lang="en-IN" i="1">
                                <a:latin typeface="Cambria Math" panose="02040503050406030204" pitchFamily="18" charset="0"/>
                              </a:rPr>
                              <m:t> </m:t>
                            </m:r>
                            <m:sSubSup>
                              <m:sSubSupPr>
                                <m:ctrlPr>
                                  <a:rPr lang="en-IN" i="1">
                                    <a:latin typeface="Cambria Math" panose="02040503050406030204" pitchFamily="18" charset="0"/>
                                  </a:rPr>
                                </m:ctrlPr>
                              </m:sSubSupPr>
                              <m:e>
                                <m:r>
                                  <a:rPr lang="en-IN" i="1">
                                    <a:latin typeface="Cambria Math" panose="02040503050406030204" pitchFamily="18" charset="0"/>
                                  </a:rPr>
                                  <m:t>𝑥</m:t>
                                </m:r>
                              </m:e>
                              <m:sub>
                                <m:r>
                                  <a:rPr lang="en-IN" b="0" i="1" smtClean="0">
                                    <a:latin typeface="Cambria Math" panose="02040503050406030204" pitchFamily="18" charset="0"/>
                                  </a:rPr>
                                  <m:t>1</m:t>
                                </m:r>
                              </m:sub>
                              <m:sup>
                                <m:r>
                                  <a:rPr lang="en-IN" i="1">
                                    <a:latin typeface="Cambria Math" panose="02040503050406030204" pitchFamily="18" charset="0"/>
                                  </a:rPr>
                                  <m:t>′</m:t>
                                </m:r>
                              </m:sup>
                            </m:sSubSup>
                            <m:r>
                              <a:rPr lang="en-IN" i="1">
                                <a:latin typeface="Cambria Math" panose="02040503050406030204" pitchFamily="18" charset="0"/>
                              </a:rPr>
                              <m:t> </m:t>
                            </m:r>
                          </m:num>
                          <m:den>
                            <m:sSup>
                              <m:sSupPr>
                                <m:ctrlPr>
                                  <a:rPr lang="en-IN" i="1">
                                    <a:latin typeface="Cambria Math" panose="02040503050406030204" pitchFamily="18" charset="0"/>
                                  </a:rPr>
                                </m:ctrlPr>
                              </m:sSupPr>
                              <m:e>
                                <m:r>
                                  <a:rPr lang="en-IN" i="1">
                                    <a:latin typeface="Cambria Math" panose="02040503050406030204" pitchFamily="18" charset="0"/>
                                  </a:rPr>
                                  <m:t>𝑐</m:t>
                                </m:r>
                              </m:e>
                              <m:sup>
                                <m:r>
                                  <a:rPr lang="en-IN" i="1">
                                    <a:latin typeface="Cambria Math" panose="02040503050406030204" pitchFamily="18" charset="0"/>
                                  </a:rPr>
                                  <m:t>2</m:t>
                                </m:r>
                              </m:sup>
                            </m:sSup>
                          </m:den>
                        </m:f>
                      </m:num>
                      <m:den>
                        <m:rad>
                          <m:radPr>
                            <m:degHide m:val="on"/>
                            <m:ctrlPr>
                              <a:rPr lang="en-IN" b="0" i="1" smtClean="0">
                                <a:latin typeface="Cambria Math" panose="02040503050406030204" pitchFamily="18" charset="0"/>
                              </a:rPr>
                            </m:ctrlPr>
                          </m:radPr>
                          <m:deg/>
                          <m:e>
                            <m:r>
                              <a:rPr lang="en-IN" b="0" i="1" smtClean="0">
                                <a:latin typeface="Cambria Math" panose="02040503050406030204" pitchFamily="18" charset="0"/>
                              </a:rPr>
                              <m:t>1− </m:t>
                            </m:r>
                            <m:f>
                              <m:fPr>
                                <m:ctrlPr>
                                  <a:rPr lang="en-IN" b="0" i="1" smtClean="0">
                                    <a:latin typeface="Cambria Math" panose="02040503050406030204" pitchFamily="18" charset="0"/>
                                  </a:rPr>
                                </m:ctrlPr>
                              </m:fPr>
                              <m:num>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𝑣</m:t>
                                    </m:r>
                                  </m:e>
                                  <m:sub>
                                    <m:r>
                                      <a:rPr lang="en-IN" b="0" i="1" smtClean="0">
                                        <a:latin typeface="Cambria Math" panose="02040503050406030204" pitchFamily="18" charset="0"/>
                                      </a:rPr>
                                      <m:t>𝑥</m:t>
                                    </m:r>
                                  </m:sub>
                                  <m:sup>
                                    <m:r>
                                      <a:rPr lang="en-IN" b="0" i="1" smtClean="0">
                                        <a:latin typeface="Cambria Math" panose="02040503050406030204" pitchFamily="18" charset="0"/>
                                      </a:rPr>
                                      <m:t>2</m:t>
                                    </m:r>
                                  </m:sup>
                                </m:sSubSup>
                              </m:num>
                              <m:den>
                                <m:sSup>
                                  <m:sSupPr>
                                    <m:ctrlPr>
                                      <a:rPr lang="en-IN" b="0" i="1" smtClean="0">
                                        <a:latin typeface="Cambria Math" panose="02040503050406030204" pitchFamily="18" charset="0"/>
                                      </a:rPr>
                                    </m:ctrlPr>
                                  </m:sSupPr>
                                  <m:e>
                                    <m:r>
                                      <a:rPr lang="en-IN" b="0" i="1" smtClean="0">
                                        <a:latin typeface="Cambria Math" panose="02040503050406030204" pitchFamily="18" charset="0"/>
                                      </a:rPr>
                                      <m:t>𝑐</m:t>
                                    </m:r>
                                  </m:e>
                                  <m:sup>
                                    <m:r>
                                      <a:rPr lang="en-IN" b="0" i="1" smtClean="0">
                                        <a:latin typeface="Cambria Math" panose="02040503050406030204" pitchFamily="18" charset="0"/>
                                      </a:rPr>
                                      <m:t>2</m:t>
                                    </m:r>
                                  </m:sup>
                                </m:sSup>
                              </m:den>
                            </m:f>
                          </m:e>
                        </m:rad>
                      </m:den>
                    </m:f>
                  </m:oMath>
                </a14:m>
                <a:endParaRPr lang="en-IN" dirty="0"/>
              </a:p>
            </p:txBody>
          </p:sp>
        </mc:Choice>
        <mc:Fallback xmlns="">
          <p:sp>
            <p:nvSpPr>
              <p:cNvPr id="8" name="TextBox 7"/>
              <p:cNvSpPr txBox="1">
                <a:spLocks noRot="1" noChangeAspect="1" noMove="1" noResize="1" noEditPoints="1" noAdjustHandles="1" noChangeArrowheads="1" noChangeShapeType="1" noTextEdit="1"/>
              </p:cNvSpPr>
              <p:nvPr/>
            </p:nvSpPr>
            <p:spPr>
              <a:xfrm>
                <a:off x="112541" y="5785077"/>
                <a:ext cx="2962515" cy="812595"/>
              </a:xfrm>
              <a:prstGeom prst="rect">
                <a:avLst/>
              </a:prstGeom>
              <a:blipFill rotWithShape="0">
                <a:blip r:embed="rId5"/>
                <a:stretch>
                  <a:fillRect l="-428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85421" y="5442466"/>
                <a:ext cx="1753043" cy="810671"/>
              </a:xfrm>
              <a:prstGeom prst="rect">
                <a:avLst/>
              </a:prstGeom>
              <a:noFill/>
            </p:spPr>
            <p:txBody>
              <a:bodyPr wrap="square" lIns="0" tIns="0" rIns="0" bIns="0" rtlCol="0">
                <a:spAutoFit/>
              </a:bodyPr>
              <a:lstStyle/>
              <a:p>
                <a:r>
                  <a:rPr lang="en-IN" b="1" dirty="0" smtClean="0">
                    <a:solidFill>
                      <a:srgbClr val="FF0000"/>
                    </a:solidFill>
                  </a:rPr>
                  <a:t>T = </a:t>
                </a:r>
                <a14:m>
                  <m:oMath xmlns:m="http://schemas.openxmlformats.org/officeDocument/2006/math">
                    <m:f>
                      <m:fPr>
                        <m:ctrlPr>
                          <a:rPr lang="en-IN" b="1" i="1" smtClean="0">
                            <a:solidFill>
                              <a:srgbClr val="FF0000"/>
                            </a:solidFill>
                            <a:latin typeface="Cambria Math" panose="02040503050406030204" pitchFamily="18" charset="0"/>
                          </a:rPr>
                        </m:ctrlPr>
                      </m:fPr>
                      <m:num>
                        <m:sSub>
                          <m:sSubPr>
                            <m:ctrlPr>
                              <a:rPr lang="en-IN" b="1" i="1" smtClean="0">
                                <a:solidFill>
                                  <a:srgbClr val="FF0000"/>
                                </a:solidFill>
                                <a:latin typeface="Cambria Math" panose="02040503050406030204" pitchFamily="18" charset="0"/>
                              </a:rPr>
                            </m:ctrlPr>
                          </m:sSubPr>
                          <m:e>
                            <m:r>
                              <a:rPr lang="en-IN" b="1" i="1" smtClean="0">
                                <a:solidFill>
                                  <a:srgbClr val="FF0000"/>
                                </a:solidFill>
                                <a:latin typeface="Cambria Math" panose="02040503050406030204" pitchFamily="18" charset="0"/>
                              </a:rPr>
                              <m:t>𝑻</m:t>
                            </m:r>
                          </m:e>
                          <m:sub>
                            <m:r>
                              <a:rPr lang="en-IN" b="1" i="1" smtClean="0">
                                <a:solidFill>
                                  <a:srgbClr val="FF0000"/>
                                </a:solidFill>
                                <a:latin typeface="Cambria Math" panose="02040503050406030204" pitchFamily="18" charset="0"/>
                              </a:rPr>
                              <m:t>𝟎</m:t>
                            </m:r>
                          </m:sub>
                        </m:sSub>
                      </m:num>
                      <m:den>
                        <m:rad>
                          <m:radPr>
                            <m:degHide m:val="on"/>
                            <m:ctrlPr>
                              <a:rPr lang="en-IN" b="1" i="1">
                                <a:solidFill>
                                  <a:srgbClr val="FF0000"/>
                                </a:solidFill>
                                <a:latin typeface="Cambria Math" panose="02040503050406030204" pitchFamily="18" charset="0"/>
                              </a:rPr>
                            </m:ctrlPr>
                          </m:radPr>
                          <m:deg/>
                          <m:e>
                            <m:r>
                              <a:rPr lang="en-IN" b="1" i="1">
                                <a:solidFill>
                                  <a:srgbClr val="FF0000"/>
                                </a:solidFill>
                                <a:latin typeface="Cambria Math" panose="02040503050406030204" pitchFamily="18" charset="0"/>
                              </a:rPr>
                              <m:t>𝟏</m:t>
                            </m:r>
                            <m:r>
                              <a:rPr lang="en-IN" b="1" i="1">
                                <a:solidFill>
                                  <a:srgbClr val="FF0000"/>
                                </a:solidFill>
                                <a:latin typeface="Cambria Math" panose="02040503050406030204" pitchFamily="18" charset="0"/>
                              </a:rPr>
                              <m:t>− </m:t>
                            </m:r>
                            <m:f>
                              <m:fPr>
                                <m:ctrlPr>
                                  <a:rPr lang="en-IN" b="1" i="1">
                                    <a:solidFill>
                                      <a:srgbClr val="FF0000"/>
                                    </a:solidFill>
                                    <a:latin typeface="Cambria Math" panose="02040503050406030204" pitchFamily="18" charset="0"/>
                                  </a:rPr>
                                </m:ctrlPr>
                              </m:fPr>
                              <m:num>
                                <m:sSubSup>
                                  <m:sSubSupPr>
                                    <m:ctrlPr>
                                      <a:rPr lang="en-IN" b="1" i="1">
                                        <a:solidFill>
                                          <a:srgbClr val="FF0000"/>
                                        </a:solidFill>
                                        <a:latin typeface="Cambria Math" panose="02040503050406030204" pitchFamily="18" charset="0"/>
                                      </a:rPr>
                                    </m:ctrlPr>
                                  </m:sSubSupPr>
                                  <m:e>
                                    <m:r>
                                      <a:rPr lang="en-IN" b="1" i="1">
                                        <a:solidFill>
                                          <a:srgbClr val="FF0000"/>
                                        </a:solidFill>
                                        <a:latin typeface="Cambria Math" panose="02040503050406030204" pitchFamily="18" charset="0"/>
                                      </a:rPr>
                                      <m:t>𝒗</m:t>
                                    </m:r>
                                  </m:e>
                                  <m:sub>
                                    <m:r>
                                      <a:rPr lang="en-IN" b="1" i="1">
                                        <a:solidFill>
                                          <a:srgbClr val="FF0000"/>
                                        </a:solidFill>
                                        <a:latin typeface="Cambria Math" panose="02040503050406030204" pitchFamily="18" charset="0"/>
                                      </a:rPr>
                                      <m:t>𝒙</m:t>
                                    </m:r>
                                  </m:sub>
                                  <m:sup>
                                    <m:r>
                                      <a:rPr lang="en-IN" b="1" i="1">
                                        <a:solidFill>
                                          <a:srgbClr val="FF0000"/>
                                        </a:solidFill>
                                        <a:latin typeface="Cambria Math" panose="02040503050406030204" pitchFamily="18" charset="0"/>
                                      </a:rPr>
                                      <m:t>𝟐</m:t>
                                    </m:r>
                                  </m:sup>
                                </m:sSubSup>
                              </m:num>
                              <m:den>
                                <m:sSup>
                                  <m:sSupPr>
                                    <m:ctrlPr>
                                      <a:rPr lang="en-IN" b="1" i="1">
                                        <a:solidFill>
                                          <a:srgbClr val="FF0000"/>
                                        </a:solidFill>
                                        <a:latin typeface="Cambria Math" panose="02040503050406030204" pitchFamily="18" charset="0"/>
                                      </a:rPr>
                                    </m:ctrlPr>
                                  </m:sSupPr>
                                  <m:e>
                                    <m:r>
                                      <a:rPr lang="en-IN" b="1" i="1">
                                        <a:solidFill>
                                          <a:srgbClr val="FF0000"/>
                                        </a:solidFill>
                                        <a:latin typeface="Cambria Math" panose="02040503050406030204" pitchFamily="18" charset="0"/>
                                      </a:rPr>
                                      <m:t>𝒄</m:t>
                                    </m:r>
                                  </m:e>
                                  <m:sup>
                                    <m:r>
                                      <a:rPr lang="en-IN" b="1" i="1">
                                        <a:solidFill>
                                          <a:srgbClr val="FF0000"/>
                                        </a:solidFill>
                                        <a:latin typeface="Cambria Math" panose="02040503050406030204" pitchFamily="18" charset="0"/>
                                      </a:rPr>
                                      <m:t>𝟐</m:t>
                                    </m:r>
                                  </m:sup>
                                </m:sSup>
                              </m:den>
                            </m:f>
                          </m:e>
                        </m:rad>
                      </m:den>
                    </m:f>
                    <m:r>
                      <a:rPr lang="en-IN" b="1" i="0" smtClean="0">
                        <a:solidFill>
                          <a:srgbClr val="FF0000"/>
                        </a:solidFill>
                        <a:latin typeface="Cambria Math" panose="02040503050406030204" pitchFamily="18" charset="0"/>
                      </a:rPr>
                      <m:t>= </m:t>
                    </m:r>
                    <m:sSub>
                      <m:sSubPr>
                        <m:ctrlPr>
                          <a:rPr lang="en-IN" b="1" i="1" smtClean="0">
                            <a:solidFill>
                              <a:srgbClr val="FF0000"/>
                            </a:solidFill>
                            <a:latin typeface="Cambria Math" panose="02040503050406030204" pitchFamily="18" charset="0"/>
                          </a:rPr>
                        </m:ctrlPr>
                      </m:sSubPr>
                      <m:e>
                        <m:r>
                          <a:rPr lang="en-IN" b="1" i="1" smtClean="0">
                            <a:solidFill>
                              <a:srgbClr val="FF0000"/>
                            </a:solidFill>
                            <a:latin typeface="Cambria Math" panose="02040503050406030204" pitchFamily="18" charset="0"/>
                          </a:rPr>
                          <m:t>𝑻</m:t>
                        </m:r>
                      </m:e>
                      <m:sub>
                        <m:r>
                          <a:rPr lang="en-IN" b="1" i="1" smtClean="0">
                            <a:solidFill>
                              <a:srgbClr val="FF0000"/>
                            </a:solidFill>
                            <a:latin typeface="Cambria Math" panose="02040503050406030204" pitchFamily="18" charset="0"/>
                          </a:rPr>
                          <m:t>𝟎</m:t>
                        </m:r>
                      </m:sub>
                    </m:sSub>
                    <m:r>
                      <a:rPr lang="en-IN" b="1" i="1" smtClean="0">
                        <a:solidFill>
                          <a:srgbClr val="FF0000"/>
                        </a:solidFill>
                        <a:latin typeface="Cambria Math" panose="02040503050406030204" pitchFamily="18" charset="0"/>
                        <a:ea typeface="Cambria Math" panose="02040503050406030204" pitchFamily="18" charset="0"/>
                      </a:rPr>
                      <m:t>𝜸</m:t>
                    </m:r>
                  </m:oMath>
                </a14:m>
                <a:endParaRPr lang="en-IN" b="1"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885421" y="5442466"/>
                <a:ext cx="1753043" cy="810671"/>
              </a:xfrm>
              <a:prstGeom prst="rect">
                <a:avLst/>
              </a:prstGeom>
              <a:blipFill rotWithShape="0">
                <a:blip r:embed="rId6"/>
                <a:stretch>
                  <a:fillRect l="-7986" t="-1504" b="-752"/>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9" grpId="0"/>
      <p:bldP spid="14" grpId="0"/>
      <p:bldP spid="15" grpId="0" animBg="1"/>
      <p:bldP spid="16" grpId="0"/>
      <p:bldP spid="17" grpId="0" animBg="1"/>
      <p:bldP spid="18" grpId="0"/>
      <p:bldP spid="19" grpId="0" animBg="1"/>
      <p:bldP spid="20" grpId="0" animBg="1"/>
      <p:bldP spid="8"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71596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IN" dirty="0" smtClean="0"/>
              <a:t>Time dilation</a:t>
            </a:r>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409" y="2209800"/>
            <a:ext cx="8235722" cy="2232000"/>
          </a:xfrm>
          <a:prstGeom prst="rect">
            <a:avLst/>
          </a:prstGeom>
        </p:spPr>
      </p:pic>
      <p:sp>
        <p:nvSpPr>
          <p:cNvPr id="8" name="Rectangle 7"/>
          <p:cNvSpPr/>
          <p:nvPr/>
        </p:nvSpPr>
        <p:spPr>
          <a:xfrm>
            <a:off x="304800" y="1169749"/>
            <a:ext cx="2857321" cy="369332"/>
          </a:xfrm>
          <a:prstGeom prst="rect">
            <a:avLst/>
          </a:prstGeom>
        </p:spPr>
        <p:txBody>
          <a:bodyPr wrap="none">
            <a:spAutoFit/>
          </a:bodyPr>
          <a:lstStyle/>
          <a:p>
            <a:r>
              <a:rPr lang="en-IN" b="1" u="sng" dirty="0" smtClean="0">
                <a:solidFill>
                  <a:srgbClr val="FF0000"/>
                </a:solidFill>
              </a:rPr>
              <a:t>Time </a:t>
            </a:r>
            <a:r>
              <a:rPr lang="en-IN" b="1" u="sng" dirty="0">
                <a:solidFill>
                  <a:srgbClr val="FF0000"/>
                </a:solidFill>
              </a:rPr>
              <a:t>dilation due to motion</a:t>
            </a:r>
          </a:p>
        </p:txBody>
      </p:sp>
      <p:sp>
        <p:nvSpPr>
          <p:cNvPr id="9" name="Rectangle 8"/>
          <p:cNvSpPr/>
          <p:nvPr/>
        </p:nvSpPr>
        <p:spPr>
          <a:xfrm>
            <a:off x="304800" y="5112519"/>
            <a:ext cx="2704921"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IN" dirty="0"/>
              <a:t>A light signal is reflected back and forth between the mirrors.</a:t>
            </a:r>
          </a:p>
        </p:txBody>
      </p:sp>
      <p:sp>
        <p:nvSpPr>
          <p:cNvPr id="10" name="Rectangle 9"/>
          <p:cNvSpPr/>
          <p:nvPr/>
        </p:nvSpPr>
        <p:spPr>
          <a:xfrm>
            <a:off x="3886200" y="4724400"/>
            <a:ext cx="4953000" cy="147732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IN" dirty="0" smtClean="0"/>
              <a:t>A </a:t>
            </a:r>
            <a:r>
              <a:rPr lang="en-IN" dirty="0"/>
              <a:t>light clock at rest and a second light clock that moves perpendicular to its rod. The light signal in the moving clock chases after the rod. To reach the other end, it covers more distance and, as a result, requires more time.</a:t>
            </a:r>
          </a:p>
        </p:txBody>
      </p:sp>
    </p:spTree>
    <p:extLst>
      <p:ext uri="{BB962C8B-B14F-4D97-AF65-F5344CB8AC3E}">
        <p14:creationId xmlns:p14="http://schemas.microsoft.com/office/powerpoint/2010/main" val="2199146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868362"/>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IN" dirty="0" smtClean="0"/>
              <a:t> Light pulse Clock Method </a:t>
            </a:r>
            <a:endParaRPr lang="en-IN" dirty="0"/>
          </a:p>
        </p:txBody>
      </p:sp>
      <p:sp>
        <p:nvSpPr>
          <p:cNvPr id="3" name="Content Placeholder 2"/>
          <p:cNvSpPr>
            <a:spLocks noGrp="1"/>
          </p:cNvSpPr>
          <p:nvPr>
            <p:ph idx="1"/>
          </p:nvPr>
        </p:nvSpPr>
        <p:spPr>
          <a:xfrm>
            <a:off x="457200" y="1600201"/>
            <a:ext cx="8229600" cy="762000"/>
          </a:xfrm>
        </p:spPr>
        <p:txBody>
          <a:bodyPr>
            <a:normAutofit/>
          </a:bodyPr>
          <a:lstStyle/>
          <a:p>
            <a:pPr marL="0" indent="0">
              <a:buNone/>
            </a:pPr>
            <a:r>
              <a:rPr lang="en-IN" sz="2000" u="sng" dirty="0" smtClean="0">
                <a:solidFill>
                  <a:srgbClr val="FF0000"/>
                </a:solidFill>
              </a:rPr>
              <a:t>Time dilation</a:t>
            </a:r>
            <a:r>
              <a:rPr lang="en-IN" sz="2000" dirty="0" smtClean="0">
                <a:solidFill>
                  <a:srgbClr val="FF0000"/>
                </a:solidFill>
              </a:rPr>
              <a:t> : </a:t>
            </a:r>
            <a:r>
              <a:rPr lang="en-IN" sz="2000" dirty="0" smtClean="0">
                <a:solidFill>
                  <a:schemeClr val="tx1">
                    <a:lumMod val="95000"/>
                    <a:lumOff val="5000"/>
                  </a:schemeClr>
                </a:solidFill>
              </a:rPr>
              <a:t>Consider a light source moving with a velocity </a:t>
            </a:r>
            <a:r>
              <a:rPr lang="en-IN" sz="2000" i="1" dirty="0" smtClean="0">
                <a:solidFill>
                  <a:srgbClr val="FF0000"/>
                </a:solidFill>
                <a:latin typeface="Georgia" panose="02040502050405020303" pitchFamily="18" charset="0"/>
              </a:rPr>
              <a:t>v</a:t>
            </a:r>
            <a:r>
              <a:rPr lang="en-IN" sz="2000" dirty="0">
                <a:solidFill>
                  <a:schemeClr val="tx1">
                    <a:lumMod val="95000"/>
                    <a:lumOff val="5000"/>
                  </a:schemeClr>
                </a:solidFill>
              </a:rPr>
              <a:t> </a:t>
            </a:r>
            <a:r>
              <a:rPr lang="en-IN" sz="2000" dirty="0" smtClean="0">
                <a:solidFill>
                  <a:schemeClr val="tx1">
                    <a:lumMod val="95000"/>
                    <a:lumOff val="5000"/>
                  </a:schemeClr>
                </a:solidFill>
              </a:rPr>
              <a:t>with respect to a frame </a:t>
            </a:r>
            <a:r>
              <a:rPr lang="en-IN" sz="2000" dirty="0" smtClean="0">
                <a:solidFill>
                  <a:srgbClr val="FF0000"/>
                </a:solidFill>
              </a:rPr>
              <a:t>S’</a:t>
            </a:r>
            <a:r>
              <a:rPr lang="en-IN" sz="2000" dirty="0" smtClean="0">
                <a:solidFill>
                  <a:schemeClr val="tx1">
                    <a:lumMod val="95000"/>
                    <a:lumOff val="5000"/>
                  </a:schemeClr>
                </a:solidFill>
              </a:rPr>
              <a:t> along the x-axis. </a:t>
            </a:r>
            <a:endParaRPr lang="en-IN" sz="2000" i="1" u="sng" dirty="0">
              <a:solidFill>
                <a:srgbClr val="FF0000"/>
              </a:solidFill>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561648" y="2254312"/>
            <a:ext cx="2129211" cy="1512000"/>
          </a:xfrm>
          <a:prstGeom prst="rect">
            <a:avLst/>
          </a:prstGeom>
        </p:spPr>
      </p:pic>
      <p:pic>
        <p:nvPicPr>
          <p:cNvPr id="5" name="Picture 4"/>
          <p:cNvPicPr>
            <a:picLocks noChangeAspect="1"/>
          </p:cNvPicPr>
          <p:nvPr/>
        </p:nvPicPr>
        <p:blipFill>
          <a:blip r:embed="rId3"/>
          <a:stretch>
            <a:fillRect/>
          </a:stretch>
        </p:blipFill>
        <p:spPr>
          <a:xfrm>
            <a:off x="304800" y="3874902"/>
            <a:ext cx="721473" cy="432000"/>
          </a:xfrm>
          <a:prstGeom prst="rect">
            <a:avLst/>
          </a:prstGeom>
        </p:spPr>
      </p:pic>
      <p:pic>
        <p:nvPicPr>
          <p:cNvPr id="6" name="Picture 5"/>
          <p:cNvPicPr>
            <a:picLocks noChangeAspect="1"/>
          </p:cNvPicPr>
          <p:nvPr/>
        </p:nvPicPr>
        <p:blipFill>
          <a:blip r:embed="rId4"/>
          <a:stretch>
            <a:fillRect/>
          </a:stretch>
        </p:blipFill>
        <p:spPr>
          <a:xfrm>
            <a:off x="3327827" y="2218552"/>
            <a:ext cx="2488346" cy="1440000"/>
          </a:xfrm>
          <a:prstGeom prst="rect">
            <a:avLst/>
          </a:prstGeom>
        </p:spPr>
      </p:pic>
      <p:pic>
        <p:nvPicPr>
          <p:cNvPr id="7" name="Picture 6"/>
          <p:cNvPicPr>
            <a:picLocks noChangeAspect="1"/>
          </p:cNvPicPr>
          <p:nvPr/>
        </p:nvPicPr>
        <p:blipFill>
          <a:blip r:embed="rId5"/>
          <a:stretch>
            <a:fillRect/>
          </a:stretch>
        </p:blipFill>
        <p:spPr>
          <a:xfrm>
            <a:off x="5602750" y="2776312"/>
            <a:ext cx="3424901" cy="396000"/>
          </a:xfrm>
          <a:prstGeom prst="rect">
            <a:avLst/>
          </a:prstGeom>
        </p:spPr>
      </p:pic>
      <p:pic>
        <p:nvPicPr>
          <p:cNvPr id="8" name="Picture 7"/>
          <p:cNvPicPr>
            <a:picLocks noChangeAspect="1"/>
          </p:cNvPicPr>
          <p:nvPr/>
        </p:nvPicPr>
        <p:blipFill>
          <a:blip r:embed="rId6"/>
          <a:stretch>
            <a:fillRect/>
          </a:stretch>
        </p:blipFill>
        <p:spPr>
          <a:xfrm>
            <a:off x="5471207" y="3514902"/>
            <a:ext cx="3481590" cy="684000"/>
          </a:xfrm>
          <a:prstGeom prst="rect">
            <a:avLst/>
          </a:prstGeom>
        </p:spPr>
      </p:pic>
      <p:pic>
        <p:nvPicPr>
          <p:cNvPr id="9" name="Picture 8"/>
          <p:cNvPicPr>
            <a:picLocks noChangeAspect="1"/>
          </p:cNvPicPr>
          <p:nvPr/>
        </p:nvPicPr>
        <p:blipFill>
          <a:blip r:embed="rId7"/>
          <a:stretch>
            <a:fillRect/>
          </a:stretch>
        </p:blipFill>
        <p:spPr>
          <a:xfrm>
            <a:off x="1828800" y="3730902"/>
            <a:ext cx="3304370" cy="576000"/>
          </a:xfrm>
          <a:prstGeom prst="rect">
            <a:avLst/>
          </a:prstGeom>
        </p:spPr>
      </p:pic>
      <p:pic>
        <p:nvPicPr>
          <p:cNvPr id="10" name="Picture 9"/>
          <p:cNvPicPr>
            <a:picLocks noChangeAspect="1"/>
          </p:cNvPicPr>
          <p:nvPr/>
        </p:nvPicPr>
        <p:blipFill>
          <a:blip r:embed="rId8"/>
          <a:stretch>
            <a:fillRect/>
          </a:stretch>
        </p:blipFill>
        <p:spPr>
          <a:xfrm>
            <a:off x="1806741" y="4433603"/>
            <a:ext cx="3664466" cy="2268000"/>
          </a:xfrm>
          <a:prstGeom prst="rect">
            <a:avLst/>
          </a:prstGeom>
        </p:spPr>
      </p:pic>
      <p:cxnSp>
        <p:nvCxnSpPr>
          <p:cNvPr id="12" name="Straight Arrow Connector 11"/>
          <p:cNvCxnSpPr>
            <a:endCxn id="5" idx="0"/>
          </p:cNvCxnSpPr>
          <p:nvPr/>
        </p:nvCxnSpPr>
        <p:spPr>
          <a:xfrm flipH="1">
            <a:off x="665537" y="3429000"/>
            <a:ext cx="360737" cy="445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5281684" y="3411940"/>
            <a:ext cx="3671247" cy="1132764"/>
          </a:xfrm>
          <a:custGeom>
            <a:avLst/>
            <a:gdLst>
              <a:gd name="connsiteX0" fmla="*/ 191068 w 3671247"/>
              <a:gd name="connsiteY0" fmla="*/ 95535 h 1132764"/>
              <a:gd name="connsiteX1" fmla="*/ 682388 w 3671247"/>
              <a:gd name="connsiteY1" fmla="*/ 81887 h 1132764"/>
              <a:gd name="connsiteX2" fmla="*/ 1446662 w 3671247"/>
              <a:gd name="connsiteY2" fmla="*/ 68239 h 1132764"/>
              <a:gd name="connsiteX3" fmla="*/ 1528549 w 3671247"/>
              <a:gd name="connsiteY3" fmla="*/ 54591 h 1132764"/>
              <a:gd name="connsiteX4" fmla="*/ 1637731 w 3671247"/>
              <a:gd name="connsiteY4" fmla="*/ 40944 h 1132764"/>
              <a:gd name="connsiteX5" fmla="*/ 1856095 w 3671247"/>
              <a:gd name="connsiteY5" fmla="*/ 13648 h 1132764"/>
              <a:gd name="connsiteX6" fmla="*/ 1910686 w 3671247"/>
              <a:gd name="connsiteY6" fmla="*/ 0 h 1132764"/>
              <a:gd name="connsiteX7" fmla="*/ 2374710 w 3671247"/>
              <a:gd name="connsiteY7" fmla="*/ 13648 h 1132764"/>
              <a:gd name="connsiteX8" fmla="*/ 2565779 w 3671247"/>
              <a:gd name="connsiteY8" fmla="*/ 40944 h 1132764"/>
              <a:gd name="connsiteX9" fmla="*/ 2606722 w 3671247"/>
              <a:gd name="connsiteY9" fmla="*/ 54591 h 1132764"/>
              <a:gd name="connsiteX10" fmla="*/ 2770495 w 3671247"/>
              <a:gd name="connsiteY10" fmla="*/ 68239 h 1132764"/>
              <a:gd name="connsiteX11" fmla="*/ 2893325 w 3671247"/>
              <a:gd name="connsiteY11" fmla="*/ 81887 h 1132764"/>
              <a:gd name="connsiteX12" fmla="*/ 2975212 w 3671247"/>
              <a:gd name="connsiteY12" fmla="*/ 109182 h 1132764"/>
              <a:gd name="connsiteX13" fmla="*/ 3016155 w 3671247"/>
              <a:gd name="connsiteY13" fmla="*/ 122830 h 1132764"/>
              <a:gd name="connsiteX14" fmla="*/ 3098041 w 3671247"/>
              <a:gd name="connsiteY14" fmla="*/ 136478 h 1132764"/>
              <a:gd name="connsiteX15" fmla="*/ 3152632 w 3671247"/>
              <a:gd name="connsiteY15" fmla="*/ 163773 h 1132764"/>
              <a:gd name="connsiteX16" fmla="*/ 3398292 w 3671247"/>
              <a:gd name="connsiteY16" fmla="*/ 191069 h 1132764"/>
              <a:gd name="connsiteX17" fmla="*/ 3480179 w 3671247"/>
              <a:gd name="connsiteY17" fmla="*/ 218364 h 1132764"/>
              <a:gd name="connsiteX18" fmla="*/ 3548417 w 3671247"/>
              <a:gd name="connsiteY18" fmla="*/ 232012 h 1132764"/>
              <a:gd name="connsiteX19" fmla="*/ 3589361 w 3671247"/>
              <a:gd name="connsiteY19" fmla="*/ 272956 h 1132764"/>
              <a:gd name="connsiteX20" fmla="*/ 3643952 w 3671247"/>
              <a:gd name="connsiteY20" fmla="*/ 436729 h 1132764"/>
              <a:gd name="connsiteX21" fmla="*/ 3657600 w 3671247"/>
              <a:gd name="connsiteY21" fmla="*/ 477672 h 1132764"/>
              <a:gd name="connsiteX22" fmla="*/ 3671247 w 3671247"/>
              <a:gd name="connsiteY22" fmla="*/ 518615 h 1132764"/>
              <a:gd name="connsiteX23" fmla="*/ 3657600 w 3671247"/>
              <a:gd name="connsiteY23" fmla="*/ 805218 h 1132764"/>
              <a:gd name="connsiteX24" fmla="*/ 3643952 w 3671247"/>
              <a:gd name="connsiteY24" fmla="*/ 846161 h 1132764"/>
              <a:gd name="connsiteX25" fmla="*/ 3603009 w 3671247"/>
              <a:gd name="connsiteY25" fmla="*/ 873457 h 1132764"/>
              <a:gd name="connsiteX26" fmla="*/ 3575713 w 3671247"/>
              <a:gd name="connsiteY26" fmla="*/ 914400 h 1132764"/>
              <a:gd name="connsiteX27" fmla="*/ 3152632 w 3671247"/>
              <a:gd name="connsiteY27" fmla="*/ 955344 h 1132764"/>
              <a:gd name="connsiteX28" fmla="*/ 2906973 w 3671247"/>
              <a:gd name="connsiteY28" fmla="*/ 996287 h 1132764"/>
              <a:gd name="connsiteX29" fmla="*/ 2811438 w 3671247"/>
              <a:gd name="connsiteY29" fmla="*/ 1037230 h 1132764"/>
              <a:gd name="connsiteX30" fmla="*/ 2579426 w 3671247"/>
              <a:gd name="connsiteY30" fmla="*/ 1050878 h 1132764"/>
              <a:gd name="connsiteX31" fmla="*/ 2388358 w 3671247"/>
              <a:gd name="connsiteY31" fmla="*/ 1091821 h 1132764"/>
              <a:gd name="connsiteX32" fmla="*/ 2074459 w 3671247"/>
              <a:gd name="connsiteY32" fmla="*/ 1119117 h 1132764"/>
              <a:gd name="connsiteX33" fmla="*/ 2019868 w 3671247"/>
              <a:gd name="connsiteY33" fmla="*/ 1132764 h 1132764"/>
              <a:gd name="connsiteX34" fmla="*/ 887104 w 3671247"/>
              <a:gd name="connsiteY34" fmla="*/ 1119117 h 1132764"/>
              <a:gd name="connsiteX35" fmla="*/ 750626 w 3671247"/>
              <a:gd name="connsiteY35" fmla="*/ 1009935 h 1132764"/>
              <a:gd name="connsiteX36" fmla="*/ 614149 w 3671247"/>
              <a:gd name="connsiteY36" fmla="*/ 914400 h 1132764"/>
              <a:gd name="connsiteX37" fmla="*/ 545910 w 3671247"/>
              <a:gd name="connsiteY37" fmla="*/ 873457 h 1132764"/>
              <a:gd name="connsiteX38" fmla="*/ 450376 w 3671247"/>
              <a:gd name="connsiteY38" fmla="*/ 818866 h 1132764"/>
              <a:gd name="connsiteX39" fmla="*/ 409432 w 3671247"/>
              <a:gd name="connsiteY39" fmla="*/ 791570 h 1132764"/>
              <a:gd name="connsiteX40" fmla="*/ 368489 w 3671247"/>
              <a:gd name="connsiteY40" fmla="*/ 777923 h 1132764"/>
              <a:gd name="connsiteX41" fmla="*/ 327546 w 3671247"/>
              <a:gd name="connsiteY41" fmla="*/ 736979 h 1132764"/>
              <a:gd name="connsiteX42" fmla="*/ 204716 w 3671247"/>
              <a:gd name="connsiteY42" fmla="*/ 655093 h 1132764"/>
              <a:gd name="connsiteX43" fmla="*/ 122829 w 3671247"/>
              <a:gd name="connsiteY43" fmla="*/ 573206 h 1132764"/>
              <a:gd name="connsiteX44" fmla="*/ 81886 w 3671247"/>
              <a:gd name="connsiteY44" fmla="*/ 532263 h 1132764"/>
              <a:gd name="connsiteX45" fmla="*/ 54591 w 3671247"/>
              <a:gd name="connsiteY45" fmla="*/ 477672 h 1132764"/>
              <a:gd name="connsiteX46" fmla="*/ 27295 w 3671247"/>
              <a:gd name="connsiteY46" fmla="*/ 436729 h 1132764"/>
              <a:gd name="connsiteX47" fmla="*/ 13647 w 3671247"/>
              <a:gd name="connsiteY47" fmla="*/ 382138 h 1132764"/>
              <a:gd name="connsiteX48" fmla="*/ 0 w 3671247"/>
              <a:gd name="connsiteY48" fmla="*/ 341194 h 1132764"/>
              <a:gd name="connsiteX49" fmla="*/ 40943 w 3671247"/>
              <a:gd name="connsiteY49" fmla="*/ 204717 h 1132764"/>
              <a:gd name="connsiteX50" fmla="*/ 95534 w 3671247"/>
              <a:gd name="connsiteY50" fmla="*/ 150126 h 1132764"/>
              <a:gd name="connsiteX51" fmla="*/ 300250 w 3671247"/>
              <a:gd name="connsiteY51" fmla="*/ 122830 h 11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71247" h="1132764">
                <a:moveTo>
                  <a:pt x="191068" y="95535"/>
                </a:moveTo>
                <a:lnTo>
                  <a:pt x="682388" y="81887"/>
                </a:lnTo>
                <a:lnTo>
                  <a:pt x="1446662" y="68239"/>
                </a:lnTo>
                <a:cubicBezTo>
                  <a:pt x="1474320" y="67347"/>
                  <a:pt x="1501155" y="58504"/>
                  <a:pt x="1528549" y="54591"/>
                </a:cubicBezTo>
                <a:cubicBezTo>
                  <a:pt x="1564858" y="49404"/>
                  <a:pt x="1601337" y="45493"/>
                  <a:pt x="1637731" y="40944"/>
                </a:cubicBezTo>
                <a:cubicBezTo>
                  <a:pt x="1766292" y="8803"/>
                  <a:pt x="1612808" y="44059"/>
                  <a:pt x="1856095" y="13648"/>
                </a:cubicBezTo>
                <a:cubicBezTo>
                  <a:pt x="1874707" y="11321"/>
                  <a:pt x="1892489" y="4549"/>
                  <a:pt x="1910686" y="0"/>
                </a:cubicBezTo>
                <a:lnTo>
                  <a:pt x="2374710" y="13648"/>
                </a:lnTo>
                <a:cubicBezTo>
                  <a:pt x="2401004" y="14900"/>
                  <a:pt x="2530968" y="33208"/>
                  <a:pt x="2565779" y="40944"/>
                </a:cubicBezTo>
                <a:cubicBezTo>
                  <a:pt x="2579822" y="44065"/>
                  <a:pt x="2592462" y="52690"/>
                  <a:pt x="2606722" y="54591"/>
                </a:cubicBezTo>
                <a:cubicBezTo>
                  <a:pt x="2661022" y="61831"/>
                  <a:pt x="2715962" y="63045"/>
                  <a:pt x="2770495" y="68239"/>
                </a:cubicBezTo>
                <a:cubicBezTo>
                  <a:pt x="2811505" y="72145"/>
                  <a:pt x="2852382" y="77338"/>
                  <a:pt x="2893325" y="81887"/>
                </a:cubicBezTo>
                <a:lnTo>
                  <a:pt x="2975212" y="109182"/>
                </a:lnTo>
                <a:cubicBezTo>
                  <a:pt x="2988860" y="113731"/>
                  <a:pt x="3001965" y="120465"/>
                  <a:pt x="3016155" y="122830"/>
                </a:cubicBezTo>
                <a:lnTo>
                  <a:pt x="3098041" y="136478"/>
                </a:lnTo>
                <a:cubicBezTo>
                  <a:pt x="3116238" y="145576"/>
                  <a:pt x="3133932" y="155759"/>
                  <a:pt x="3152632" y="163773"/>
                </a:cubicBezTo>
                <a:cubicBezTo>
                  <a:pt x="3230609" y="197191"/>
                  <a:pt x="3311604" y="185290"/>
                  <a:pt x="3398292" y="191069"/>
                </a:cubicBezTo>
                <a:cubicBezTo>
                  <a:pt x="3425588" y="200167"/>
                  <a:pt x="3452421" y="210794"/>
                  <a:pt x="3480179" y="218364"/>
                </a:cubicBezTo>
                <a:cubicBezTo>
                  <a:pt x="3502558" y="224467"/>
                  <a:pt x="3527670" y="221638"/>
                  <a:pt x="3548417" y="232012"/>
                </a:cubicBezTo>
                <a:cubicBezTo>
                  <a:pt x="3565680" y="240644"/>
                  <a:pt x="3575713" y="259308"/>
                  <a:pt x="3589361" y="272956"/>
                </a:cubicBezTo>
                <a:lnTo>
                  <a:pt x="3643952" y="436729"/>
                </a:lnTo>
                <a:lnTo>
                  <a:pt x="3657600" y="477672"/>
                </a:lnTo>
                <a:lnTo>
                  <a:pt x="3671247" y="518615"/>
                </a:lnTo>
                <a:cubicBezTo>
                  <a:pt x="3666698" y="614149"/>
                  <a:pt x="3665543" y="709906"/>
                  <a:pt x="3657600" y="805218"/>
                </a:cubicBezTo>
                <a:cubicBezTo>
                  <a:pt x="3656405" y="819554"/>
                  <a:pt x="3652939" y="834927"/>
                  <a:pt x="3643952" y="846161"/>
                </a:cubicBezTo>
                <a:cubicBezTo>
                  <a:pt x="3633705" y="858969"/>
                  <a:pt x="3616657" y="864358"/>
                  <a:pt x="3603009" y="873457"/>
                </a:cubicBezTo>
                <a:cubicBezTo>
                  <a:pt x="3593910" y="887105"/>
                  <a:pt x="3587311" y="902802"/>
                  <a:pt x="3575713" y="914400"/>
                </a:cubicBezTo>
                <a:cubicBezTo>
                  <a:pt x="3479528" y="1010585"/>
                  <a:pt x="3156323" y="955212"/>
                  <a:pt x="3152632" y="955344"/>
                </a:cubicBezTo>
                <a:cubicBezTo>
                  <a:pt x="2978019" y="1025189"/>
                  <a:pt x="3233033" y="931075"/>
                  <a:pt x="2906973" y="996287"/>
                </a:cubicBezTo>
                <a:cubicBezTo>
                  <a:pt x="2873000" y="1003082"/>
                  <a:pt x="2845613" y="1031534"/>
                  <a:pt x="2811438" y="1037230"/>
                </a:cubicBezTo>
                <a:cubicBezTo>
                  <a:pt x="2735021" y="1049966"/>
                  <a:pt x="2656763" y="1046329"/>
                  <a:pt x="2579426" y="1050878"/>
                </a:cubicBezTo>
                <a:cubicBezTo>
                  <a:pt x="2515737" y="1064526"/>
                  <a:pt x="2452607" y="1081113"/>
                  <a:pt x="2388358" y="1091821"/>
                </a:cubicBezTo>
                <a:cubicBezTo>
                  <a:pt x="2338086" y="1100200"/>
                  <a:pt x="2109053" y="1116456"/>
                  <a:pt x="2074459" y="1119117"/>
                </a:cubicBezTo>
                <a:cubicBezTo>
                  <a:pt x="2056262" y="1123666"/>
                  <a:pt x="2038625" y="1132764"/>
                  <a:pt x="2019868" y="1132764"/>
                </a:cubicBezTo>
                <a:cubicBezTo>
                  <a:pt x="1642253" y="1132764"/>
                  <a:pt x="1264495" y="1132130"/>
                  <a:pt x="887104" y="1119117"/>
                </a:cubicBezTo>
                <a:cubicBezTo>
                  <a:pt x="838240" y="1117432"/>
                  <a:pt x="770524" y="1024859"/>
                  <a:pt x="750626" y="1009935"/>
                </a:cubicBezTo>
                <a:cubicBezTo>
                  <a:pt x="700859" y="972609"/>
                  <a:pt x="670155" y="948003"/>
                  <a:pt x="614149" y="914400"/>
                </a:cubicBezTo>
                <a:cubicBezTo>
                  <a:pt x="591403" y="900752"/>
                  <a:pt x="567131" y="889373"/>
                  <a:pt x="545910" y="873457"/>
                </a:cubicBezTo>
                <a:cubicBezTo>
                  <a:pt x="464600" y="812475"/>
                  <a:pt x="550032" y="843780"/>
                  <a:pt x="450376" y="818866"/>
                </a:cubicBezTo>
                <a:cubicBezTo>
                  <a:pt x="436728" y="809767"/>
                  <a:pt x="424103" y="798906"/>
                  <a:pt x="409432" y="791570"/>
                </a:cubicBezTo>
                <a:cubicBezTo>
                  <a:pt x="396565" y="785137"/>
                  <a:pt x="380459" y="785903"/>
                  <a:pt x="368489" y="777923"/>
                </a:cubicBezTo>
                <a:cubicBezTo>
                  <a:pt x="352430" y="767217"/>
                  <a:pt x="342071" y="749689"/>
                  <a:pt x="327546" y="736979"/>
                </a:cubicBezTo>
                <a:cubicBezTo>
                  <a:pt x="260247" y="678092"/>
                  <a:pt x="273609" y="689539"/>
                  <a:pt x="204716" y="655093"/>
                </a:cubicBezTo>
                <a:lnTo>
                  <a:pt x="122829" y="573206"/>
                </a:lnTo>
                <a:lnTo>
                  <a:pt x="81886" y="532263"/>
                </a:lnTo>
                <a:cubicBezTo>
                  <a:pt x="72788" y="514066"/>
                  <a:pt x="64685" y="495336"/>
                  <a:pt x="54591" y="477672"/>
                </a:cubicBezTo>
                <a:cubicBezTo>
                  <a:pt x="46453" y="463431"/>
                  <a:pt x="33756" y="451805"/>
                  <a:pt x="27295" y="436729"/>
                </a:cubicBezTo>
                <a:cubicBezTo>
                  <a:pt x="19906" y="419489"/>
                  <a:pt x="18800" y="400173"/>
                  <a:pt x="13647" y="382138"/>
                </a:cubicBezTo>
                <a:cubicBezTo>
                  <a:pt x="9695" y="368305"/>
                  <a:pt x="4549" y="354842"/>
                  <a:pt x="0" y="341194"/>
                </a:cubicBezTo>
                <a:cubicBezTo>
                  <a:pt x="21897" y="209808"/>
                  <a:pt x="-2335" y="305697"/>
                  <a:pt x="40943" y="204717"/>
                </a:cubicBezTo>
                <a:cubicBezTo>
                  <a:pt x="59141" y="162256"/>
                  <a:pt x="40942" y="156192"/>
                  <a:pt x="95534" y="150126"/>
                </a:cubicBezTo>
                <a:cubicBezTo>
                  <a:pt x="304789" y="126876"/>
                  <a:pt x="300250" y="205487"/>
                  <a:pt x="300250" y="1228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5711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92162"/>
          </a:xfrm>
        </p:spPr>
        <p:style>
          <a:lnRef idx="2">
            <a:schemeClr val="accent2">
              <a:shade val="50000"/>
            </a:schemeClr>
          </a:lnRef>
          <a:fillRef idx="1">
            <a:schemeClr val="accent2"/>
          </a:fillRef>
          <a:effectRef idx="0">
            <a:schemeClr val="accent2"/>
          </a:effectRef>
          <a:fontRef idx="minor">
            <a:schemeClr val="lt1"/>
          </a:fontRef>
        </p:style>
        <p:txBody>
          <a:bodyPr/>
          <a:lstStyle/>
          <a:p>
            <a:r>
              <a:rPr lang="en-IN" dirty="0" smtClean="0"/>
              <a:t>Light pulse clock method</a:t>
            </a:r>
            <a:endParaRPr lang="en-IN" dirty="0"/>
          </a:p>
        </p:txBody>
      </p:sp>
      <p:sp>
        <p:nvSpPr>
          <p:cNvPr id="3" name="Content Placeholder 2"/>
          <p:cNvSpPr>
            <a:spLocks noGrp="1"/>
          </p:cNvSpPr>
          <p:nvPr>
            <p:ph idx="1"/>
          </p:nvPr>
        </p:nvSpPr>
        <p:spPr>
          <a:xfrm>
            <a:off x="304800" y="1295400"/>
            <a:ext cx="2438400" cy="457200"/>
          </a:xfrm>
        </p:spPr>
        <p:txBody>
          <a:bodyPr>
            <a:normAutofit/>
          </a:bodyPr>
          <a:lstStyle/>
          <a:p>
            <a:pPr marL="0" indent="0">
              <a:buNone/>
            </a:pPr>
            <a:r>
              <a:rPr lang="en-IN" sz="2000" b="1" u="sng" dirty="0" smtClean="0">
                <a:solidFill>
                  <a:srgbClr val="FF0000"/>
                </a:solidFill>
              </a:rPr>
              <a:t>Length contraction</a:t>
            </a:r>
            <a:endParaRPr lang="en-IN" sz="2000" b="1" u="sng" dirty="0">
              <a:solidFill>
                <a:srgbClr val="FF0000"/>
              </a:solidFill>
            </a:endParaRPr>
          </a:p>
        </p:txBody>
      </p:sp>
      <p:pic>
        <p:nvPicPr>
          <p:cNvPr id="4" name="Picture 3"/>
          <p:cNvPicPr>
            <a:picLocks noChangeAspect="1"/>
          </p:cNvPicPr>
          <p:nvPr/>
        </p:nvPicPr>
        <p:blipFill>
          <a:blip r:embed="rId2"/>
          <a:stretch>
            <a:fillRect/>
          </a:stretch>
        </p:blipFill>
        <p:spPr>
          <a:xfrm>
            <a:off x="685800" y="1777788"/>
            <a:ext cx="1332406" cy="1188000"/>
          </a:xfrm>
          <a:prstGeom prst="rect">
            <a:avLst/>
          </a:prstGeom>
        </p:spPr>
      </p:pic>
      <p:pic>
        <p:nvPicPr>
          <p:cNvPr id="5" name="Picture 4"/>
          <p:cNvPicPr>
            <a:picLocks noChangeAspect="1"/>
          </p:cNvPicPr>
          <p:nvPr/>
        </p:nvPicPr>
        <p:blipFill>
          <a:blip r:embed="rId3"/>
          <a:stretch>
            <a:fillRect/>
          </a:stretch>
        </p:blipFill>
        <p:spPr>
          <a:xfrm>
            <a:off x="2848492" y="1881973"/>
            <a:ext cx="1756582" cy="1188000"/>
          </a:xfrm>
          <a:prstGeom prst="rect">
            <a:avLst/>
          </a:prstGeom>
        </p:spPr>
      </p:pic>
      <p:pic>
        <p:nvPicPr>
          <p:cNvPr id="6" name="Picture 5"/>
          <p:cNvPicPr>
            <a:picLocks noChangeAspect="1"/>
          </p:cNvPicPr>
          <p:nvPr/>
        </p:nvPicPr>
        <p:blipFill>
          <a:blip r:embed="rId4"/>
          <a:stretch>
            <a:fillRect/>
          </a:stretch>
        </p:blipFill>
        <p:spPr>
          <a:xfrm>
            <a:off x="5029849" y="1908466"/>
            <a:ext cx="1544820" cy="1188000"/>
          </a:xfrm>
          <a:prstGeom prst="rect">
            <a:avLst/>
          </a:prstGeom>
        </p:spPr>
      </p:pic>
      <p:pic>
        <p:nvPicPr>
          <p:cNvPr id="7" name="Picture 6"/>
          <p:cNvPicPr>
            <a:picLocks noChangeAspect="1"/>
          </p:cNvPicPr>
          <p:nvPr/>
        </p:nvPicPr>
        <p:blipFill>
          <a:blip r:embed="rId5"/>
          <a:stretch>
            <a:fillRect/>
          </a:stretch>
        </p:blipFill>
        <p:spPr>
          <a:xfrm>
            <a:off x="7093872" y="1801767"/>
            <a:ext cx="1514030" cy="1188000"/>
          </a:xfrm>
          <a:prstGeom prst="rect">
            <a:avLst/>
          </a:prstGeom>
        </p:spPr>
      </p:pic>
      <p:pic>
        <p:nvPicPr>
          <p:cNvPr id="8" name="Picture 7"/>
          <p:cNvPicPr>
            <a:picLocks noChangeAspect="1"/>
          </p:cNvPicPr>
          <p:nvPr/>
        </p:nvPicPr>
        <p:blipFill>
          <a:blip r:embed="rId6">
            <a:lum bright="-40000" contrast="40000"/>
          </a:blip>
          <a:stretch>
            <a:fillRect/>
          </a:stretch>
        </p:blipFill>
        <p:spPr>
          <a:xfrm>
            <a:off x="664901" y="2906935"/>
            <a:ext cx="807517" cy="432000"/>
          </a:xfrm>
          <a:prstGeom prst="rect">
            <a:avLst/>
          </a:prstGeom>
        </p:spPr>
      </p:pic>
      <p:pic>
        <p:nvPicPr>
          <p:cNvPr id="9" name="Picture 8"/>
          <p:cNvPicPr>
            <a:picLocks noChangeAspect="1"/>
          </p:cNvPicPr>
          <p:nvPr/>
        </p:nvPicPr>
        <p:blipFill>
          <a:blip r:embed="rId7">
            <a:lum bright="-40000" contrast="40000"/>
          </a:blip>
          <a:stretch>
            <a:fillRect/>
          </a:stretch>
        </p:blipFill>
        <p:spPr>
          <a:xfrm>
            <a:off x="4628138" y="3122935"/>
            <a:ext cx="1968805" cy="432000"/>
          </a:xfrm>
          <a:prstGeom prst="rect">
            <a:avLst/>
          </a:prstGeom>
        </p:spPr>
      </p:pic>
      <p:pic>
        <p:nvPicPr>
          <p:cNvPr id="10" name="Picture 9"/>
          <p:cNvPicPr>
            <a:picLocks noChangeAspect="1"/>
          </p:cNvPicPr>
          <p:nvPr/>
        </p:nvPicPr>
        <p:blipFill>
          <a:blip r:embed="rId8">
            <a:lum bright="-40000" contrast="40000"/>
          </a:blip>
          <a:stretch>
            <a:fillRect/>
          </a:stretch>
        </p:blipFill>
        <p:spPr>
          <a:xfrm>
            <a:off x="7093872" y="3160947"/>
            <a:ext cx="1908136" cy="396000"/>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472418" y="3911639"/>
                <a:ext cx="7472592" cy="449354"/>
              </a:xfrm>
              <a:prstGeom prst="rect">
                <a:avLst/>
              </a:prstGeom>
              <a:noFill/>
            </p:spPr>
            <p:txBody>
              <a:bodyPr wrap="square" lIns="0" tIns="0" rIns="0" bIns="0" rtlCol="0">
                <a:spAutoFit/>
              </a:bodyPr>
              <a:lstStyle/>
              <a:p>
                <a14:m>
                  <m:oMath xmlns:m="http://schemas.openxmlformats.org/officeDocument/2006/math">
                    <m:r>
                      <m:rPr>
                        <m:sty m:val="p"/>
                      </m:rPr>
                      <a:rPr lang="en-IN" b="0" i="0" smtClean="0">
                        <a:solidFill>
                          <a:srgbClr val="FF0000"/>
                        </a:solidFill>
                        <a:latin typeface="Cambria Math" panose="02040503050406030204" pitchFamily="18" charset="0"/>
                        <a:ea typeface="Cambria Math" panose="02040503050406030204" pitchFamily="18" charset="0"/>
                      </a:rPr>
                      <m:t>Total</m:t>
                    </m:r>
                    <m:r>
                      <a:rPr lang="en-IN" b="0" i="0" smtClean="0">
                        <a:solidFill>
                          <a:srgbClr val="FF0000"/>
                        </a:solidFill>
                        <a:latin typeface="Cambria Math" panose="02040503050406030204" pitchFamily="18" charset="0"/>
                        <a:ea typeface="Cambria Math" panose="02040503050406030204" pitchFamily="18" charset="0"/>
                      </a:rPr>
                      <m:t> </m:t>
                    </m:r>
                    <m:r>
                      <m:rPr>
                        <m:sty m:val="p"/>
                      </m:rPr>
                      <a:rPr lang="en-IN" b="0" i="0" smtClean="0">
                        <a:solidFill>
                          <a:srgbClr val="FF0000"/>
                        </a:solidFill>
                        <a:latin typeface="Cambria Math" panose="02040503050406030204" pitchFamily="18" charset="0"/>
                        <a:ea typeface="Cambria Math" panose="02040503050406030204" pitchFamily="18" charset="0"/>
                      </a:rPr>
                      <m:t>time</m:t>
                    </m:r>
                    <m:r>
                      <a:rPr lang="en-IN" b="0" i="0" smtClean="0">
                        <a:solidFill>
                          <a:srgbClr val="FF0000"/>
                        </a:solidFill>
                        <a:latin typeface="Cambria Math" panose="02040503050406030204" pitchFamily="18" charset="0"/>
                        <a:ea typeface="Cambria Math" panose="02040503050406030204" pitchFamily="18" charset="0"/>
                      </a:rPr>
                      <m:t> </m:t>
                    </m:r>
                    <m:r>
                      <m:rPr>
                        <m:sty m:val="p"/>
                      </m:rPr>
                      <a:rPr lang="en-IN" b="0" i="0" smtClean="0">
                        <a:solidFill>
                          <a:srgbClr val="FF0000"/>
                        </a:solidFill>
                        <a:latin typeface="Cambria Math" panose="02040503050406030204" pitchFamily="18" charset="0"/>
                        <a:ea typeface="Cambria Math" panose="02040503050406030204" pitchFamily="18" charset="0"/>
                      </a:rPr>
                      <m:t>in</m:t>
                    </m:r>
                    <m:r>
                      <a:rPr lang="en-IN" b="0" i="0" smtClean="0">
                        <a:solidFill>
                          <a:srgbClr val="FF0000"/>
                        </a:solidFill>
                        <a:latin typeface="Cambria Math" panose="02040503050406030204" pitchFamily="18" charset="0"/>
                        <a:ea typeface="Cambria Math" panose="02040503050406030204" pitchFamily="18" charset="0"/>
                      </a:rPr>
                      <m:t> </m:t>
                    </m:r>
                    <m:sSup>
                      <m:sSupPr>
                        <m:ctrlPr>
                          <a:rPr lang="en-IN" i="1" smtClean="0">
                            <a:solidFill>
                              <a:srgbClr val="FF0000"/>
                            </a:solidFill>
                            <a:latin typeface="Cambria Math" panose="02040503050406030204" pitchFamily="18" charset="0"/>
                            <a:ea typeface="Cambria Math" panose="02040503050406030204" pitchFamily="18" charset="0"/>
                          </a:rPr>
                        </m:ctrlPr>
                      </m:sSupPr>
                      <m:e>
                        <m:r>
                          <m:rPr>
                            <m:sty m:val="p"/>
                          </m:rPr>
                          <a:rPr lang="en-IN" b="0" i="0" smtClean="0">
                            <a:solidFill>
                              <a:srgbClr val="FF0000"/>
                            </a:solidFill>
                            <a:latin typeface="Cambria Math" panose="02040503050406030204" pitchFamily="18" charset="0"/>
                            <a:ea typeface="Cambria Math" panose="02040503050406030204" pitchFamily="18" charset="0"/>
                          </a:rPr>
                          <m:t>S</m:t>
                        </m:r>
                      </m:e>
                      <m:sup>
                        <m:r>
                          <a:rPr lang="en-IN" b="0" i="0" smtClean="0">
                            <a:solidFill>
                              <a:srgbClr val="FF0000"/>
                            </a:solidFill>
                            <a:latin typeface="Cambria Math" panose="02040503050406030204" pitchFamily="18" charset="0"/>
                            <a:ea typeface="Cambria Math" panose="02040503050406030204" pitchFamily="18" charset="0"/>
                          </a:rPr>
                          <m:t>′</m:t>
                        </m:r>
                      </m:sup>
                    </m:sSup>
                    <m:r>
                      <a:rPr lang="en-IN" b="1" i="1" smtClean="0">
                        <a:solidFill>
                          <a:srgbClr val="FF0000"/>
                        </a:solidFill>
                        <a:latin typeface="Cambria Math" panose="02040503050406030204" pitchFamily="18" charset="0"/>
                        <a:ea typeface="Cambria Math" panose="02040503050406030204" pitchFamily="18" charset="0"/>
                      </a:rPr>
                      <m:t>,      </m:t>
                    </m:r>
                    <m:r>
                      <a:rPr lang="en-IN" b="1" i="1" smtClean="0">
                        <a:solidFill>
                          <a:srgbClr val="FF0000"/>
                        </a:solidFill>
                        <a:latin typeface="Cambria Math" panose="02040503050406030204" pitchFamily="18" charset="0"/>
                        <a:ea typeface="Cambria Math" panose="02040503050406030204" pitchFamily="18" charset="0"/>
                      </a:rPr>
                      <m:t>𝝉</m:t>
                    </m:r>
                    <m:r>
                      <a:rPr lang="en-IN" b="1" i="1" smtClean="0">
                        <a:solidFill>
                          <a:srgbClr val="FF0000"/>
                        </a:solidFill>
                        <a:latin typeface="Cambria Math" panose="02040503050406030204" pitchFamily="18" charset="0"/>
                        <a:ea typeface="Cambria Math" panose="02040503050406030204" pitchFamily="18" charset="0"/>
                      </a:rPr>
                      <m:t>= ∆</m:t>
                    </m:r>
                    <m:sSub>
                      <m:sSubPr>
                        <m:ctrlPr>
                          <a:rPr lang="en-IN" b="1" i="1" smtClean="0">
                            <a:solidFill>
                              <a:srgbClr val="FF0000"/>
                            </a:solidFill>
                            <a:latin typeface="Cambria Math" panose="02040503050406030204" pitchFamily="18" charset="0"/>
                            <a:ea typeface="Cambria Math" panose="02040503050406030204" pitchFamily="18" charset="0"/>
                          </a:rPr>
                        </m:ctrlPr>
                      </m:sSubPr>
                      <m:e>
                        <m:r>
                          <a:rPr lang="en-IN" b="1" i="1" smtClean="0">
                            <a:solidFill>
                              <a:srgbClr val="FF0000"/>
                            </a:solidFill>
                            <a:latin typeface="Cambria Math" panose="02040503050406030204" pitchFamily="18" charset="0"/>
                            <a:ea typeface="Cambria Math" panose="02040503050406030204" pitchFamily="18" charset="0"/>
                          </a:rPr>
                          <m:t>𝒕</m:t>
                        </m:r>
                      </m:e>
                      <m:sub>
                        <m:r>
                          <a:rPr lang="en-IN" b="1" i="1" smtClean="0">
                            <a:solidFill>
                              <a:srgbClr val="FF0000"/>
                            </a:solidFill>
                            <a:latin typeface="Cambria Math" panose="02040503050406030204" pitchFamily="18" charset="0"/>
                            <a:ea typeface="Cambria Math" panose="02040503050406030204" pitchFamily="18" charset="0"/>
                          </a:rPr>
                          <m:t>𝟏</m:t>
                        </m:r>
                      </m:sub>
                    </m:sSub>
                    <m:r>
                      <a:rPr lang="en-IN" b="1" i="1" smtClean="0">
                        <a:solidFill>
                          <a:srgbClr val="FF0000"/>
                        </a:solidFill>
                        <a:latin typeface="Cambria Math" panose="02040503050406030204" pitchFamily="18" charset="0"/>
                        <a:ea typeface="Cambria Math" panose="02040503050406030204" pitchFamily="18" charset="0"/>
                      </a:rPr>
                      <m:t>+ </m:t>
                    </m:r>
                    <m:r>
                      <a:rPr lang="en-IN" b="1" i="1">
                        <a:solidFill>
                          <a:srgbClr val="FF0000"/>
                        </a:solidFill>
                        <a:latin typeface="Cambria Math" panose="02040503050406030204" pitchFamily="18" charset="0"/>
                        <a:ea typeface="Cambria Math" panose="02040503050406030204" pitchFamily="18" charset="0"/>
                      </a:rPr>
                      <m:t>∆</m:t>
                    </m:r>
                    <m:sSub>
                      <m:sSubPr>
                        <m:ctrlPr>
                          <a:rPr lang="en-IN" b="1" i="1">
                            <a:solidFill>
                              <a:srgbClr val="FF0000"/>
                            </a:solidFill>
                            <a:latin typeface="Cambria Math" panose="02040503050406030204" pitchFamily="18" charset="0"/>
                            <a:ea typeface="Cambria Math" panose="02040503050406030204" pitchFamily="18" charset="0"/>
                          </a:rPr>
                        </m:ctrlPr>
                      </m:sSubPr>
                      <m:e>
                        <m:r>
                          <a:rPr lang="en-IN" b="1" i="1">
                            <a:solidFill>
                              <a:srgbClr val="FF0000"/>
                            </a:solidFill>
                            <a:latin typeface="Cambria Math" panose="02040503050406030204" pitchFamily="18" charset="0"/>
                            <a:ea typeface="Cambria Math" panose="02040503050406030204" pitchFamily="18" charset="0"/>
                          </a:rPr>
                          <m:t>𝒕</m:t>
                        </m:r>
                      </m:e>
                      <m:sub>
                        <m:r>
                          <a:rPr lang="en-IN" b="1" i="1" smtClean="0">
                            <a:solidFill>
                              <a:srgbClr val="FF0000"/>
                            </a:solidFill>
                            <a:latin typeface="Cambria Math" panose="02040503050406030204" pitchFamily="18" charset="0"/>
                            <a:ea typeface="Cambria Math" panose="02040503050406030204" pitchFamily="18" charset="0"/>
                          </a:rPr>
                          <m:t>𝟐</m:t>
                        </m:r>
                      </m:sub>
                    </m:sSub>
                    <m:r>
                      <a:rPr lang="en-IN" b="1" i="1" smtClean="0">
                        <a:solidFill>
                          <a:srgbClr val="FF0000"/>
                        </a:solidFill>
                        <a:latin typeface="Cambria Math" panose="02040503050406030204" pitchFamily="18" charset="0"/>
                        <a:ea typeface="Cambria Math" panose="02040503050406030204" pitchFamily="18" charset="0"/>
                      </a:rPr>
                      <m:t>= </m:t>
                    </m:r>
                    <m:f>
                      <m:fPr>
                        <m:ctrlPr>
                          <a:rPr lang="en-IN" b="1" i="1" smtClean="0">
                            <a:solidFill>
                              <a:srgbClr val="FF0000"/>
                            </a:solidFill>
                            <a:latin typeface="Cambria Math" panose="02040503050406030204" pitchFamily="18" charset="0"/>
                            <a:ea typeface="Cambria Math" panose="02040503050406030204" pitchFamily="18" charset="0"/>
                          </a:rPr>
                        </m:ctrlPr>
                      </m:fPr>
                      <m:num>
                        <m:r>
                          <a:rPr lang="en-IN" b="1" i="1" smtClean="0">
                            <a:solidFill>
                              <a:srgbClr val="FF0000"/>
                            </a:solidFill>
                            <a:latin typeface="Cambria Math" panose="02040503050406030204" pitchFamily="18" charset="0"/>
                            <a:ea typeface="Cambria Math" panose="02040503050406030204" pitchFamily="18" charset="0"/>
                          </a:rPr>
                          <m:t>𝒍</m:t>
                        </m:r>
                      </m:num>
                      <m:den>
                        <m:r>
                          <a:rPr lang="en-IN" b="1" i="1" smtClean="0">
                            <a:solidFill>
                              <a:srgbClr val="FF0000"/>
                            </a:solidFill>
                            <a:latin typeface="Cambria Math" panose="02040503050406030204" pitchFamily="18" charset="0"/>
                            <a:ea typeface="Cambria Math" panose="02040503050406030204" pitchFamily="18" charset="0"/>
                          </a:rPr>
                          <m:t>𝒄</m:t>
                        </m:r>
                        <m:r>
                          <a:rPr lang="en-IN" b="1" i="1" smtClean="0">
                            <a:solidFill>
                              <a:srgbClr val="FF0000"/>
                            </a:solidFill>
                            <a:latin typeface="Cambria Math" panose="02040503050406030204" pitchFamily="18" charset="0"/>
                            <a:ea typeface="Cambria Math" panose="02040503050406030204" pitchFamily="18" charset="0"/>
                          </a:rPr>
                          <m:t>−</m:t>
                        </m:r>
                        <m:r>
                          <a:rPr lang="en-IN" b="1" i="1" smtClean="0">
                            <a:solidFill>
                              <a:srgbClr val="FF0000"/>
                            </a:solidFill>
                            <a:latin typeface="Cambria Math" panose="02040503050406030204" pitchFamily="18" charset="0"/>
                            <a:ea typeface="Cambria Math" panose="02040503050406030204" pitchFamily="18" charset="0"/>
                          </a:rPr>
                          <m:t>𝒗</m:t>
                        </m:r>
                      </m:den>
                    </m:f>
                  </m:oMath>
                </a14:m>
                <a:r>
                  <a:rPr lang="en-IN" sz="2000" b="1" dirty="0" smtClean="0">
                    <a:solidFill>
                      <a:srgbClr val="FF0000"/>
                    </a:solidFill>
                  </a:rPr>
                  <a:t> + </a:t>
                </a:r>
                <a14:m>
                  <m:oMath xmlns:m="http://schemas.openxmlformats.org/officeDocument/2006/math">
                    <m:f>
                      <m:fPr>
                        <m:ctrlPr>
                          <a:rPr lang="en-IN" sz="2000" b="1" i="1" smtClean="0">
                            <a:solidFill>
                              <a:srgbClr val="FF0000"/>
                            </a:solidFill>
                            <a:latin typeface="Cambria Math" panose="02040503050406030204" pitchFamily="18" charset="0"/>
                          </a:rPr>
                        </m:ctrlPr>
                      </m:fPr>
                      <m:num>
                        <m:r>
                          <a:rPr lang="en-IN" sz="2000" b="1" i="1" smtClean="0">
                            <a:solidFill>
                              <a:srgbClr val="FF0000"/>
                            </a:solidFill>
                            <a:latin typeface="Cambria Math" panose="02040503050406030204" pitchFamily="18" charset="0"/>
                          </a:rPr>
                          <m:t>𝒍</m:t>
                        </m:r>
                      </m:num>
                      <m:den>
                        <m:r>
                          <a:rPr lang="en-IN" sz="2000" b="1" i="1" smtClean="0">
                            <a:solidFill>
                              <a:srgbClr val="FF0000"/>
                            </a:solidFill>
                            <a:latin typeface="Cambria Math" panose="02040503050406030204" pitchFamily="18" charset="0"/>
                          </a:rPr>
                          <m:t>𝒄</m:t>
                        </m:r>
                        <m:r>
                          <a:rPr lang="en-IN" sz="2000" b="1" i="1" smtClean="0">
                            <a:solidFill>
                              <a:srgbClr val="FF0000"/>
                            </a:solidFill>
                            <a:latin typeface="Cambria Math" panose="02040503050406030204" pitchFamily="18" charset="0"/>
                          </a:rPr>
                          <m:t>+</m:t>
                        </m:r>
                        <m:r>
                          <a:rPr lang="en-IN" sz="2000" b="1" i="1" smtClean="0">
                            <a:solidFill>
                              <a:srgbClr val="FF0000"/>
                            </a:solidFill>
                            <a:latin typeface="Cambria Math" panose="02040503050406030204" pitchFamily="18" charset="0"/>
                          </a:rPr>
                          <m:t>𝒗</m:t>
                        </m:r>
                      </m:den>
                    </m:f>
                    <m:r>
                      <a:rPr lang="en-IN" sz="2000" b="1" i="1" smtClean="0">
                        <a:solidFill>
                          <a:srgbClr val="FF0000"/>
                        </a:solidFill>
                        <a:latin typeface="Cambria Math" panose="02040503050406030204" pitchFamily="18" charset="0"/>
                      </a:rPr>
                      <m:t>= </m:t>
                    </m:r>
                    <m:f>
                      <m:fPr>
                        <m:ctrlPr>
                          <a:rPr lang="en-IN" sz="2000" b="1" i="1" smtClean="0">
                            <a:solidFill>
                              <a:srgbClr val="FF0000"/>
                            </a:solidFill>
                            <a:latin typeface="Cambria Math" panose="02040503050406030204" pitchFamily="18" charset="0"/>
                          </a:rPr>
                        </m:ctrlPr>
                      </m:fPr>
                      <m:num>
                        <m:r>
                          <a:rPr lang="en-IN" sz="2000" b="1" i="1" smtClean="0">
                            <a:solidFill>
                              <a:srgbClr val="FF0000"/>
                            </a:solidFill>
                            <a:latin typeface="Cambria Math" panose="02040503050406030204" pitchFamily="18" charset="0"/>
                          </a:rPr>
                          <m:t>𝟐</m:t>
                        </m:r>
                        <m:r>
                          <a:rPr lang="en-IN" sz="2000" b="1" i="1" smtClean="0">
                            <a:solidFill>
                              <a:srgbClr val="FF0000"/>
                            </a:solidFill>
                            <a:latin typeface="Cambria Math" panose="02040503050406030204" pitchFamily="18" charset="0"/>
                          </a:rPr>
                          <m:t>𝒍𝒄</m:t>
                        </m:r>
                      </m:num>
                      <m:den>
                        <m:sSup>
                          <m:sSupPr>
                            <m:ctrlPr>
                              <a:rPr lang="en-IN" sz="2000" b="1" i="1" smtClean="0">
                                <a:solidFill>
                                  <a:srgbClr val="FF0000"/>
                                </a:solidFill>
                                <a:latin typeface="Cambria Math" panose="02040503050406030204" pitchFamily="18" charset="0"/>
                              </a:rPr>
                            </m:ctrlPr>
                          </m:sSupPr>
                          <m:e>
                            <m:r>
                              <a:rPr lang="en-IN" sz="2000" b="1" i="1" smtClean="0">
                                <a:solidFill>
                                  <a:srgbClr val="FF0000"/>
                                </a:solidFill>
                                <a:latin typeface="Cambria Math" panose="02040503050406030204" pitchFamily="18" charset="0"/>
                              </a:rPr>
                              <m:t>𝒄</m:t>
                            </m:r>
                          </m:e>
                          <m:sup>
                            <m:r>
                              <a:rPr lang="en-IN" sz="2000" b="1" i="1" smtClean="0">
                                <a:solidFill>
                                  <a:srgbClr val="FF0000"/>
                                </a:solidFill>
                                <a:latin typeface="Cambria Math" panose="02040503050406030204" pitchFamily="18" charset="0"/>
                              </a:rPr>
                              <m:t>𝟐</m:t>
                            </m:r>
                          </m:sup>
                        </m:sSup>
                        <m:r>
                          <a:rPr lang="en-IN" sz="2000" b="1" i="1" smtClean="0">
                            <a:solidFill>
                              <a:srgbClr val="FF0000"/>
                            </a:solidFill>
                            <a:latin typeface="Cambria Math" panose="02040503050406030204" pitchFamily="18" charset="0"/>
                          </a:rPr>
                          <m:t>−</m:t>
                        </m:r>
                        <m:sSup>
                          <m:sSupPr>
                            <m:ctrlPr>
                              <a:rPr lang="en-IN" sz="2000" b="1" i="1" smtClean="0">
                                <a:solidFill>
                                  <a:srgbClr val="FF0000"/>
                                </a:solidFill>
                                <a:latin typeface="Cambria Math" panose="02040503050406030204" pitchFamily="18" charset="0"/>
                              </a:rPr>
                            </m:ctrlPr>
                          </m:sSupPr>
                          <m:e>
                            <m:r>
                              <a:rPr lang="en-IN" sz="2000" b="1" i="1" smtClean="0">
                                <a:solidFill>
                                  <a:srgbClr val="FF0000"/>
                                </a:solidFill>
                                <a:latin typeface="Cambria Math" panose="02040503050406030204" pitchFamily="18" charset="0"/>
                              </a:rPr>
                              <m:t>𝒗</m:t>
                            </m:r>
                          </m:e>
                          <m:sup>
                            <m:r>
                              <a:rPr lang="en-IN" sz="2000" b="1" i="1" smtClean="0">
                                <a:solidFill>
                                  <a:srgbClr val="FF0000"/>
                                </a:solidFill>
                                <a:latin typeface="Cambria Math" panose="02040503050406030204" pitchFamily="18" charset="0"/>
                              </a:rPr>
                              <m:t>𝟐</m:t>
                            </m:r>
                          </m:sup>
                        </m:sSup>
                      </m:den>
                    </m:f>
                    <m:r>
                      <a:rPr lang="en-IN" sz="2000" b="1" i="1" smtClean="0">
                        <a:solidFill>
                          <a:srgbClr val="FF0000"/>
                        </a:solidFill>
                        <a:latin typeface="Cambria Math" panose="02040503050406030204" pitchFamily="18" charset="0"/>
                      </a:rPr>
                      <m:t>= </m:t>
                    </m:r>
                    <m:sSup>
                      <m:sSupPr>
                        <m:ctrlPr>
                          <a:rPr lang="en-IN" sz="2000" b="1" i="1" smtClean="0">
                            <a:solidFill>
                              <a:srgbClr val="FF0000"/>
                            </a:solidFill>
                            <a:latin typeface="Cambria Math" panose="02040503050406030204" pitchFamily="18" charset="0"/>
                          </a:rPr>
                        </m:ctrlPr>
                      </m:sSupPr>
                      <m:e>
                        <m:r>
                          <a:rPr lang="en-IN" sz="2000" b="1" i="1" smtClean="0">
                            <a:solidFill>
                              <a:srgbClr val="FF0000"/>
                            </a:solidFill>
                            <a:latin typeface="Cambria Math" panose="02040503050406030204" pitchFamily="18" charset="0"/>
                            <a:ea typeface="Cambria Math" panose="02040503050406030204" pitchFamily="18" charset="0"/>
                          </a:rPr>
                          <m:t>𝜸</m:t>
                        </m:r>
                      </m:e>
                      <m:sup>
                        <m:r>
                          <a:rPr lang="en-IN" sz="2000" b="1" i="1" smtClean="0">
                            <a:solidFill>
                              <a:srgbClr val="FF0000"/>
                            </a:solidFill>
                            <a:latin typeface="Cambria Math" panose="02040503050406030204" pitchFamily="18" charset="0"/>
                          </a:rPr>
                          <m:t>𝟐</m:t>
                        </m:r>
                      </m:sup>
                    </m:sSup>
                    <m:f>
                      <m:fPr>
                        <m:ctrlPr>
                          <a:rPr lang="en-IN" sz="2000" b="1" i="1" smtClean="0">
                            <a:solidFill>
                              <a:srgbClr val="FF0000"/>
                            </a:solidFill>
                            <a:latin typeface="Cambria Math" panose="02040503050406030204" pitchFamily="18" charset="0"/>
                          </a:rPr>
                        </m:ctrlPr>
                      </m:fPr>
                      <m:num>
                        <m:r>
                          <a:rPr lang="en-IN" sz="2000" b="1" i="1" smtClean="0">
                            <a:solidFill>
                              <a:srgbClr val="FF0000"/>
                            </a:solidFill>
                            <a:latin typeface="Cambria Math" panose="02040503050406030204" pitchFamily="18" charset="0"/>
                          </a:rPr>
                          <m:t>𝟐</m:t>
                        </m:r>
                        <m:r>
                          <a:rPr lang="en-IN" sz="2000" b="1" i="1" smtClean="0">
                            <a:solidFill>
                              <a:srgbClr val="FF0000"/>
                            </a:solidFill>
                            <a:latin typeface="Cambria Math" panose="02040503050406030204" pitchFamily="18" charset="0"/>
                          </a:rPr>
                          <m:t>𝒍</m:t>
                        </m:r>
                      </m:num>
                      <m:den>
                        <m:r>
                          <a:rPr lang="en-IN" sz="2000" b="1" i="1" smtClean="0">
                            <a:solidFill>
                              <a:srgbClr val="FF0000"/>
                            </a:solidFill>
                            <a:latin typeface="Cambria Math" panose="02040503050406030204" pitchFamily="18" charset="0"/>
                          </a:rPr>
                          <m:t>𝒄</m:t>
                        </m:r>
                      </m:den>
                    </m:f>
                  </m:oMath>
                </a14:m>
                <a:r>
                  <a:rPr lang="en-IN" b="1" dirty="0" smtClean="0">
                    <a:solidFill>
                      <a:srgbClr val="FF0000"/>
                    </a:solidFill>
                  </a:rPr>
                  <a:t>  </a:t>
                </a:r>
                <a:r>
                  <a:rPr lang="en-IN" dirty="0" smtClean="0">
                    <a:solidFill>
                      <a:srgbClr val="FF0000"/>
                    </a:solidFill>
                  </a:rPr>
                  <a:t>  </a:t>
                </a:r>
                <a:endParaRPr lang="en-IN"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472418" y="3911639"/>
                <a:ext cx="7472592" cy="449354"/>
              </a:xfrm>
              <a:prstGeom prst="rect">
                <a:avLst/>
              </a:prstGeom>
              <a:blipFill rotWithShape="0">
                <a:blip r:embed="rId9"/>
                <a:stretch>
                  <a:fillRect b="-2054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88840" y="4730369"/>
                <a:ext cx="2606996" cy="404341"/>
              </a:xfrm>
              <a:prstGeom prst="rect">
                <a:avLst/>
              </a:prstGeom>
              <a:noFill/>
            </p:spPr>
            <p:txBody>
              <a:bodyPr wrap="none" lIns="0" tIns="0" rIns="0" bIns="0" rtlCol="0">
                <a:spAutoFit/>
              </a:bodyPr>
              <a:lstStyle/>
              <a:p>
                <a:r>
                  <a:rPr lang="en-IN" dirty="0" smtClean="0"/>
                  <a:t> </a:t>
                </a:r>
                <a14:m>
                  <m:oMath xmlns:m="http://schemas.openxmlformats.org/officeDocument/2006/math">
                    <m:r>
                      <a:rPr lang="en-IN" b="0" i="0" smtClean="0">
                        <a:solidFill>
                          <a:srgbClr val="0070C0"/>
                        </a:solidFill>
                        <a:latin typeface="Cambria Math" panose="02040503050406030204" pitchFamily="18" charset="0"/>
                        <a:ea typeface="Cambria Math" panose="02040503050406030204" pitchFamily="18" charset="0"/>
                      </a:rPr>
                      <m:t> </m:t>
                    </m:r>
                    <m:r>
                      <m:rPr>
                        <m:sty m:val="p"/>
                      </m:rPr>
                      <a:rPr lang="en-IN" b="0" i="0" smtClean="0">
                        <a:solidFill>
                          <a:srgbClr val="0070C0"/>
                        </a:solidFill>
                        <a:latin typeface="Cambria Math" panose="02040503050406030204" pitchFamily="18" charset="0"/>
                        <a:ea typeface="Cambria Math" panose="02040503050406030204" pitchFamily="18" charset="0"/>
                      </a:rPr>
                      <m:t>Now</m:t>
                    </m:r>
                    <m:r>
                      <a:rPr lang="en-IN" b="0" i="0" smtClean="0">
                        <a:solidFill>
                          <a:srgbClr val="0070C0"/>
                        </a:solidFill>
                        <a:latin typeface="Cambria Math" panose="02040503050406030204" pitchFamily="18" charset="0"/>
                        <a:ea typeface="Cambria Math" panose="02040503050406030204" pitchFamily="18" charset="0"/>
                      </a:rPr>
                      <m:t> ,  </m:t>
                    </m:r>
                    <m:r>
                      <a:rPr lang="en-IN" b="1" i="1" smtClean="0">
                        <a:solidFill>
                          <a:srgbClr val="0070C0"/>
                        </a:solidFill>
                        <a:latin typeface="Cambria Math" panose="02040503050406030204" pitchFamily="18" charset="0"/>
                        <a:ea typeface="Cambria Math" panose="02040503050406030204" pitchFamily="18" charset="0"/>
                      </a:rPr>
                      <m:t>𝝉</m:t>
                    </m:r>
                    <m:r>
                      <a:rPr lang="en-IN" b="1" i="1" smtClean="0">
                        <a:solidFill>
                          <a:srgbClr val="0070C0"/>
                        </a:solidFill>
                        <a:latin typeface="Cambria Math" panose="02040503050406030204" pitchFamily="18" charset="0"/>
                        <a:ea typeface="Cambria Math" panose="02040503050406030204" pitchFamily="18" charset="0"/>
                      </a:rPr>
                      <m:t>= </m:t>
                    </m:r>
                    <m:r>
                      <a:rPr lang="en-IN" b="1" i="1" smtClean="0">
                        <a:solidFill>
                          <a:srgbClr val="0070C0"/>
                        </a:solidFill>
                        <a:latin typeface="Cambria Math" panose="02040503050406030204" pitchFamily="18" charset="0"/>
                        <a:ea typeface="Cambria Math" panose="02040503050406030204" pitchFamily="18" charset="0"/>
                      </a:rPr>
                      <m:t>𝜸</m:t>
                    </m:r>
                    <m:r>
                      <a:rPr lang="en-IN" b="1" i="1" smtClean="0">
                        <a:solidFill>
                          <a:srgbClr val="0070C0"/>
                        </a:solidFill>
                        <a:latin typeface="Cambria Math" panose="02040503050406030204" pitchFamily="18" charset="0"/>
                        <a:ea typeface="Cambria Math" panose="02040503050406030204" pitchFamily="18" charset="0"/>
                      </a:rPr>
                      <m:t> </m:t>
                    </m:r>
                    <m:sSub>
                      <m:sSubPr>
                        <m:ctrlPr>
                          <a:rPr lang="en-IN" b="1" i="1" smtClean="0">
                            <a:solidFill>
                              <a:srgbClr val="0070C0"/>
                            </a:solidFill>
                            <a:latin typeface="Cambria Math" panose="02040503050406030204" pitchFamily="18" charset="0"/>
                            <a:ea typeface="Cambria Math" panose="02040503050406030204" pitchFamily="18" charset="0"/>
                          </a:rPr>
                        </m:ctrlPr>
                      </m:sSubPr>
                      <m:e>
                        <m:r>
                          <a:rPr lang="en-IN" b="1" i="1" smtClean="0">
                            <a:solidFill>
                              <a:srgbClr val="0070C0"/>
                            </a:solidFill>
                            <a:latin typeface="Cambria Math" panose="02040503050406030204" pitchFamily="18" charset="0"/>
                            <a:ea typeface="Cambria Math" panose="02040503050406030204" pitchFamily="18" charset="0"/>
                          </a:rPr>
                          <m:t>𝝉</m:t>
                        </m:r>
                      </m:e>
                      <m:sub>
                        <m:r>
                          <a:rPr lang="en-IN" b="1" i="1" smtClean="0">
                            <a:solidFill>
                              <a:srgbClr val="0070C0"/>
                            </a:solidFill>
                            <a:latin typeface="Cambria Math" panose="02040503050406030204" pitchFamily="18" charset="0"/>
                            <a:ea typeface="Cambria Math" panose="02040503050406030204" pitchFamily="18" charset="0"/>
                          </a:rPr>
                          <m:t>𝟎</m:t>
                        </m:r>
                      </m:sub>
                    </m:sSub>
                    <m:r>
                      <a:rPr lang="en-IN" b="1" i="1" smtClean="0">
                        <a:solidFill>
                          <a:srgbClr val="0070C0"/>
                        </a:solidFill>
                        <a:latin typeface="Cambria Math" panose="02040503050406030204" pitchFamily="18" charset="0"/>
                        <a:ea typeface="Cambria Math" panose="02040503050406030204" pitchFamily="18" charset="0"/>
                      </a:rPr>
                      <m:t>= </m:t>
                    </m:r>
                    <m:r>
                      <a:rPr lang="en-IN" b="1" i="1" smtClean="0">
                        <a:solidFill>
                          <a:srgbClr val="0070C0"/>
                        </a:solidFill>
                        <a:latin typeface="Cambria Math" panose="02040503050406030204" pitchFamily="18" charset="0"/>
                        <a:ea typeface="Cambria Math" panose="02040503050406030204" pitchFamily="18" charset="0"/>
                      </a:rPr>
                      <m:t>𝜸</m:t>
                    </m:r>
                    <m:r>
                      <a:rPr lang="en-IN" b="1" i="1" smtClean="0">
                        <a:solidFill>
                          <a:srgbClr val="0070C0"/>
                        </a:solidFill>
                        <a:latin typeface="Cambria Math" panose="02040503050406030204" pitchFamily="18" charset="0"/>
                        <a:ea typeface="Cambria Math" panose="02040503050406030204" pitchFamily="18" charset="0"/>
                      </a:rPr>
                      <m:t> </m:t>
                    </m:r>
                    <m:f>
                      <m:fPr>
                        <m:ctrlPr>
                          <a:rPr lang="en-IN" b="1" i="1" smtClean="0">
                            <a:solidFill>
                              <a:srgbClr val="0070C0"/>
                            </a:solidFill>
                            <a:latin typeface="Cambria Math" panose="02040503050406030204" pitchFamily="18" charset="0"/>
                            <a:ea typeface="Cambria Math" panose="02040503050406030204" pitchFamily="18" charset="0"/>
                          </a:rPr>
                        </m:ctrlPr>
                      </m:fPr>
                      <m:num>
                        <m:r>
                          <a:rPr lang="en-IN" b="1" i="1" smtClean="0">
                            <a:solidFill>
                              <a:srgbClr val="0070C0"/>
                            </a:solidFill>
                            <a:latin typeface="Cambria Math" panose="02040503050406030204" pitchFamily="18" charset="0"/>
                            <a:ea typeface="Cambria Math" panose="02040503050406030204" pitchFamily="18" charset="0"/>
                          </a:rPr>
                          <m:t>𝟐</m:t>
                        </m:r>
                        <m:sSub>
                          <m:sSubPr>
                            <m:ctrlPr>
                              <a:rPr lang="en-IN" b="1" i="1" smtClean="0">
                                <a:solidFill>
                                  <a:srgbClr val="0070C0"/>
                                </a:solidFill>
                                <a:latin typeface="Cambria Math" panose="02040503050406030204" pitchFamily="18" charset="0"/>
                                <a:ea typeface="Cambria Math" panose="02040503050406030204" pitchFamily="18" charset="0"/>
                              </a:rPr>
                            </m:ctrlPr>
                          </m:sSubPr>
                          <m:e>
                            <m:r>
                              <a:rPr lang="en-IN" b="1" i="1" smtClean="0">
                                <a:solidFill>
                                  <a:srgbClr val="0070C0"/>
                                </a:solidFill>
                                <a:latin typeface="Cambria Math" panose="02040503050406030204" pitchFamily="18" charset="0"/>
                                <a:ea typeface="Cambria Math" panose="02040503050406030204" pitchFamily="18" charset="0"/>
                              </a:rPr>
                              <m:t>𝒍</m:t>
                            </m:r>
                          </m:e>
                          <m:sub>
                            <m:r>
                              <a:rPr lang="en-IN" b="1" i="1" smtClean="0">
                                <a:solidFill>
                                  <a:srgbClr val="0070C0"/>
                                </a:solidFill>
                                <a:latin typeface="Cambria Math" panose="02040503050406030204" pitchFamily="18" charset="0"/>
                                <a:ea typeface="Cambria Math" panose="02040503050406030204" pitchFamily="18" charset="0"/>
                              </a:rPr>
                              <m:t>𝟎</m:t>
                            </m:r>
                          </m:sub>
                        </m:sSub>
                      </m:num>
                      <m:den>
                        <m:r>
                          <a:rPr lang="en-IN" b="1" i="1" smtClean="0">
                            <a:solidFill>
                              <a:srgbClr val="0070C0"/>
                            </a:solidFill>
                            <a:latin typeface="Cambria Math" panose="02040503050406030204" pitchFamily="18" charset="0"/>
                            <a:ea typeface="Cambria Math" panose="02040503050406030204" pitchFamily="18" charset="0"/>
                          </a:rPr>
                          <m:t>𝒄</m:t>
                        </m:r>
                      </m:den>
                    </m:f>
                  </m:oMath>
                </a14:m>
                <a:r>
                  <a:rPr lang="en-IN" dirty="0" smtClean="0"/>
                  <a:t>  </a:t>
                </a:r>
                <a:endParaRPr lang="en-IN" dirty="0"/>
              </a:p>
            </p:txBody>
          </p:sp>
        </mc:Choice>
        <mc:Fallback xmlns="">
          <p:sp>
            <p:nvSpPr>
              <p:cNvPr id="13" name="TextBox 12"/>
              <p:cNvSpPr txBox="1">
                <a:spLocks noRot="1" noChangeAspect="1" noMove="1" noResize="1" noEditPoints="1" noAdjustHandles="1" noChangeArrowheads="1" noChangeShapeType="1" noTextEdit="1"/>
              </p:cNvSpPr>
              <p:nvPr/>
            </p:nvSpPr>
            <p:spPr>
              <a:xfrm>
                <a:off x="2488840" y="4730369"/>
                <a:ext cx="2606996" cy="404341"/>
              </a:xfrm>
              <a:prstGeom prst="rect">
                <a:avLst/>
              </a:prstGeom>
              <a:blipFill rotWithShape="0">
                <a:blip r:embed="rId10"/>
                <a:stretch>
                  <a:fillRect t="-1515" b="-1060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689064" y="5431073"/>
                <a:ext cx="1404808" cy="436017"/>
              </a:xfrm>
              <a:prstGeom prst="rect">
                <a:avLst/>
              </a:prstGeom>
              <a:solidFill>
                <a:srgbClr val="0070C0"/>
              </a:solidFill>
            </p:spPr>
            <p:txBody>
              <a:bodyPr wrap="none" lIns="0" tIns="0" rIns="0" bIns="0" rtlCol="0">
                <a:spAutoFit/>
              </a:bodyPr>
              <a:lstStyle/>
              <a:p>
                <a:r>
                  <a:rPr lang="en-IN" dirty="0" smtClean="0"/>
                  <a:t> </a:t>
                </a:r>
                <a:r>
                  <a:rPr lang="en-IN" b="1" dirty="0" smtClean="0"/>
                  <a:t>Hence, </a:t>
                </a:r>
                <a14:m>
                  <m:oMath xmlns:m="http://schemas.openxmlformats.org/officeDocument/2006/math">
                    <m:r>
                      <a:rPr lang="en-IN" b="1" i="1" smtClean="0">
                        <a:latin typeface="Cambria Math" panose="02040503050406030204" pitchFamily="18" charset="0"/>
                      </a:rPr>
                      <m:t>𝒍</m:t>
                    </m:r>
                    <m:r>
                      <a:rPr lang="en-IN" b="1" i="1" smtClean="0">
                        <a:latin typeface="Cambria Math" panose="02040503050406030204" pitchFamily="18" charset="0"/>
                      </a:rPr>
                      <m:t>= </m:t>
                    </m:r>
                    <m:f>
                      <m:fPr>
                        <m:ctrlPr>
                          <a:rPr lang="en-IN" b="1" i="1" smtClean="0">
                            <a:latin typeface="Cambria Math" panose="02040503050406030204" pitchFamily="18" charset="0"/>
                          </a:rPr>
                        </m:ctrlPr>
                      </m:fPr>
                      <m:num>
                        <m:sSub>
                          <m:sSubPr>
                            <m:ctrlPr>
                              <a:rPr lang="en-IN" b="1" i="1" smtClean="0">
                                <a:latin typeface="Cambria Math" panose="02040503050406030204" pitchFamily="18" charset="0"/>
                              </a:rPr>
                            </m:ctrlPr>
                          </m:sSubPr>
                          <m:e>
                            <m:r>
                              <a:rPr lang="en-IN" b="1" i="1" smtClean="0">
                                <a:latin typeface="Cambria Math" panose="02040503050406030204" pitchFamily="18" charset="0"/>
                              </a:rPr>
                              <m:t>𝒍</m:t>
                            </m:r>
                          </m:e>
                          <m:sub>
                            <m:r>
                              <a:rPr lang="en-IN" b="1" i="1" smtClean="0">
                                <a:latin typeface="Cambria Math" panose="02040503050406030204" pitchFamily="18" charset="0"/>
                              </a:rPr>
                              <m:t>𝟎</m:t>
                            </m:r>
                          </m:sub>
                        </m:sSub>
                      </m:num>
                      <m:den>
                        <m:r>
                          <a:rPr lang="en-IN" b="1" i="1" smtClean="0">
                            <a:latin typeface="Cambria Math" panose="02040503050406030204" pitchFamily="18" charset="0"/>
                            <a:ea typeface="Cambria Math" panose="02040503050406030204" pitchFamily="18" charset="0"/>
                          </a:rPr>
                          <m:t>𝜸</m:t>
                        </m:r>
                      </m:den>
                    </m:f>
                  </m:oMath>
                </a14:m>
                <a:r>
                  <a:rPr lang="en-IN" dirty="0" smtClean="0"/>
                  <a:t> </a:t>
                </a:r>
                <a:endParaRPr lang="en-IN" dirty="0"/>
              </a:p>
            </p:txBody>
          </p:sp>
        </mc:Choice>
        <mc:Fallback xmlns="">
          <p:sp>
            <p:nvSpPr>
              <p:cNvPr id="14" name="TextBox 13"/>
              <p:cNvSpPr txBox="1">
                <a:spLocks noRot="1" noChangeAspect="1" noMove="1" noResize="1" noEditPoints="1" noAdjustHandles="1" noChangeArrowheads="1" noChangeShapeType="1" noTextEdit="1"/>
              </p:cNvSpPr>
              <p:nvPr/>
            </p:nvSpPr>
            <p:spPr>
              <a:xfrm>
                <a:off x="5689064" y="5431073"/>
                <a:ext cx="1404808" cy="436017"/>
              </a:xfrm>
              <a:prstGeom prst="rect">
                <a:avLst/>
              </a:prstGeom>
              <a:blipFill rotWithShape="0">
                <a:blip r:embed="rId11"/>
                <a:stretch>
                  <a:fillRect l="-6061" t="-1408" b="-14085"/>
                </a:stretch>
              </a:blipFill>
            </p:spPr>
            <p:txBody>
              <a:bodyPr/>
              <a:lstStyle/>
              <a:p>
                <a:r>
                  <a:rPr lang="en-IN">
                    <a:noFill/>
                  </a:rPr>
                  <a:t> </a:t>
                </a:r>
              </a:p>
            </p:txBody>
          </p:sp>
        </mc:Fallback>
      </mc:AlternateContent>
      <p:cxnSp>
        <p:nvCxnSpPr>
          <p:cNvPr id="16" name="Straight Arrow Connector 15"/>
          <p:cNvCxnSpPr>
            <a:endCxn id="14" idx="0"/>
          </p:cNvCxnSpPr>
          <p:nvPr/>
        </p:nvCxnSpPr>
        <p:spPr>
          <a:xfrm flipH="1">
            <a:off x="6391468" y="4335015"/>
            <a:ext cx="1838132" cy="1096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4" idx="0"/>
          </p:cNvCxnSpPr>
          <p:nvPr/>
        </p:nvCxnSpPr>
        <p:spPr>
          <a:xfrm>
            <a:off x="5095836" y="5134710"/>
            <a:ext cx="1295632" cy="296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80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7921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b="1" dirty="0"/>
              <a:t>Simultaneity</a:t>
            </a:r>
            <a:endParaRPr lang="en-US" dirty="0"/>
          </a:p>
        </p:txBody>
      </p:sp>
      <p:sp>
        <p:nvSpPr>
          <p:cNvPr id="6" name="Rectangle 5"/>
          <p:cNvSpPr/>
          <p:nvPr/>
        </p:nvSpPr>
        <p:spPr>
          <a:xfrm>
            <a:off x="228600" y="1790702"/>
            <a:ext cx="8305800" cy="646331"/>
          </a:xfrm>
          <a:prstGeom prst="rect">
            <a:avLst/>
          </a:prstGeom>
        </p:spPr>
        <p:txBody>
          <a:bodyPr wrap="square">
            <a:spAutoFit/>
          </a:bodyPr>
          <a:lstStyle/>
          <a:p>
            <a:pPr>
              <a:buFont typeface="Wingdings" pitchFamily="2" charset="2"/>
              <a:buChar char="ü"/>
            </a:pPr>
            <a:r>
              <a:rPr lang="en-US" dirty="0" smtClean="0">
                <a:solidFill>
                  <a:srgbClr val="C00000"/>
                </a:solidFill>
              </a:rPr>
              <a:t>Consider </a:t>
            </a:r>
            <a:r>
              <a:rPr lang="en-US" dirty="0">
                <a:solidFill>
                  <a:srgbClr val="C00000"/>
                </a:solidFill>
              </a:rPr>
              <a:t>two events </a:t>
            </a:r>
            <a:r>
              <a:rPr lang="en-US" b="1" dirty="0">
                <a:solidFill>
                  <a:srgbClr val="C00000"/>
                </a:solidFill>
              </a:rPr>
              <a:t>1 and 2 </a:t>
            </a:r>
            <a:r>
              <a:rPr lang="en-US" dirty="0">
                <a:solidFill>
                  <a:srgbClr val="C00000"/>
                </a:solidFill>
              </a:rPr>
              <a:t>which are simultaneous in S i.e. </a:t>
            </a:r>
            <a:r>
              <a:rPr lang="en-US" b="1" dirty="0">
                <a:solidFill>
                  <a:srgbClr val="C00000"/>
                </a:solidFill>
              </a:rPr>
              <a:t>t</a:t>
            </a:r>
            <a:r>
              <a:rPr lang="en-US" b="1" baseline="-25000" dirty="0">
                <a:solidFill>
                  <a:srgbClr val="C00000"/>
                </a:solidFill>
              </a:rPr>
              <a:t>1</a:t>
            </a:r>
            <a:r>
              <a:rPr lang="en-US" b="1" dirty="0">
                <a:solidFill>
                  <a:srgbClr val="C00000"/>
                </a:solidFill>
              </a:rPr>
              <a:t> = t</a:t>
            </a:r>
            <a:r>
              <a:rPr lang="en-US" b="1" baseline="-25000" dirty="0">
                <a:solidFill>
                  <a:srgbClr val="C00000"/>
                </a:solidFill>
              </a:rPr>
              <a:t>2</a:t>
            </a:r>
            <a:r>
              <a:rPr lang="en-US" i="1" dirty="0">
                <a:solidFill>
                  <a:srgbClr val="C00000"/>
                </a:solidFill>
              </a:rPr>
              <a:t>, </a:t>
            </a:r>
            <a:r>
              <a:rPr lang="en-US" dirty="0">
                <a:solidFill>
                  <a:srgbClr val="C00000"/>
                </a:solidFill>
              </a:rPr>
              <a:t>but which </a:t>
            </a:r>
            <a:r>
              <a:rPr lang="en-US" dirty="0" smtClean="0">
                <a:solidFill>
                  <a:srgbClr val="C00000"/>
                </a:solidFill>
              </a:rPr>
              <a:t>occur</a:t>
            </a:r>
          </a:p>
          <a:p>
            <a:r>
              <a:rPr lang="en-US" dirty="0">
                <a:solidFill>
                  <a:srgbClr val="C00000"/>
                </a:solidFill>
              </a:rPr>
              <a:t> </a:t>
            </a:r>
            <a:r>
              <a:rPr lang="en-US" dirty="0" smtClean="0">
                <a:solidFill>
                  <a:srgbClr val="C00000"/>
                </a:solidFill>
              </a:rPr>
              <a:t>  </a:t>
            </a:r>
            <a:r>
              <a:rPr lang="en-US" dirty="0">
                <a:solidFill>
                  <a:srgbClr val="C00000"/>
                </a:solidFill>
              </a:rPr>
              <a:t>at </a:t>
            </a:r>
            <a:r>
              <a:rPr lang="en-US" b="1" dirty="0" smtClean="0">
                <a:solidFill>
                  <a:srgbClr val="C00000"/>
                </a:solidFill>
              </a:rPr>
              <a:t>two different </a:t>
            </a:r>
            <a:r>
              <a:rPr lang="en-US" b="1" dirty="0">
                <a:solidFill>
                  <a:srgbClr val="C00000"/>
                </a:solidFill>
              </a:rPr>
              <a:t>places x</a:t>
            </a:r>
            <a:r>
              <a:rPr lang="en-US" b="1" baseline="-25000" dirty="0">
                <a:solidFill>
                  <a:srgbClr val="C00000"/>
                </a:solidFill>
              </a:rPr>
              <a:t>1</a:t>
            </a:r>
            <a:r>
              <a:rPr lang="en-US" b="1" dirty="0">
                <a:solidFill>
                  <a:srgbClr val="C00000"/>
                </a:solidFill>
              </a:rPr>
              <a:t> and x</a:t>
            </a:r>
            <a:r>
              <a:rPr lang="en-US" b="1" baseline="-25000" dirty="0">
                <a:solidFill>
                  <a:srgbClr val="C00000"/>
                </a:solidFill>
              </a:rPr>
              <a:t>2</a:t>
            </a:r>
          </a:p>
        </p:txBody>
      </p:sp>
      <p:sp>
        <p:nvSpPr>
          <p:cNvPr id="7" name="Rectangle 6"/>
          <p:cNvSpPr/>
          <p:nvPr/>
        </p:nvSpPr>
        <p:spPr>
          <a:xfrm>
            <a:off x="381000" y="2791603"/>
            <a:ext cx="6477000" cy="369332"/>
          </a:xfrm>
          <a:prstGeom prst="rect">
            <a:avLst/>
          </a:prstGeom>
        </p:spPr>
        <p:txBody>
          <a:bodyPr wrap="square">
            <a:spAutoFit/>
          </a:bodyPr>
          <a:lstStyle/>
          <a:p>
            <a:pPr>
              <a:buFont typeface="Wingdings" pitchFamily="2" charset="2"/>
              <a:buChar char="Ø"/>
            </a:pPr>
            <a:r>
              <a:rPr lang="en-US" dirty="0"/>
              <a:t>Then, in </a:t>
            </a:r>
            <a:r>
              <a:rPr lang="en-US" b="1" dirty="0" smtClean="0">
                <a:solidFill>
                  <a:srgbClr val="C00000"/>
                </a:solidFill>
              </a:rPr>
              <a:t>S’</a:t>
            </a:r>
            <a:r>
              <a:rPr lang="en-US" dirty="0" smtClean="0"/>
              <a:t>, </a:t>
            </a:r>
            <a:r>
              <a:rPr lang="en-US" dirty="0"/>
              <a:t>the time interval between these two events is</a:t>
            </a:r>
          </a:p>
        </p:txBody>
      </p:sp>
      <p:sp>
        <p:nvSpPr>
          <p:cNvPr id="8" name="Rectangle 7"/>
          <p:cNvSpPr/>
          <p:nvPr/>
        </p:nvSpPr>
        <p:spPr>
          <a:xfrm>
            <a:off x="1676400" y="3621845"/>
            <a:ext cx="4572000" cy="646331"/>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buNone/>
            </a:pPr>
            <a:r>
              <a:rPr lang="en-US" b="1" dirty="0" smtClean="0">
                <a:solidFill>
                  <a:srgbClr val="C00000"/>
                </a:solidFill>
              </a:rPr>
              <a:t>t’</a:t>
            </a:r>
            <a:r>
              <a:rPr lang="en-US" b="1" baseline="-25000" dirty="0" smtClean="0">
                <a:solidFill>
                  <a:srgbClr val="C00000"/>
                </a:solidFill>
              </a:rPr>
              <a:t>2</a:t>
            </a:r>
            <a:r>
              <a:rPr lang="en-US" b="1" dirty="0" smtClean="0">
                <a:solidFill>
                  <a:srgbClr val="C00000"/>
                </a:solidFill>
              </a:rPr>
              <a:t> – t’</a:t>
            </a:r>
            <a:r>
              <a:rPr lang="en-US" b="1" baseline="-25000" dirty="0" smtClean="0">
                <a:solidFill>
                  <a:srgbClr val="C00000"/>
                </a:solidFill>
              </a:rPr>
              <a:t>1</a:t>
            </a:r>
            <a:r>
              <a:rPr lang="en-US" b="1" dirty="0" smtClean="0">
                <a:solidFill>
                  <a:srgbClr val="C00000"/>
                </a:solidFill>
              </a:rPr>
              <a:t> = </a:t>
            </a:r>
            <a:r>
              <a:rPr lang="el-GR" b="1" dirty="0" smtClean="0">
                <a:solidFill>
                  <a:srgbClr val="C00000"/>
                </a:solidFill>
              </a:rPr>
              <a:t>γ</a:t>
            </a:r>
            <a:r>
              <a:rPr lang="en-US" b="1" dirty="0" smtClean="0">
                <a:solidFill>
                  <a:srgbClr val="C00000"/>
                </a:solidFill>
              </a:rPr>
              <a:t> ( t</a:t>
            </a:r>
            <a:r>
              <a:rPr lang="en-US" b="1" baseline="-25000" dirty="0" smtClean="0">
                <a:solidFill>
                  <a:srgbClr val="C00000"/>
                </a:solidFill>
              </a:rPr>
              <a:t>2</a:t>
            </a:r>
            <a:r>
              <a:rPr lang="en-US" b="1" dirty="0" smtClean="0">
                <a:solidFill>
                  <a:srgbClr val="C00000"/>
                </a:solidFill>
              </a:rPr>
              <a:t> – </a:t>
            </a:r>
            <a:r>
              <a:rPr lang="en-US" b="1" i="1" dirty="0" smtClean="0">
                <a:solidFill>
                  <a:srgbClr val="C00000"/>
                </a:solidFill>
              </a:rPr>
              <a:t>v </a:t>
            </a:r>
            <a:r>
              <a:rPr lang="en-US" b="1" dirty="0" smtClean="0">
                <a:solidFill>
                  <a:srgbClr val="C00000"/>
                </a:solidFill>
              </a:rPr>
              <a:t>x</a:t>
            </a:r>
            <a:r>
              <a:rPr lang="en-US" b="1" baseline="-25000" dirty="0" smtClean="0">
                <a:solidFill>
                  <a:srgbClr val="C00000"/>
                </a:solidFill>
              </a:rPr>
              <a:t>2</a:t>
            </a:r>
            <a:r>
              <a:rPr lang="en-US" b="1" dirty="0" smtClean="0">
                <a:solidFill>
                  <a:srgbClr val="C00000"/>
                </a:solidFill>
              </a:rPr>
              <a:t>/c</a:t>
            </a:r>
            <a:r>
              <a:rPr lang="en-US" b="1" baseline="30000" dirty="0" smtClean="0">
                <a:solidFill>
                  <a:srgbClr val="C00000"/>
                </a:solidFill>
              </a:rPr>
              <a:t>2</a:t>
            </a:r>
            <a:r>
              <a:rPr lang="en-US" b="1" dirty="0" smtClean="0">
                <a:solidFill>
                  <a:srgbClr val="C00000"/>
                </a:solidFill>
              </a:rPr>
              <a:t> ) - </a:t>
            </a:r>
            <a:r>
              <a:rPr lang="el-GR" b="1" dirty="0" smtClean="0">
                <a:solidFill>
                  <a:srgbClr val="C00000"/>
                </a:solidFill>
              </a:rPr>
              <a:t>γ</a:t>
            </a:r>
            <a:r>
              <a:rPr lang="en-US" b="1" dirty="0" smtClean="0">
                <a:solidFill>
                  <a:srgbClr val="C00000"/>
                </a:solidFill>
              </a:rPr>
              <a:t> ( t</a:t>
            </a:r>
            <a:r>
              <a:rPr lang="en-US" b="1" baseline="-25000" dirty="0" smtClean="0">
                <a:solidFill>
                  <a:srgbClr val="C00000"/>
                </a:solidFill>
              </a:rPr>
              <a:t>1</a:t>
            </a:r>
            <a:r>
              <a:rPr lang="en-US" b="1" dirty="0" smtClean="0">
                <a:solidFill>
                  <a:srgbClr val="C00000"/>
                </a:solidFill>
              </a:rPr>
              <a:t> – </a:t>
            </a:r>
            <a:r>
              <a:rPr lang="en-US" b="1" i="1" dirty="0" smtClean="0">
                <a:solidFill>
                  <a:srgbClr val="C00000"/>
                </a:solidFill>
              </a:rPr>
              <a:t>v </a:t>
            </a:r>
            <a:r>
              <a:rPr lang="en-US" b="1" dirty="0" smtClean="0">
                <a:solidFill>
                  <a:srgbClr val="C00000"/>
                </a:solidFill>
              </a:rPr>
              <a:t>x</a:t>
            </a:r>
            <a:r>
              <a:rPr lang="en-US" b="1" baseline="-25000" dirty="0" smtClean="0">
                <a:solidFill>
                  <a:srgbClr val="C00000"/>
                </a:solidFill>
              </a:rPr>
              <a:t>1</a:t>
            </a:r>
            <a:r>
              <a:rPr lang="en-US" b="1" dirty="0" smtClean="0">
                <a:solidFill>
                  <a:srgbClr val="C00000"/>
                </a:solidFill>
              </a:rPr>
              <a:t>/c</a:t>
            </a:r>
            <a:r>
              <a:rPr lang="en-US" b="1" baseline="30000" dirty="0" smtClean="0">
                <a:solidFill>
                  <a:srgbClr val="C00000"/>
                </a:solidFill>
              </a:rPr>
              <a:t>2</a:t>
            </a:r>
            <a:r>
              <a:rPr lang="en-US" b="1" dirty="0" smtClean="0">
                <a:solidFill>
                  <a:srgbClr val="C00000"/>
                </a:solidFill>
              </a:rPr>
              <a:t> ) </a:t>
            </a:r>
            <a:r>
              <a:rPr lang="en-US" b="1" baseline="-25000" dirty="0" smtClean="0">
                <a:solidFill>
                  <a:srgbClr val="C00000"/>
                </a:solidFill>
              </a:rPr>
              <a:t> </a:t>
            </a:r>
          </a:p>
          <a:p>
            <a:pPr>
              <a:buNone/>
            </a:pPr>
            <a:r>
              <a:rPr lang="en-US" b="1" baseline="-25000" dirty="0" smtClean="0">
                <a:solidFill>
                  <a:srgbClr val="C00000"/>
                </a:solidFill>
              </a:rPr>
              <a:t>                    </a:t>
            </a:r>
            <a:r>
              <a:rPr lang="en-US" b="1" dirty="0" smtClean="0">
                <a:solidFill>
                  <a:srgbClr val="C00000"/>
                </a:solidFill>
              </a:rPr>
              <a:t>=</a:t>
            </a:r>
            <a:r>
              <a:rPr lang="en-US" b="1" baseline="-25000" dirty="0" smtClean="0">
                <a:solidFill>
                  <a:srgbClr val="C00000"/>
                </a:solidFill>
              </a:rPr>
              <a:t> </a:t>
            </a:r>
            <a:r>
              <a:rPr lang="el-GR" b="1" dirty="0" smtClean="0">
                <a:solidFill>
                  <a:srgbClr val="C00000"/>
                </a:solidFill>
              </a:rPr>
              <a:t>γ</a:t>
            </a:r>
            <a:r>
              <a:rPr lang="en-US" b="1" dirty="0" smtClean="0">
                <a:solidFill>
                  <a:srgbClr val="C00000"/>
                </a:solidFill>
              </a:rPr>
              <a:t> (x</a:t>
            </a:r>
            <a:r>
              <a:rPr lang="en-US" b="1" baseline="-25000" dirty="0" smtClean="0">
                <a:solidFill>
                  <a:srgbClr val="C00000"/>
                </a:solidFill>
              </a:rPr>
              <a:t>1</a:t>
            </a:r>
            <a:r>
              <a:rPr lang="en-US" b="1" baseline="30000" dirty="0" smtClean="0">
                <a:solidFill>
                  <a:srgbClr val="C00000"/>
                </a:solidFill>
              </a:rPr>
              <a:t> </a:t>
            </a:r>
            <a:r>
              <a:rPr lang="en-US" b="1" dirty="0" smtClean="0">
                <a:solidFill>
                  <a:srgbClr val="C00000"/>
                </a:solidFill>
              </a:rPr>
              <a:t> –x</a:t>
            </a:r>
            <a:r>
              <a:rPr lang="en-US" b="1" baseline="-25000" dirty="0" smtClean="0">
                <a:solidFill>
                  <a:srgbClr val="C00000"/>
                </a:solidFill>
              </a:rPr>
              <a:t>2</a:t>
            </a:r>
            <a:r>
              <a:rPr lang="en-US" b="1" dirty="0" smtClean="0">
                <a:solidFill>
                  <a:srgbClr val="C00000"/>
                </a:solidFill>
              </a:rPr>
              <a:t> ) </a:t>
            </a:r>
            <a:r>
              <a:rPr lang="en-US" b="1" i="1" dirty="0" smtClean="0">
                <a:solidFill>
                  <a:srgbClr val="C00000"/>
                </a:solidFill>
              </a:rPr>
              <a:t>v </a:t>
            </a:r>
            <a:r>
              <a:rPr lang="en-US" b="1" dirty="0" smtClean="0">
                <a:solidFill>
                  <a:srgbClr val="C00000"/>
                </a:solidFill>
              </a:rPr>
              <a:t>/c</a:t>
            </a:r>
            <a:r>
              <a:rPr lang="en-US" b="1" baseline="30000" dirty="0" smtClean="0">
                <a:solidFill>
                  <a:srgbClr val="C00000"/>
                </a:solidFill>
              </a:rPr>
              <a:t>2</a:t>
            </a:r>
            <a:r>
              <a:rPr lang="en-US" b="1" dirty="0" smtClean="0">
                <a:solidFill>
                  <a:srgbClr val="C00000"/>
                </a:solidFill>
              </a:rPr>
              <a:t>  =  0</a:t>
            </a:r>
            <a:endParaRPr lang="en-US" b="1" dirty="0">
              <a:solidFill>
                <a:srgbClr val="C00000"/>
              </a:solidFill>
            </a:endParaRPr>
          </a:p>
        </p:txBody>
      </p:sp>
      <p:sp>
        <p:nvSpPr>
          <p:cNvPr id="15" name="Rectangle 14"/>
          <p:cNvSpPr/>
          <p:nvPr/>
        </p:nvSpPr>
        <p:spPr>
          <a:xfrm>
            <a:off x="393895" y="4729086"/>
            <a:ext cx="8229600" cy="646331"/>
          </a:xfrm>
          <a:prstGeom prst="rect">
            <a:avLst/>
          </a:prstGeom>
        </p:spPr>
        <p:txBody>
          <a:bodyPr wrap="square">
            <a:spAutoFit/>
          </a:bodyPr>
          <a:lstStyle/>
          <a:p>
            <a:pPr>
              <a:buFont typeface="Wingdings" pitchFamily="2" charset="2"/>
              <a:buChar char="ü"/>
            </a:pPr>
            <a:r>
              <a:rPr lang="en-US" dirty="0">
                <a:solidFill>
                  <a:srgbClr val="0070C0"/>
                </a:solidFill>
              </a:rPr>
              <a:t>Here </a:t>
            </a:r>
            <a:r>
              <a:rPr lang="en-US" i="1" dirty="0" smtClean="0">
                <a:solidFill>
                  <a:srgbClr val="C00000"/>
                </a:solidFill>
              </a:rPr>
              <a:t>t’</a:t>
            </a:r>
            <a:r>
              <a:rPr lang="en-US" baseline="-25000" dirty="0" smtClean="0">
                <a:solidFill>
                  <a:srgbClr val="C00000"/>
                </a:solidFill>
              </a:rPr>
              <a:t>1</a:t>
            </a:r>
            <a:r>
              <a:rPr lang="en-US" dirty="0" smtClean="0">
                <a:solidFill>
                  <a:srgbClr val="0070C0"/>
                </a:solidFill>
              </a:rPr>
              <a:t> </a:t>
            </a:r>
            <a:r>
              <a:rPr lang="en-US" dirty="0">
                <a:solidFill>
                  <a:srgbClr val="0070C0"/>
                </a:solidFill>
              </a:rPr>
              <a:t>is the time registered on the clock in </a:t>
            </a:r>
            <a:r>
              <a:rPr lang="en-US" dirty="0" smtClean="0">
                <a:solidFill>
                  <a:srgbClr val="C00000"/>
                </a:solidFill>
              </a:rPr>
              <a:t>S’</a:t>
            </a:r>
            <a:r>
              <a:rPr lang="en-US" dirty="0" smtClean="0">
                <a:solidFill>
                  <a:srgbClr val="0070C0"/>
                </a:solidFill>
              </a:rPr>
              <a:t> </a:t>
            </a:r>
            <a:r>
              <a:rPr lang="en-US" dirty="0">
                <a:solidFill>
                  <a:srgbClr val="0070C0"/>
                </a:solidFill>
              </a:rPr>
              <a:t>which coincides with the position </a:t>
            </a:r>
            <a:r>
              <a:rPr lang="en-US" dirty="0" smtClean="0">
                <a:solidFill>
                  <a:srgbClr val="0070C0"/>
                </a:solidFill>
              </a:rPr>
              <a:t>x</a:t>
            </a:r>
            <a:r>
              <a:rPr lang="en-US" baseline="-25000" dirty="0" smtClean="0">
                <a:solidFill>
                  <a:srgbClr val="0070C0"/>
                </a:solidFill>
              </a:rPr>
              <a:t>1</a:t>
            </a:r>
          </a:p>
          <a:p>
            <a:r>
              <a:rPr lang="en-US" baseline="-25000" dirty="0">
                <a:solidFill>
                  <a:srgbClr val="0070C0"/>
                </a:solidFill>
              </a:rPr>
              <a:t> </a:t>
            </a:r>
            <a:r>
              <a:rPr lang="en-US" baseline="-25000" dirty="0" smtClean="0">
                <a:solidFill>
                  <a:srgbClr val="0070C0"/>
                </a:solidFill>
              </a:rPr>
              <a:t>    </a:t>
            </a:r>
            <a:r>
              <a:rPr lang="en-US" dirty="0" smtClean="0">
                <a:solidFill>
                  <a:srgbClr val="0070C0"/>
                </a:solidFill>
              </a:rPr>
              <a:t> </a:t>
            </a:r>
            <a:r>
              <a:rPr lang="en-US" dirty="0">
                <a:solidFill>
                  <a:srgbClr val="0070C0"/>
                </a:solidFill>
              </a:rPr>
              <a:t>in S</a:t>
            </a:r>
            <a:r>
              <a:rPr lang="en-US" i="1" dirty="0">
                <a:solidFill>
                  <a:srgbClr val="0070C0"/>
                </a:solidFill>
              </a:rPr>
              <a:t> </a:t>
            </a:r>
            <a:r>
              <a:rPr lang="en-US" dirty="0">
                <a:solidFill>
                  <a:srgbClr val="0070C0"/>
                </a:solidFill>
              </a:rPr>
              <a:t>at </a:t>
            </a:r>
            <a:r>
              <a:rPr lang="en-US" dirty="0" smtClean="0">
                <a:solidFill>
                  <a:srgbClr val="0070C0"/>
                </a:solidFill>
              </a:rPr>
              <a:t>the instant </a:t>
            </a:r>
            <a:r>
              <a:rPr lang="en-US" dirty="0">
                <a:solidFill>
                  <a:srgbClr val="0070C0"/>
                </a:solidFill>
              </a:rPr>
              <a:t>t</a:t>
            </a:r>
            <a:r>
              <a:rPr lang="en-US" baseline="-25000" dirty="0">
                <a:solidFill>
                  <a:srgbClr val="0070C0"/>
                </a:solidFill>
              </a:rPr>
              <a:t>1</a:t>
            </a:r>
            <a:r>
              <a:rPr lang="en-US" dirty="0">
                <a:solidFill>
                  <a:srgbClr val="0070C0"/>
                </a:solidFill>
              </a:rPr>
              <a:t> that the event 1 occurs and </a:t>
            </a:r>
            <a:r>
              <a:rPr lang="en-US" dirty="0">
                <a:solidFill>
                  <a:srgbClr val="C00000"/>
                </a:solidFill>
              </a:rPr>
              <a:t>similarly for </a:t>
            </a:r>
            <a:r>
              <a:rPr lang="en-US" dirty="0" smtClean="0">
                <a:solidFill>
                  <a:srgbClr val="C00000"/>
                </a:solidFill>
              </a:rPr>
              <a:t>t’</a:t>
            </a:r>
            <a:r>
              <a:rPr lang="en-US" baseline="-25000" dirty="0" smtClean="0">
                <a:solidFill>
                  <a:srgbClr val="C00000"/>
                </a:solidFill>
              </a:rPr>
              <a:t>2</a:t>
            </a:r>
            <a:r>
              <a:rPr lang="en-US" dirty="0" smtClean="0">
                <a:solidFill>
                  <a:srgbClr val="C00000"/>
                </a:solidFill>
              </a:rPr>
              <a:t> </a:t>
            </a:r>
            <a:r>
              <a:rPr lang="en-US" dirty="0">
                <a:solidFill>
                  <a:srgbClr val="0070C0"/>
                </a:solidFill>
              </a:rPr>
              <a:t>.</a:t>
            </a:r>
          </a:p>
        </p:txBody>
      </p:sp>
      <p:sp>
        <p:nvSpPr>
          <p:cNvPr id="16" name="Rectangle 15"/>
          <p:cNvSpPr/>
          <p:nvPr/>
        </p:nvSpPr>
        <p:spPr>
          <a:xfrm>
            <a:off x="430237" y="5513161"/>
            <a:ext cx="8305800" cy="646331"/>
          </a:xfrm>
          <a:prstGeom prst="rect">
            <a:avLst/>
          </a:prstGeom>
        </p:spPr>
        <p:txBody>
          <a:bodyPr wrap="square">
            <a:spAutoFit/>
          </a:bodyPr>
          <a:lstStyle/>
          <a:p>
            <a:pPr>
              <a:buFont typeface="Wingdings" pitchFamily="2" charset="2"/>
              <a:buChar char="ü"/>
            </a:pPr>
            <a:r>
              <a:rPr lang="en-US" dirty="0" smtClean="0">
                <a:solidFill>
                  <a:srgbClr val="C00000"/>
                </a:solidFill>
              </a:rPr>
              <a:t> Note that if the </a:t>
            </a:r>
            <a:r>
              <a:rPr lang="en-US" dirty="0">
                <a:solidFill>
                  <a:srgbClr val="C00000"/>
                </a:solidFill>
              </a:rPr>
              <a:t>two events occur at the same </a:t>
            </a:r>
            <a:r>
              <a:rPr lang="en-US" dirty="0" smtClean="0">
                <a:solidFill>
                  <a:srgbClr val="C00000"/>
                </a:solidFill>
              </a:rPr>
              <a:t>point (i.e</a:t>
            </a:r>
            <a:r>
              <a:rPr lang="en-US" dirty="0">
                <a:solidFill>
                  <a:srgbClr val="C00000"/>
                </a:solidFill>
              </a:rPr>
              <a:t>. </a:t>
            </a:r>
            <a:r>
              <a:rPr lang="en-US" b="1" dirty="0">
                <a:solidFill>
                  <a:srgbClr val="C00000"/>
                </a:solidFill>
              </a:rPr>
              <a:t>x</a:t>
            </a:r>
            <a:r>
              <a:rPr lang="en-US" b="1" baseline="-25000" dirty="0">
                <a:solidFill>
                  <a:srgbClr val="C00000"/>
                </a:solidFill>
              </a:rPr>
              <a:t>1</a:t>
            </a:r>
            <a:r>
              <a:rPr lang="en-US" b="1" dirty="0">
                <a:solidFill>
                  <a:srgbClr val="C00000"/>
                </a:solidFill>
              </a:rPr>
              <a:t> = x</a:t>
            </a:r>
            <a:r>
              <a:rPr lang="en-US" b="1" baseline="-25000" dirty="0">
                <a:solidFill>
                  <a:srgbClr val="C00000"/>
                </a:solidFill>
              </a:rPr>
              <a:t>2</a:t>
            </a:r>
            <a:r>
              <a:rPr lang="en-US" dirty="0">
                <a:solidFill>
                  <a:srgbClr val="C00000"/>
                </a:solidFill>
              </a:rPr>
              <a:t>) </a:t>
            </a:r>
            <a:r>
              <a:rPr lang="en-US" dirty="0" smtClean="0">
                <a:solidFill>
                  <a:srgbClr val="C00000"/>
                </a:solidFill>
              </a:rPr>
              <a:t>then </a:t>
            </a:r>
            <a:r>
              <a:rPr lang="en-US" dirty="0">
                <a:solidFill>
                  <a:srgbClr val="C00000"/>
                </a:solidFill>
              </a:rPr>
              <a:t>the </a:t>
            </a:r>
            <a:r>
              <a:rPr lang="en-US" dirty="0" smtClean="0">
                <a:solidFill>
                  <a:srgbClr val="C00000"/>
                </a:solidFill>
              </a:rPr>
              <a:t>events will</a:t>
            </a:r>
          </a:p>
          <a:p>
            <a:r>
              <a:rPr lang="en-US" dirty="0">
                <a:solidFill>
                  <a:srgbClr val="C00000"/>
                </a:solidFill>
              </a:rPr>
              <a:t> </a:t>
            </a:r>
            <a:r>
              <a:rPr lang="en-US" dirty="0" smtClean="0">
                <a:solidFill>
                  <a:srgbClr val="C00000"/>
                </a:solidFill>
              </a:rPr>
              <a:t>   </a:t>
            </a:r>
            <a:r>
              <a:rPr lang="en-US" dirty="0">
                <a:solidFill>
                  <a:srgbClr val="C00000"/>
                </a:solidFill>
              </a:rPr>
              <a:t>occur simultaneously in all frames of reference.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756"/>
            <a:ext cx="8686800" cy="73949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IN" dirty="0" smtClean="0"/>
              <a:t>Implication of cause and effects</a:t>
            </a:r>
            <a:endParaRPr lang="en-IN" dirty="0"/>
          </a:p>
        </p:txBody>
      </p:sp>
      <p:sp>
        <p:nvSpPr>
          <p:cNvPr id="3" name="Content Placeholder 2"/>
          <p:cNvSpPr>
            <a:spLocks noGrp="1"/>
          </p:cNvSpPr>
          <p:nvPr>
            <p:ph idx="1"/>
          </p:nvPr>
        </p:nvSpPr>
        <p:spPr>
          <a:xfrm>
            <a:off x="217227" y="1161998"/>
            <a:ext cx="8534400" cy="685800"/>
          </a:xfrm>
        </p:spPr>
        <p:txBody>
          <a:bodyPr>
            <a:noAutofit/>
          </a:bodyPr>
          <a:lstStyle/>
          <a:p>
            <a:pPr>
              <a:buFont typeface="Wingdings" panose="05000000000000000000" pitchFamily="2" charset="2"/>
              <a:buChar char="ü"/>
            </a:pPr>
            <a:r>
              <a:rPr lang="en-IN" sz="2000" dirty="0"/>
              <a:t>Consider two events </a:t>
            </a:r>
            <a:r>
              <a:rPr lang="en-IN" sz="2000" dirty="0">
                <a:solidFill>
                  <a:srgbClr val="C00000"/>
                </a:solidFill>
              </a:rPr>
              <a:t>A</a:t>
            </a:r>
            <a:r>
              <a:rPr lang="en-IN" sz="2000" dirty="0"/>
              <a:t> and </a:t>
            </a:r>
            <a:r>
              <a:rPr lang="en-IN" sz="2000" dirty="0">
                <a:solidFill>
                  <a:srgbClr val="C00000"/>
                </a:solidFill>
              </a:rPr>
              <a:t>B</a:t>
            </a:r>
            <a:r>
              <a:rPr lang="en-IN" sz="2000" dirty="0"/>
              <a:t> that occur at coordinate locations </a:t>
            </a:r>
            <a:r>
              <a:rPr lang="en-IN" sz="2000" i="1" dirty="0" err="1">
                <a:solidFill>
                  <a:srgbClr val="C00000"/>
                </a:solidFill>
              </a:rPr>
              <a:t>x</a:t>
            </a:r>
            <a:r>
              <a:rPr lang="en-IN" sz="2000" i="1" baseline="-25000" dirty="0" err="1">
                <a:solidFill>
                  <a:srgbClr val="C00000"/>
                </a:solidFill>
              </a:rPr>
              <a:t>A</a:t>
            </a:r>
            <a:r>
              <a:rPr lang="en-IN" sz="2000" dirty="0">
                <a:solidFill>
                  <a:srgbClr val="C00000"/>
                </a:solidFill>
              </a:rPr>
              <a:t> </a:t>
            </a:r>
            <a:r>
              <a:rPr lang="en-IN" sz="2000" dirty="0"/>
              <a:t>and </a:t>
            </a:r>
            <a:r>
              <a:rPr lang="en-IN" sz="2000" i="1" dirty="0" err="1">
                <a:solidFill>
                  <a:srgbClr val="C00000"/>
                </a:solidFill>
              </a:rPr>
              <a:t>x</a:t>
            </a:r>
            <a:r>
              <a:rPr lang="en-IN" sz="2000" i="1" baseline="-25000" dirty="0" err="1">
                <a:solidFill>
                  <a:srgbClr val="C00000"/>
                </a:solidFill>
              </a:rPr>
              <a:t>B</a:t>
            </a:r>
            <a:r>
              <a:rPr lang="en-IN" sz="2000" dirty="0"/>
              <a:t> and at </a:t>
            </a:r>
            <a:r>
              <a:rPr lang="en-IN" sz="2000" dirty="0" smtClean="0"/>
              <a:t>times </a:t>
            </a:r>
            <a:r>
              <a:rPr lang="en-IN" sz="2000" i="1" dirty="0" err="1" smtClean="0">
                <a:solidFill>
                  <a:srgbClr val="C00000"/>
                </a:solidFill>
              </a:rPr>
              <a:t>t</a:t>
            </a:r>
            <a:r>
              <a:rPr lang="en-IN" sz="2000" i="1" baseline="-25000" dirty="0" err="1" smtClean="0">
                <a:solidFill>
                  <a:srgbClr val="C00000"/>
                </a:solidFill>
              </a:rPr>
              <a:t>A</a:t>
            </a:r>
            <a:r>
              <a:rPr lang="en-IN" sz="2000" baseline="-25000" dirty="0" smtClean="0"/>
              <a:t> </a:t>
            </a:r>
            <a:r>
              <a:rPr lang="en-IN" sz="2000" dirty="0"/>
              <a:t>and </a:t>
            </a:r>
            <a:r>
              <a:rPr lang="en-IN" sz="2000" i="1" dirty="0" err="1">
                <a:solidFill>
                  <a:srgbClr val="C00000"/>
                </a:solidFill>
              </a:rPr>
              <a:t>t</a:t>
            </a:r>
            <a:r>
              <a:rPr lang="en-IN" sz="2000" i="1" baseline="-25000" dirty="0" err="1">
                <a:solidFill>
                  <a:srgbClr val="C00000"/>
                </a:solidFill>
              </a:rPr>
              <a:t>B</a:t>
            </a:r>
            <a:r>
              <a:rPr lang="en-IN" sz="2000" dirty="0"/>
              <a:t>, respectively in the laboratory or Home reference </a:t>
            </a:r>
            <a:r>
              <a:rPr lang="en-IN" sz="2000" dirty="0" smtClean="0"/>
              <a:t>frame !</a:t>
            </a:r>
            <a:endParaRPr lang="en-IN" sz="2000" dirty="0"/>
          </a:p>
        </p:txBody>
      </p:sp>
      <p:sp>
        <p:nvSpPr>
          <p:cNvPr id="4" name="Rectangle 3"/>
          <p:cNvSpPr/>
          <p:nvPr/>
        </p:nvSpPr>
        <p:spPr>
          <a:xfrm>
            <a:off x="457200" y="2091983"/>
            <a:ext cx="28956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IN" dirty="0">
                <a:latin typeface="CMR12"/>
              </a:rPr>
              <a:t>P</a:t>
            </a:r>
            <a:r>
              <a:rPr lang="en-IN" dirty="0" smtClean="0">
                <a:latin typeface="CMR12"/>
              </a:rPr>
              <a:t>ush of a </a:t>
            </a:r>
            <a:r>
              <a:rPr lang="en-IN" dirty="0">
                <a:latin typeface="CMR12"/>
              </a:rPr>
              <a:t>button which initiates a light pulse</a:t>
            </a:r>
            <a:endParaRPr lang="en-IN" dirty="0"/>
          </a:p>
        </p:txBody>
      </p:sp>
      <p:cxnSp>
        <p:nvCxnSpPr>
          <p:cNvPr id="6" name="Straight Arrow Connector 5"/>
          <p:cNvCxnSpPr/>
          <p:nvPr/>
        </p:nvCxnSpPr>
        <p:spPr>
          <a:xfrm flipH="1">
            <a:off x="1905000" y="1420962"/>
            <a:ext cx="914400" cy="579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19516" y="1951037"/>
            <a:ext cx="39624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IN" dirty="0" smtClean="0">
                <a:latin typeface="CMR12"/>
              </a:rPr>
              <a:t>Reception </a:t>
            </a:r>
            <a:r>
              <a:rPr lang="en-IN" dirty="0">
                <a:latin typeface="CMR12"/>
              </a:rPr>
              <a:t>of that light </a:t>
            </a:r>
            <a:r>
              <a:rPr lang="en-IN" dirty="0" smtClean="0">
                <a:latin typeface="CMR12"/>
              </a:rPr>
              <a:t>pulse which </a:t>
            </a:r>
            <a:r>
              <a:rPr lang="en-IN" dirty="0">
                <a:latin typeface="CMR12"/>
              </a:rPr>
              <a:t>triggers the detonation of a bomb</a:t>
            </a:r>
            <a:endParaRPr lang="en-IN" dirty="0"/>
          </a:p>
        </p:txBody>
      </p:sp>
      <p:cxnSp>
        <p:nvCxnSpPr>
          <p:cNvPr id="10" name="Straight Arrow Connector 9"/>
          <p:cNvCxnSpPr/>
          <p:nvPr/>
        </p:nvCxnSpPr>
        <p:spPr>
          <a:xfrm>
            <a:off x="3505200" y="1371600"/>
            <a:ext cx="1066800" cy="579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219200" y="2971800"/>
            <a:ext cx="6324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Wingdings" panose="05000000000000000000" pitchFamily="2" charset="2"/>
              <a:buChar char="ü"/>
            </a:pPr>
            <a:r>
              <a:rPr lang="en-IN" dirty="0">
                <a:latin typeface="CMR12"/>
              </a:rPr>
              <a:t>Clearly in the Home Frame, one event causes the other</a:t>
            </a:r>
            <a:endParaRPr lang="en-IN" dirty="0"/>
          </a:p>
        </p:txBody>
      </p:sp>
      <p:sp>
        <p:nvSpPr>
          <p:cNvPr id="13" name="Rectangle 12"/>
          <p:cNvSpPr/>
          <p:nvPr/>
        </p:nvSpPr>
        <p:spPr>
          <a:xfrm>
            <a:off x="266700" y="3574618"/>
            <a:ext cx="8229600" cy="646331"/>
          </a:xfrm>
          <a:prstGeom prst="rect">
            <a:avLst/>
          </a:prstGeom>
        </p:spPr>
        <p:txBody>
          <a:bodyPr wrap="square">
            <a:spAutoFit/>
          </a:bodyPr>
          <a:lstStyle/>
          <a:p>
            <a:pPr marL="285750" indent="-285750">
              <a:buFont typeface="Wingdings" panose="05000000000000000000" pitchFamily="2" charset="2"/>
              <a:buChar char="Ø"/>
            </a:pPr>
            <a:r>
              <a:rPr lang="en-IN" dirty="0" smtClean="0">
                <a:solidFill>
                  <a:srgbClr val="C00000"/>
                </a:solidFill>
                <a:latin typeface="CMR12"/>
              </a:rPr>
              <a:t>We </a:t>
            </a:r>
            <a:r>
              <a:rPr lang="en-IN" dirty="0">
                <a:solidFill>
                  <a:srgbClr val="C00000"/>
                </a:solidFill>
                <a:latin typeface="CMTI12"/>
              </a:rPr>
              <a:t>demand </a:t>
            </a:r>
            <a:r>
              <a:rPr lang="en-IN" dirty="0">
                <a:solidFill>
                  <a:srgbClr val="C00000"/>
                </a:solidFill>
                <a:latin typeface="CMR12"/>
              </a:rPr>
              <a:t>that all inertial frames "see" the </a:t>
            </a:r>
            <a:r>
              <a:rPr lang="en-IN" dirty="0" smtClean="0">
                <a:solidFill>
                  <a:srgbClr val="C00000"/>
                </a:solidFill>
                <a:latin typeface="CMR12"/>
              </a:rPr>
              <a:t>same </a:t>
            </a:r>
            <a:r>
              <a:rPr lang="en-IN" smtClean="0">
                <a:solidFill>
                  <a:srgbClr val="C00000"/>
                </a:solidFill>
                <a:latin typeface="CMR12"/>
              </a:rPr>
              <a:t>events occurring </a:t>
            </a:r>
            <a:r>
              <a:rPr lang="en-IN" dirty="0">
                <a:solidFill>
                  <a:srgbClr val="C00000"/>
                </a:solidFill>
                <a:latin typeface="CMTI12"/>
              </a:rPr>
              <a:t>in the same order</a:t>
            </a:r>
            <a:r>
              <a:rPr lang="en-IN" dirty="0">
                <a:solidFill>
                  <a:srgbClr val="C00000"/>
                </a:solidFill>
                <a:latin typeface="CMR12"/>
              </a:rPr>
              <a:t>, and not reversed</a:t>
            </a:r>
            <a:endParaRPr lang="en-IN" dirty="0">
              <a:solidFill>
                <a:srgbClr val="C00000"/>
              </a:solidFill>
            </a:endParaRPr>
          </a:p>
        </p:txBody>
      </p:sp>
      <p:sp>
        <p:nvSpPr>
          <p:cNvPr id="14" name="Rectangle 13"/>
          <p:cNvSpPr/>
          <p:nvPr/>
        </p:nvSpPr>
        <p:spPr>
          <a:xfrm>
            <a:off x="250209" y="4431677"/>
            <a:ext cx="4758610"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IN" dirty="0"/>
              <a:t>T = </a:t>
            </a:r>
            <a:r>
              <a:rPr lang="en-IN" dirty="0" smtClean="0"/>
              <a:t>(</a:t>
            </a:r>
            <a:r>
              <a:rPr lang="en-IN" i="1" dirty="0" err="1" smtClean="0"/>
              <a:t>t</a:t>
            </a:r>
            <a:r>
              <a:rPr lang="en-IN" i="1" baseline="-25000" dirty="0" err="1" smtClean="0"/>
              <a:t>B</a:t>
            </a:r>
            <a:r>
              <a:rPr lang="en-IN" i="1" dirty="0" smtClean="0"/>
              <a:t> </a:t>
            </a:r>
            <a:r>
              <a:rPr lang="en-IN" i="1" dirty="0"/>
              <a:t>– </a:t>
            </a:r>
            <a:r>
              <a:rPr lang="en-IN" i="1" dirty="0" err="1" smtClean="0"/>
              <a:t>t</a:t>
            </a:r>
            <a:r>
              <a:rPr lang="en-IN" baseline="-25000" dirty="0" err="1" smtClean="0"/>
              <a:t>A</a:t>
            </a:r>
            <a:r>
              <a:rPr lang="en-IN" dirty="0" smtClean="0"/>
              <a:t> ) &gt; 0  -&gt; </a:t>
            </a:r>
            <a:r>
              <a:rPr lang="en-IN" dirty="0"/>
              <a:t>time interval in HOME frame !</a:t>
            </a:r>
          </a:p>
        </p:txBody>
      </p:sp>
      <p:pic>
        <p:nvPicPr>
          <p:cNvPr id="15" name="Picture 14"/>
          <p:cNvPicPr>
            <a:picLocks noChangeAspect="1"/>
          </p:cNvPicPr>
          <p:nvPr/>
        </p:nvPicPr>
        <p:blipFill>
          <a:blip r:embed="rId2">
            <a:lum bright="-20000" contrast="40000"/>
          </a:blip>
          <a:stretch>
            <a:fillRect/>
          </a:stretch>
        </p:blipFill>
        <p:spPr>
          <a:xfrm>
            <a:off x="5323164" y="4431677"/>
            <a:ext cx="3626355" cy="445594"/>
          </a:xfrm>
          <a:prstGeom prst="rect">
            <a:avLst/>
          </a:prstGeom>
        </p:spPr>
      </p:pic>
      <p:sp>
        <p:nvSpPr>
          <p:cNvPr id="16" name="Right Arrow 15"/>
          <p:cNvSpPr/>
          <p:nvPr/>
        </p:nvSpPr>
        <p:spPr>
          <a:xfrm>
            <a:off x="5105772" y="4562141"/>
            <a:ext cx="15629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7" name="Picture 16"/>
          <p:cNvPicPr>
            <a:picLocks noChangeAspect="1"/>
          </p:cNvPicPr>
          <p:nvPr/>
        </p:nvPicPr>
        <p:blipFill>
          <a:blip r:embed="rId3">
            <a:lum bright="-20000" contrast="40000"/>
          </a:blip>
          <a:stretch>
            <a:fillRect/>
          </a:stretch>
        </p:blipFill>
        <p:spPr>
          <a:xfrm>
            <a:off x="6231898" y="4889781"/>
            <a:ext cx="2683502" cy="454688"/>
          </a:xfrm>
          <a:prstGeom prst="rect">
            <a:avLst/>
          </a:prstGeom>
        </p:spPr>
      </p:pic>
      <p:pic>
        <p:nvPicPr>
          <p:cNvPr id="18" name="Picture 17"/>
          <p:cNvPicPr>
            <a:picLocks noChangeAspect="1"/>
          </p:cNvPicPr>
          <p:nvPr/>
        </p:nvPicPr>
        <p:blipFill>
          <a:blip r:embed="rId4">
            <a:lum bright="-20000" contrast="40000"/>
          </a:blip>
          <a:stretch>
            <a:fillRect/>
          </a:stretch>
        </p:blipFill>
        <p:spPr>
          <a:xfrm>
            <a:off x="6203744" y="5356979"/>
            <a:ext cx="2284603" cy="445594"/>
          </a:xfrm>
          <a:prstGeom prst="rect">
            <a:avLst/>
          </a:prstGeom>
        </p:spPr>
      </p:pic>
      <p:sp>
        <p:nvSpPr>
          <p:cNvPr id="20" name="Rectangle 19"/>
          <p:cNvSpPr/>
          <p:nvPr/>
        </p:nvSpPr>
        <p:spPr>
          <a:xfrm>
            <a:off x="478194" y="5011737"/>
            <a:ext cx="5126395"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IN" dirty="0" smtClean="0"/>
              <a:t>The time interval in moving frame will follow the same order of events, </a:t>
            </a:r>
            <a:r>
              <a:rPr lang="en-IN" dirty="0" err="1" smtClean="0"/>
              <a:t>i.e</a:t>
            </a:r>
            <a:r>
              <a:rPr lang="en-IN" dirty="0" smtClean="0"/>
              <a:t> (</a:t>
            </a:r>
            <a:r>
              <a:rPr lang="en-IN" i="1" dirty="0" err="1" smtClean="0"/>
              <a:t>t</a:t>
            </a:r>
            <a:r>
              <a:rPr lang="en-IN" i="1" baseline="-25000" dirty="0" err="1" smtClean="0"/>
              <a:t>B</a:t>
            </a:r>
            <a:r>
              <a:rPr lang="en-IN" i="1" dirty="0" smtClean="0"/>
              <a:t>’ </a:t>
            </a:r>
            <a:r>
              <a:rPr lang="en-IN" i="1" dirty="0"/>
              <a:t>– </a:t>
            </a:r>
            <a:r>
              <a:rPr lang="en-IN" i="1" dirty="0" err="1" smtClean="0"/>
              <a:t>t</a:t>
            </a:r>
            <a:r>
              <a:rPr lang="en-IN" baseline="-25000" dirty="0" err="1" smtClean="0"/>
              <a:t>A</a:t>
            </a:r>
            <a:r>
              <a:rPr lang="en-IN" dirty="0" smtClean="0"/>
              <a:t>’ </a:t>
            </a:r>
            <a:r>
              <a:rPr lang="en-IN" dirty="0"/>
              <a:t>) &gt; </a:t>
            </a:r>
            <a:r>
              <a:rPr lang="en-IN" dirty="0" smtClean="0"/>
              <a:t>0,  only if    </a:t>
            </a:r>
            <a:endParaRPr lang="en-IN" dirty="0"/>
          </a:p>
        </p:txBody>
      </p:sp>
      <p:pic>
        <p:nvPicPr>
          <p:cNvPr id="21" name="Picture 20"/>
          <p:cNvPicPr>
            <a:picLocks noChangeAspect="1"/>
          </p:cNvPicPr>
          <p:nvPr/>
        </p:nvPicPr>
        <p:blipFill>
          <a:blip r:embed="rId5">
            <a:duotone>
              <a:prstClr val="black"/>
              <a:schemeClr val="accent4">
                <a:tint val="45000"/>
                <a:satMod val="400000"/>
              </a:schemeClr>
            </a:duotone>
          </a:blip>
          <a:stretch>
            <a:fillRect/>
          </a:stretch>
        </p:blipFill>
        <p:spPr>
          <a:xfrm>
            <a:off x="7543800" y="6082809"/>
            <a:ext cx="1015379" cy="536531"/>
          </a:xfrm>
          <a:prstGeom prst="rect">
            <a:avLst/>
          </a:prstGeom>
        </p:spPr>
      </p:pic>
      <p:cxnSp>
        <p:nvCxnSpPr>
          <p:cNvPr id="23" name="Curved Connector 22"/>
          <p:cNvCxnSpPr>
            <a:endCxn id="21" idx="1"/>
          </p:cNvCxnSpPr>
          <p:nvPr/>
        </p:nvCxnSpPr>
        <p:spPr>
          <a:xfrm>
            <a:off x="5438356" y="5478935"/>
            <a:ext cx="2105444" cy="87214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2983" y="5808097"/>
            <a:ext cx="5956815" cy="9233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285750" indent="-285750">
              <a:buFont typeface="Wingdings" panose="05000000000000000000" pitchFamily="2" charset="2"/>
              <a:buChar char="ü"/>
            </a:pPr>
            <a:r>
              <a:rPr lang="en-IN" dirty="0" smtClean="0">
                <a:latin typeface="CMTI12"/>
              </a:rPr>
              <a:t>The </a:t>
            </a:r>
            <a:r>
              <a:rPr lang="en-IN" dirty="0">
                <a:latin typeface="CMTI12"/>
              </a:rPr>
              <a:t>speed of any inertial reference frame which will preserve cause </a:t>
            </a:r>
            <a:r>
              <a:rPr lang="en-IN" dirty="0" smtClean="0">
                <a:latin typeface="CMTI12"/>
              </a:rPr>
              <a:t>and effect </a:t>
            </a:r>
            <a:r>
              <a:rPr lang="en-IN" dirty="0">
                <a:latin typeface="CMTI12"/>
              </a:rPr>
              <a:t>must be less than or equal to the speed of light </a:t>
            </a:r>
            <a:r>
              <a:rPr lang="en-IN" dirty="0">
                <a:latin typeface="CMR12"/>
              </a:rPr>
              <a:t>!</a:t>
            </a:r>
            <a:endParaRPr lang="en-IN" dirty="0"/>
          </a:p>
        </p:txBody>
      </p:sp>
    </p:spTree>
    <p:extLst>
      <p:ext uri="{BB962C8B-B14F-4D97-AF65-F5344CB8AC3E}">
        <p14:creationId xmlns:p14="http://schemas.microsoft.com/office/powerpoint/2010/main" val="408914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8" grpId="0" animBg="1"/>
      <p:bldP spid="12" grpId="0" animBg="1"/>
      <p:bldP spid="13" grpId="0"/>
      <p:bldP spid="14" grpId="0" animBg="1"/>
      <p:bldP spid="16" grpId="0" animBg="1"/>
      <p:bldP spid="20"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610600" cy="76156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IN" dirty="0" smtClean="0"/>
              <a:t>Relativistic Doppler Effect </a:t>
            </a:r>
            <a:endParaRPr lang="en-IN" dirty="0"/>
          </a:p>
        </p:txBody>
      </p:sp>
      <p:pic>
        <p:nvPicPr>
          <p:cNvPr id="4" name="Content Placeholder 3"/>
          <p:cNvPicPr>
            <a:picLocks noGrp="1" noChangeAspect="1"/>
          </p:cNvPicPr>
          <p:nvPr>
            <p:ph idx="1"/>
          </p:nvPr>
        </p:nvPicPr>
        <p:blipFill>
          <a:blip r:embed="rId2"/>
          <a:stretch>
            <a:fillRect/>
          </a:stretch>
        </p:blipFill>
        <p:spPr>
          <a:xfrm>
            <a:off x="119998" y="1108306"/>
            <a:ext cx="2928177" cy="2628000"/>
          </a:xfrm>
          <a:prstGeom prst="rect">
            <a:avLst/>
          </a:prstGeom>
        </p:spPr>
      </p:pic>
      <p:pic>
        <p:nvPicPr>
          <p:cNvPr id="5" name="Picture 4"/>
          <p:cNvPicPr>
            <a:picLocks noChangeAspect="1"/>
          </p:cNvPicPr>
          <p:nvPr/>
        </p:nvPicPr>
        <p:blipFill>
          <a:blip r:embed="rId3">
            <a:lum bright="-20000"/>
          </a:blip>
          <a:stretch>
            <a:fillRect/>
          </a:stretch>
        </p:blipFill>
        <p:spPr>
          <a:xfrm>
            <a:off x="3048175" y="1823447"/>
            <a:ext cx="2577112" cy="756000"/>
          </a:xfrm>
          <a:prstGeom prst="rect">
            <a:avLst/>
          </a:prstGeom>
        </p:spPr>
      </p:pic>
      <p:pic>
        <p:nvPicPr>
          <p:cNvPr id="6" name="Picture 5"/>
          <p:cNvPicPr>
            <a:picLocks noChangeAspect="1"/>
          </p:cNvPicPr>
          <p:nvPr/>
        </p:nvPicPr>
        <p:blipFill>
          <a:blip r:embed="rId4">
            <a:lum bright="-20000"/>
          </a:blip>
          <a:stretch>
            <a:fillRect/>
          </a:stretch>
        </p:blipFill>
        <p:spPr>
          <a:xfrm>
            <a:off x="6173295" y="2261797"/>
            <a:ext cx="2543043" cy="1116000"/>
          </a:xfrm>
          <a:prstGeom prst="rect">
            <a:avLst/>
          </a:prstGeom>
        </p:spPr>
      </p:pic>
      <p:pic>
        <p:nvPicPr>
          <p:cNvPr id="8" name="Picture 7"/>
          <p:cNvPicPr>
            <a:picLocks noChangeAspect="1"/>
          </p:cNvPicPr>
          <p:nvPr/>
        </p:nvPicPr>
        <p:blipFill>
          <a:blip r:embed="rId5">
            <a:lum bright="-20000" contrast="-20000"/>
          </a:blip>
          <a:stretch>
            <a:fillRect/>
          </a:stretch>
        </p:blipFill>
        <p:spPr>
          <a:xfrm>
            <a:off x="3239909" y="2827668"/>
            <a:ext cx="2087124" cy="756000"/>
          </a:xfrm>
          <a:prstGeom prst="rect">
            <a:avLst/>
          </a:prstGeom>
        </p:spPr>
      </p:pic>
      <p:pic>
        <p:nvPicPr>
          <p:cNvPr id="10" name="Picture 9"/>
          <p:cNvPicPr>
            <a:picLocks noChangeAspect="1"/>
          </p:cNvPicPr>
          <p:nvPr/>
        </p:nvPicPr>
        <p:blipFill>
          <a:blip r:embed="rId6"/>
          <a:stretch>
            <a:fillRect/>
          </a:stretch>
        </p:blipFill>
        <p:spPr>
          <a:xfrm>
            <a:off x="3196993" y="4323901"/>
            <a:ext cx="3621597" cy="540000"/>
          </a:xfrm>
          <a:prstGeom prst="rect">
            <a:avLst/>
          </a:prstGeom>
        </p:spPr>
      </p:pic>
      <p:sp>
        <p:nvSpPr>
          <p:cNvPr id="11" name="Rectangle 10"/>
          <p:cNvSpPr/>
          <p:nvPr/>
        </p:nvSpPr>
        <p:spPr>
          <a:xfrm>
            <a:off x="3435409" y="3773427"/>
            <a:ext cx="3450240" cy="369332"/>
          </a:xfrm>
          <a:prstGeom prst="rect">
            <a:avLst/>
          </a:prstGeom>
        </p:spPr>
        <p:txBody>
          <a:bodyPr wrap="none">
            <a:spAutoFit/>
          </a:bodyPr>
          <a:lstStyle/>
          <a:p>
            <a:r>
              <a:rPr lang="en-IN" u="sng" dirty="0">
                <a:solidFill>
                  <a:srgbClr val="FF0000"/>
                </a:solidFill>
              </a:rPr>
              <a:t>Using Lorentz transformations in S’</a:t>
            </a:r>
          </a:p>
        </p:txBody>
      </p:sp>
      <p:sp>
        <p:nvSpPr>
          <p:cNvPr id="12" name="Freeform 11"/>
          <p:cNvSpPr/>
          <p:nvPr/>
        </p:nvSpPr>
        <p:spPr>
          <a:xfrm>
            <a:off x="2961532" y="2632366"/>
            <a:ext cx="2557235" cy="1091821"/>
          </a:xfrm>
          <a:custGeom>
            <a:avLst/>
            <a:gdLst>
              <a:gd name="connsiteX0" fmla="*/ 387241 w 2557235"/>
              <a:gd name="connsiteY0" fmla="*/ 54591 h 1091821"/>
              <a:gd name="connsiteX1" fmla="*/ 278058 w 2557235"/>
              <a:gd name="connsiteY1" fmla="*/ 81887 h 1091821"/>
              <a:gd name="connsiteX2" fmla="*/ 196172 w 2557235"/>
              <a:gd name="connsiteY2" fmla="*/ 136478 h 1091821"/>
              <a:gd name="connsiteX3" fmla="*/ 114285 w 2557235"/>
              <a:gd name="connsiteY3" fmla="*/ 191069 h 1091821"/>
              <a:gd name="connsiteX4" fmla="*/ 73342 w 2557235"/>
              <a:gd name="connsiteY4" fmla="*/ 232012 h 1091821"/>
              <a:gd name="connsiteX5" fmla="*/ 18751 w 2557235"/>
              <a:gd name="connsiteY5" fmla="*/ 313898 h 1091821"/>
              <a:gd name="connsiteX6" fmla="*/ 18751 w 2557235"/>
              <a:gd name="connsiteY6" fmla="*/ 532263 h 1091821"/>
              <a:gd name="connsiteX7" fmla="*/ 46047 w 2557235"/>
              <a:gd name="connsiteY7" fmla="*/ 573206 h 1091821"/>
              <a:gd name="connsiteX8" fmla="*/ 86990 w 2557235"/>
              <a:gd name="connsiteY8" fmla="*/ 627797 h 1091821"/>
              <a:gd name="connsiteX9" fmla="*/ 155229 w 2557235"/>
              <a:gd name="connsiteY9" fmla="*/ 696036 h 1091821"/>
              <a:gd name="connsiteX10" fmla="*/ 196172 w 2557235"/>
              <a:gd name="connsiteY10" fmla="*/ 736979 h 1091821"/>
              <a:gd name="connsiteX11" fmla="*/ 387241 w 2557235"/>
              <a:gd name="connsiteY11" fmla="*/ 846161 h 1091821"/>
              <a:gd name="connsiteX12" fmla="*/ 441832 w 2557235"/>
              <a:gd name="connsiteY12" fmla="*/ 859809 h 1091821"/>
              <a:gd name="connsiteX13" fmla="*/ 496423 w 2557235"/>
              <a:gd name="connsiteY13" fmla="*/ 900752 h 1091821"/>
              <a:gd name="connsiteX14" fmla="*/ 537366 w 2557235"/>
              <a:gd name="connsiteY14" fmla="*/ 914400 h 1091821"/>
              <a:gd name="connsiteX15" fmla="*/ 660196 w 2557235"/>
              <a:gd name="connsiteY15" fmla="*/ 941696 h 1091821"/>
              <a:gd name="connsiteX16" fmla="*/ 823969 w 2557235"/>
              <a:gd name="connsiteY16" fmla="*/ 996287 h 1091821"/>
              <a:gd name="connsiteX17" fmla="*/ 960447 w 2557235"/>
              <a:gd name="connsiteY17" fmla="*/ 1023582 h 1091821"/>
              <a:gd name="connsiteX18" fmla="*/ 1110572 w 2557235"/>
              <a:gd name="connsiteY18" fmla="*/ 1064525 h 1091821"/>
              <a:gd name="connsiteX19" fmla="*/ 1492709 w 2557235"/>
              <a:gd name="connsiteY19" fmla="*/ 1091821 h 1091821"/>
              <a:gd name="connsiteX20" fmla="*/ 2161450 w 2557235"/>
              <a:gd name="connsiteY20" fmla="*/ 1078173 h 1091821"/>
              <a:gd name="connsiteX21" fmla="*/ 2311575 w 2557235"/>
              <a:gd name="connsiteY21" fmla="*/ 1050878 h 1091821"/>
              <a:gd name="connsiteX22" fmla="*/ 2366166 w 2557235"/>
              <a:gd name="connsiteY22" fmla="*/ 1037230 h 1091821"/>
              <a:gd name="connsiteX23" fmla="*/ 2475348 w 2557235"/>
              <a:gd name="connsiteY23" fmla="*/ 982639 h 1091821"/>
              <a:gd name="connsiteX24" fmla="*/ 2543587 w 2557235"/>
              <a:gd name="connsiteY24" fmla="*/ 859809 h 1091821"/>
              <a:gd name="connsiteX25" fmla="*/ 2557235 w 2557235"/>
              <a:gd name="connsiteY25" fmla="*/ 818866 h 1091821"/>
              <a:gd name="connsiteX26" fmla="*/ 2543587 w 2557235"/>
              <a:gd name="connsiteY26" fmla="*/ 600501 h 1091821"/>
              <a:gd name="connsiteX27" fmla="*/ 2516291 w 2557235"/>
              <a:gd name="connsiteY27" fmla="*/ 545910 h 1091821"/>
              <a:gd name="connsiteX28" fmla="*/ 2475348 w 2557235"/>
              <a:gd name="connsiteY28" fmla="*/ 450376 h 1091821"/>
              <a:gd name="connsiteX29" fmla="*/ 2448053 w 2557235"/>
              <a:gd name="connsiteY29" fmla="*/ 409433 h 1091821"/>
              <a:gd name="connsiteX30" fmla="*/ 2434405 w 2557235"/>
              <a:gd name="connsiteY30" fmla="*/ 368490 h 1091821"/>
              <a:gd name="connsiteX31" fmla="*/ 2420757 w 2557235"/>
              <a:gd name="connsiteY31" fmla="*/ 313898 h 1091821"/>
              <a:gd name="connsiteX32" fmla="*/ 2379814 w 2557235"/>
              <a:gd name="connsiteY32" fmla="*/ 272955 h 1091821"/>
              <a:gd name="connsiteX33" fmla="*/ 2284279 w 2557235"/>
              <a:gd name="connsiteY33" fmla="*/ 177421 h 1091821"/>
              <a:gd name="connsiteX34" fmla="*/ 2188745 w 2557235"/>
              <a:gd name="connsiteY34" fmla="*/ 122830 h 1091821"/>
              <a:gd name="connsiteX35" fmla="*/ 2093211 w 2557235"/>
              <a:gd name="connsiteY35" fmla="*/ 81887 h 1091821"/>
              <a:gd name="connsiteX36" fmla="*/ 2038620 w 2557235"/>
              <a:gd name="connsiteY36" fmla="*/ 54591 h 1091821"/>
              <a:gd name="connsiteX37" fmla="*/ 1943085 w 2557235"/>
              <a:gd name="connsiteY37" fmla="*/ 27296 h 1091821"/>
              <a:gd name="connsiteX38" fmla="*/ 1752017 w 2557235"/>
              <a:gd name="connsiteY38" fmla="*/ 0 h 1091821"/>
              <a:gd name="connsiteX39" fmla="*/ 1233402 w 2557235"/>
              <a:gd name="connsiteY39" fmla="*/ 27296 h 1091821"/>
              <a:gd name="connsiteX40" fmla="*/ 1110572 w 2557235"/>
              <a:gd name="connsiteY40" fmla="*/ 54591 h 1091821"/>
              <a:gd name="connsiteX41" fmla="*/ 1001390 w 2557235"/>
              <a:gd name="connsiteY41" fmla="*/ 68239 h 1091821"/>
              <a:gd name="connsiteX42" fmla="*/ 919503 w 2557235"/>
              <a:gd name="connsiteY42" fmla="*/ 95534 h 1091821"/>
              <a:gd name="connsiteX43" fmla="*/ 796673 w 2557235"/>
              <a:gd name="connsiteY43" fmla="*/ 122830 h 1091821"/>
              <a:gd name="connsiteX44" fmla="*/ 728435 w 2557235"/>
              <a:gd name="connsiteY44" fmla="*/ 150125 h 1091821"/>
              <a:gd name="connsiteX45" fmla="*/ 564661 w 2557235"/>
              <a:gd name="connsiteY45" fmla="*/ 177421 h 1091821"/>
              <a:gd name="connsiteX46" fmla="*/ 305354 w 2557235"/>
              <a:gd name="connsiteY46" fmla="*/ 218364 h 1091821"/>
              <a:gd name="connsiteX47" fmla="*/ 100638 w 2557235"/>
              <a:gd name="connsiteY47" fmla="*/ 191069 h 109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57235" h="1091821">
                <a:moveTo>
                  <a:pt x="387241" y="54591"/>
                </a:moveTo>
                <a:cubicBezTo>
                  <a:pt x="368335" y="58372"/>
                  <a:pt x="301664" y="68773"/>
                  <a:pt x="278058" y="81887"/>
                </a:cubicBezTo>
                <a:cubicBezTo>
                  <a:pt x="249381" y="97819"/>
                  <a:pt x="223467" y="118281"/>
                  <a:pt x="196172" y="136478"/>
                </a:cubicBezTo>
                <a:cubicBezTo>
                  <a:pt x="196170" y="136480"/>
                  <a:pt x="114286" y="191068"/>
                  <a:pt x="114285" y="191069"/>
                </a:cubicBezTo>
                <a:cubicBezTo>
                  <a:pt x="100637" y="204717"/>
                  <a:pt x="85192" y="216777"/>
                  <a:pt x="73342" y="232012"/>
                </a:cubicBezTo>
                <a:cubicBezTo>
                  <a:pt x="53202" y="257907"/>
                  <a:pt x="18751" y="313898"/>
                  <a:pt x="18751" y="313898"/>
                </a:cubicBezTo>
                <a:cubicBezTo>
                  <a:pt x="-4134" y="405436"/>
                  <a:pt x="-8281" y="397104"/>
                  <a:pt x="18751" y="532263"/>
                </a:cubicBezTo>
                <a:cubicBezTo>
                  <a:pt x="21968" y="548347"/>
                  <a:pt x="36513" y="559859"/>
                  <a:pt x="46047" y="573206"/>
                </a:cubicBezTo>
                <a:cubicBezTo>
                  <a:pt x="59268" y="591715"/>
                  <a:pt x="73769" y="609288"/>
                  <a:pt x="86990" y="627797"/>
                </a:cubicBezTo>
                <a:cubicBezTo>
                  <a:pt x="145862" y="710218"/>
                  <a:pt x="78159" y="631811"/>
                  <a:pt x="155229" y="696036"/>
                </a:cubicBezTo>
                <a:cubicBezTo>
                  <a:pt x="170056" y="708392"/>
                  <a:pt x="180731" y="725399"/>
                  <a:pt x="196172" y="736979"/>
                </a:cubicBezTo>
                <a:cubicBezTo>
                  <a:pt x="274134" y="795451"/>
                  <a:pt x="305800" y="819014"/>
                  <a:pt x="387241" y="846161"/>
                </a:cubicBezTo>
                <a:cubicBezTo>
                  <a:pt x="405036" y="852092"/>
                  <a:pt x="423635" y="855260"/>
                  <a:pt x="441832" y="859809"/>
                </a:cubicBezTo>
                <a:cubicBezTo>
                  <a:pt x="460029" y="873457"/>
                  <a:pt x="476674" y="889467"/>
                  <a:pt x="496423" y="900752"/>
                </a:cubicBezTo>
                <a:cubicBezTo>
                  <a:pt x="508913" y="907889"/>
                  <a:pt x="523410" y="910911"/>
                  <a:pt x="537366" y="914400"/>
                </a:cubicBezTo>
                <a:cubicBezTo>
                  <a:pt x="563310" y="920886"/>
                  <a:pt x="632173" y="931188"/>
                  <a:pt x="660196" y="941696"/>
                </a:cubicBezTo>
                <a:cubicBezTo>
                  <a:pt x="791318" y="990866"/>
                  <a:pt x="615804" y="954655"/>
                  <a:pt x="823969" y="996287"/>
                </a:cubicBezTo>
                <a:lnTo>
                  <a:pt x="960447" y="1023582"/>
                </a:lnTo>
                <a:cubicBezTo>
                  <a:pt x="1046133" y="1066426"/>
                  <a:pt x="991224" y="1046164"/>
                  <a:pt x="1110572" y="1064525"/>
                </a:cubicBezTo>
                <a:cubicBezTo>
                  <a:pt x="1312667" y="1095616"/>
                  <a:pt x="1087389" y="1073397"/>
                  <a:pt x="1492709" y="1091821"/>
                </a:cubicBezTo>
                <a:lnTo>
                  <a:pt x="2161450" y="1078173"/>
                </a:lnTo>
                <a:cubicBezTo>
                  <a:pt x="2277295" y="1074108"/>
                  <a:pt x="2238822" y="1071664"/>
                  <a:pt x="2311575" y="1050878"/>
                </a:cubicBezTo>
                <a:cubicBezTo>
                  <a:pt x="2329610" y="1045725"/>
                  <a:pt x="2348852" y="1044444"/>
                  <a:pt x="2366166" y="1037230"/>
                </a:cubicBezTo>
                <a:cubicBezTo>
                  <a:pt x="2403726" y="1021580"/>
                  <a:pt x="2475348" y="982639"/>
                  <a:pt x="2475348" y="982639"/>
                </a:cubicBezTo>
                <a:cubicBezTo>
                  <a:pt x="2536636" y="921351"/>
                  <a:pt x="2510187" y="960006"/>
                  <a:pt x="2543587" y="859809"/>
                </a:cubicBezTo>
                <a:lnTo>
                  <a:pt x="2557235" y="818866"/>
                </a:lnTo>
                <a:cubicBezTo>
                  <a:pt x="2552686" y="746078"/>
                  <a:pt x="2554406" y="672624"/>
                  <a:pt x="2543587" y="600501"/>
                </a:cubicBezTo>
                <a:cubicBezTo>
                  <a:pt x="2540569" y="580381"/>
                  <a:pt x="2524305" y="564610"/>
                  <a:pt x="2516291" y="545910"/>
                </a:cubicBezTo>
                <a:cubicBezTo>
                  <a:pt x="2483477" y="469345"/>
                  <a:pt x="2527086" y="540916"/>
                  <a:pt x="2475348" y="450376"/>
                </a:cubicBezTo>
                <a:cubicBezTo>
                  <a:pt x="2467210" y="436135"/>
                  <a:pt x="2455388" y="424104"/>
                  <a:pt x="2448053" y="409433"/>
                </a:cubicBezTo>
                <a:cubicBezTo>
                  <a:pt x="2441619" y="396566"/>
                  <a:pt x="2438357" y="382322"/>
                  <a:pt x="2434405" y="368490"/>
                </a:cubicBezTo>
                <a:cubicBezTo>
                  <a:pt x="2429252" y="350454"/>
                  <a:pt x="2430063" y="330184"/>
                  <a:pt x="2420757" y="313898"/>
                </a:cubicBezTo>
                <a:cubicBezTo>
                  <a:pt x="2411181" y="297140"/>
                  <a:pt x="2393462" y="286603"/>
                  <a:pt x="2379814" y="272955"/>
                </a:cubicBezTo>
                <a:cubicBezTo>
                  <a:pt x="2354267" y="196317"/>
                  <a:pt x="2381612" y="250420"/>
                  <a:pt x="2284279" y="177421"/>
                </a:cubicBezTo>
                <a:cubicBezTo>
                  <a:pt x="2152269" y="78414"/>
                  <a:pt x="2292952" y="174935"/>
                  <a:pt x="2188745" y="122830"/>
                </a:cubicBezTo>
                <a:cubicBezTo>
                  <a:pt x="2094499" y="75706"/>
                  <a:pt x="2206823" y="110288"/>
                  <a:pt x="2093211" y="81887"/>
                </a:cubicBezTo>
                <a:cubicBezTo>
                  <a:pt x="2075014" y="72788"/>
                  <a:pt x="2057320" y="62605"/>
                  <a:pt x="2038620" y="54591"/>
                </a:cubicBezTo>
                <a:cubicBezTo>
                  <a:pt x="2014066" y="44068"/>
                  <a:pt x="1967062" y="32624"/>
                  <a:pt x="1943085" y="27296"/>
                </a:cubicBezTo>
                <a:cubicBezTo>
                  <a:pt x="1856171" y="7982"/>
                  <a:pt x="1859330" y="11924"/>
                  <a:pt x="1752017" y="0"/>
                </a:cubicBezTo>
                <a:cubicBezTo>
                  <a:pt x="1702029" y="2083"/>
                  <a:pt x="1334012" y="14173"/>
                  <a:pt x="1233402" y="27296"/>
                </a:cubicBezTo>
                <a:cubicBezTo>
                  <a:pt x="1191812" y="32721"/>
                  <a:pt x="1151876" y="47302"/>
                  <a:pt x="1110572" y="54591"/>
                </a:cubicBezTo>
                <a:cubicBezTo>
                  <a:pt x="1074453" y="60965"/>
                  <a:pt x="1037784" y="63690"/>
                  <a:pt x="1001390" y="68239"/>
                </a:cubicBezTo>
                <a:cubicBezTo>
                  <a:pt x="974094" y="77337"/>
                  <a:pt x="947716" y="89891"/>
                  <a:pt x="919503" y="95534"/>
                </a:cubicBezTo>
                <a:cubicBezTo>
                  <a:pt x="892459" y="100943"/>
                  <a:pt x="825585" y="113193"/>
                  <a:pt x="796673" y="122830"/>
                </a:cubicBezTo>
                <a:cubicBezTo>
                  <a:pt x="773432" y="130577"/>
                  <a:pt x="751900" y="143086"/>
                  <a:pt x="728435" y="150125"/>
                </a:cubicBezTo>
                <a:cubicBezTo>
                  <a:pt x="679605" y="164774"/>
                  <a:pt x="612501" y="167853"/>
                  <a:pt x="564661" y="177421"/>
                </a:cubicBezTo>
                <a:cubicBezTo>
                  <a:pt x="334348" y="223483"/>
                  <a:pt x="589792" y="192505"/>
                  <a:pt x="305354" y="218364"/>
                </a:cubicBezTo>
                <a:cubicBezTo>
                  <a:pt x="117791" y="203936"/>
                  <a:pt x="180986" y="231242"/>
                  <a:pt x="100638" y="191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Freeform 12"/>
          <p:cNvSpPr/>
          <p:nvPr/>
        </p:nvSpPr>
        <p:spPr>
          <a:xfrm>
            <a:off x="6052179" y="2188215"/>
            <a:ext cx="2688609" cy="1542197"/>
          </a:xfrm>
          <a:custGeom>
            <a:avLst/>
            <a:gdLst>
              <a:gd name="connsiteX0" fmla="*/ 54591 w 2688609"/>
              <a:gd name="connsiteY0" fmla="*/ 54591 h 1542197"/>
              <a:gd name="connsiteX1" fmla="*/ 81887 w 2688609"/>
              <a:gd name="connsiteY1" fmla="*/ 1173707 h 1542197"/>
              <a:gd name="connsiteX2" fmla="*/ 191069 w 2688609"/>
              <a:gd name="connsiteY2" fmla="*/ 1255594 h 1542197"/>
              <a:gd name="connsiteX3" fmla="*/ 259307 w 2688609"/>
              <a:gd name="connsiteY3" fmla="*/ 1282889 h 1542197"/>
              <a:gd name="connsiteX4" fmla="*/ 341194 w 2688609"/>
              <a:gd name="connsiteY4" fmla="*/ 1310185 h 1542197"/>
              <a:gd name="connsiteX5" fmla="*/ 545910 w 2688609"/>
              <a:gd name="connsiteY5" fmla="*/ 1405719 h 1542197"/>
              <a:gd name="connsiteX6" fmla="*/ 627797 w 2688609"/>
              <a:gd name="connsiteY6" fmla="*/ 1419367 h 1542197"/>
              <a:gd name="connsiteX7" fmla="*/ 736979 w 2688609"/>
              <a:gd name="connsiteY7" fmla="*/ 1460310 h 1542197"/>
              <a:gd name="connsiteX8" fmla="*/ 805218 w 2688609"/>
              <a:gd name="connsiteY8" fmla="*/ 1473958 h 1542197"/>
              <a:gd name="connsiteX9" fmla="*/ 859809 w 2688609"/>
              <a:gd name="connsiteY9" fmla="*/ 1501253 h 1542197"/>
              <a:gd name="connsiteX10" fmla="*/ 955343 w 2688609"/>
              <a:gd name="connsiteY10" fmla="*/ 1528549 h 1542197"/>
              <a:gd name="connsiteX11" fmla="*/ 996287 w 2688609"/>
              <a:gd name="connsiteY11" fmla="*/ 1542197 h 1542197"/>
              <a:gd name="connsiteX12" fmla="*/ 1951630 w 2688609"/>
              <a:gd name="connsiteY12" fmla="*/ 1528549 h 1542197"/>
              <a:gd name="connsiteX13" fmla="*/ 2101755 w 2688609"/>
              <a:gd name="connsiteY13" fmla="*/ 1501253 h 1542197"/>
              <a:gd name="connsiteX14" fmla="*/ 2156346 w 2688609"/>
              <a:gd name="connsiteY14" fmla="*/ 1473958 h 1542197"/>
              <a:gd name="connsiteX15" fmla="*/ 2279176 w 2688609"/>
              <a:gd name="connsiteY15" fmla="*/ 1446662 h 1542197"/>
              <a:gd name="connsiteX16" fmla="*/ 2415654 w 2688609"/>
              <a:gd name="connsiteY16" fmla="*/ 1405719 h 1542197"/>
              <a:gd name="connsiteX17" fmla="*/ 2470245 w 2688609"/>
              <a:gd name="connsiteY17" fmla="*/ 1364776 h 1542197"/>
              <a:gd name="connsiteX18" fmla="*/ 2565779 w 2688609"/>
              <a:gd name="connsiteY18" fmla="*/ 1310185 h 1542197"/>
              <a:gd name="connsiteX19" fmla="*/ 2647666 w 2688609"/>
              <a:gd name="connsiteY19" fmla="*/ 1214650 h 1542197"/>
              <a:gd name="connsiteX20" fmla="*/ 2674961 w 2688609"/>
              <a:gd name="connsiteY20" fmla="*/ 1160059 h 1542197"/>
              <a:gd name="connsiteX21" fmla="*/ 2688609 w 2688609"/>
              <a:gd name="connsiteY21" fmla="*/ 1119116 h 1542197"/>
              <a:gd name="connsiteX22" fmla="*/ 2661313 w 2688609"/>
              <a:gd name="connsiteY22" fmla="*/ 109182 h 1542197"/>
              <a:gd name="connsiteX23" fmla="*/ 2579427 w 2688609"/>
              <a:gd name="connsiteY23" fmla="*/ 54591 h 1542197"/>
              <a:gd name="connsiteX24" fmla="*/ 2483892 w 2688609"/>
              <a:gd name="connsiteY24" fmla="*/ 40943 h 1542197"/>
              <a:gd name="connsiteX25" fmla="*/ 2265528 w 2688609"/>
              <a:gd name="connsiteY25" fmla="*/ 0 h 1542197"/>
              <a:gd name="connsiteX26" fmla="*/ 614149 w 2688609"/>
              <a:gd name="connsiteY26" fmla="*/ 13647 h 1542197"/>
              <a:gd name="connsiteX27" fmla="*/ 409433 w 2688609"/>
              <a:gd name="connsiteY27" fmla="*/ 54591 h 1542197"/>
              <a:gd name="connsiteX28" fmla="*/ 272955 w 2688609"/>
              <a:gd name="connsiteY28" fmla="*/ 95534 h 1542197"/>
              <a:gd name="connsiteX29" fmla="*/ 232012 w 2688609"/>
              <a:gd name="connsiteY29" fmla="*/ 109182 h 1542197"/>
              <a:gd name="connsiteX30" fmla="*/ 191069 w 2688609"/>
              <a:gd name="connsiteY30" fmla="*/ 122830 h 1542197"/>
              <a:gd name="connsiteX31" fmla="*/ 54591 w 2688609"/>
              <a:gd name="connsiteY31" fmla="*/ 191068 h 1542197"/>
              <a:gd name="connsiteX32" fmla="*/ 0 w 2688609"/>
              <a:gd name="connsiteY32" fmla="*/ 204716 h 154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88609" h="1542197">
                <a:moveTo>
                  <a:pt x="54591" y="54591"/>
                </a:moveTo>
                <a:cubicBezTo>
                  <a:pt x="63690" y="427630"/>
                  <a:pt x="59975" y="801201"/>
                  <a:pt x="81887" y="1173707"/>
                </a:cubicBezTo>
                <a:cubicBezTo>
                  <a:pt x="83322" y="1198105"/>
                  <a:pt x="186359" y="1253239"/>
                  <a:pt x="191069" y="1255594"/>
                </a:cubicBezTo>
                <a:cubicBezTo>
                  <a:pt x="212981" y="1266550"/>
                  <a:pt x="236284" y="1274517"/>
                  <a:pt x="259307" y="1282889"/>
                </a:cubicBezTo>
                <a:cubicBezTo>
                  <a:pt x="286347" y="1292722"/>
                  <a:pt x="316522" y="1295382"/>
                  <a:pt x="341194" y="1310185"/>
                </a:cubicBezTo>
                <a:cubicBezTo>
                  <a:pt x="424901" y="1360409"/>
                  <a:pt x="433837" y="1370696"/>
                  <a:pt x="545910" y="1405719"/>
                </a:cubicBezTo>
                <a:cubicBezTo>
                  <a:pt x="572323" y="1413973"/>
                  <a:pt x="600501" y="1414818"/>
                  <a:pt x="627797" y="1419367"/>
                </a:cubicBezTo>
                <a:cubicBezTo>
                  <a:pt x="664191" y="1433015"/>
                  <a:pt x="699829" y="1448879"/>
                  <a:pt x="736979" y="1460310"/>
                </a:cubicBezTo>
                <a:cubicBezTo>
                  <a:pt x="759150" y="1467132"/>
                  <a:pt x="783212" y="1466623"/>
                  <a:pt x="805218" y="1473958"/>
                </a:cubicBezTo>
                <a:cubicBezTo>
                  <a:pt x="824519" y="1480392"/>
                  <a:pt x="841109" y="1493239"/>
                  <a:pt x="859809" y="1501253"/>
                </a:cubicBezTo>
                <a:cubicBezTo>
                  <a:pt x="892534" y="1515278"/>
                  <a:pt x="920712" y="1518654"/>
                  <a:pt x="955343" y="1528549"/>
                </a:cubicBezTo>
                <a:cubicBezTo>
                  <a:pt x="969176" y="1532501"/>
                  <a:pt x="982639" y="1537648"/>
                  <a:pt x="996287" y="1542197"/>
                </a:cubicBezTo>
                <a:lnTo>
                  <a:pt x="1951630" y="1528549"/>
                </a:lnTo>
                <a:cubicBezTo>
                  <a:pt x="1974825" y="1527947"/>
                  <a:pt x="2068964" y="1513549"/>
                  <a:pt x="2101755" y="1501253"/>
                </a:cubicBezTo>
                <a:cubicBezTo>
                  <a:pt x="2120804" y="1494110"/>
                  <a:pt x="2137297" y="1481101"/>
                  <a:pt x="2156346" y="1473958"/>
                </a:cubicBezTo>
                <a:cubicBezTo>
                  <a:pt x="2189029" y="1461702"/>
                  <a:pt x="2247468" y="1455309"/>
                  <a:pt x="2279176" y="1446662"/>
                </a:cubicBezTo>
                <a:cubicBezTo>
                  <a:pt x="2644742" y="1346963"/>
                  <a:pt x="2159815" y="1469680"/>
                  <a:pt x="2415654" y="1405719"/>
                </a:cubicBezTo>
                <a:cubicBezTo>
                  <a:pt x="2433851" y="1392071"/>
                  <a:pt x="2450956" y="1376831"/>
                  <a:pt x="2470245" y="1364776"/>
                </a:cubicBezTo>
                <a:cubicBezTo>
                  <a:pt x="2523631" y="1331409"/>
                  <a:pt x="2520707" y="1347745"/>
                  <a:pt x="2565779" y="1310185"/>
                </a:cubicBezTo>
                <a:cubicBezTo>
                  <a:pt x="2594904" y="1285914"/>
                  <a:pt x="2628024" y="1246077"/>
                  <a:pt x="2647666" y="1214650"/>
                </a:cubicBezTo>
                <a:cubicBezTo>
                  <a:pt x="2658449" y="1197398"/>
                  <a:pt x="2666947" y="1178759"/>
                  <a:pt x="2674961" y="1160059"/>
                </a:cubicBezTo>
                <a:cubicBezTo>
                  <a:pt x="2680628" y="1146836"/>
                  <a:pt x="2684060" y="1132764"/>
                  <a:pt x="2688609" y="1119116"/>
                </a:cubicBezTo>
                <a:cubicBezTo>
                  <a:pt x="2679510" y="782471"/>
                  <a:pt x="2695673" y="444192"/>
                  <a:pt x="2661313" y="109182"/>
                </a:cubicBezTo>
                <a:cubicBezTo>
                  <a:pt x="2657966" y="76548"/>
                  <a:pt x="2611902" y="59230"/>
                  <a:pt x="2579427" y="54591"/>
                </a:cubicBezTo>
                <a:lnTo>
                  <a:pt x="2483892" y="40943"/>
                </a:lnTo>
                <a:cubicBezTo>
                  <a:pt x="2358633" y="-811"/>
                  <a:pt x="2430635" y="16510"/>
                  <a:pt x="2265528" y="0"/>
                </a:cubicBezTo>
                <a:lnTo>
                  <a:pt x="614149" y="13647"/>
                </a:lnTo>
                <a:cubicBezTo>
                  <a:pt x="462987" y="15973"/>
                  <a:pt x="530216" y="24395"/>
                  <a:pt x="409433" y="54591"/>
                </a:cubicBezTo>
                <a:cubicBezTo>
                  <a:pt x="326933" y="75216"/>
                  <a:pt x="372630" y="62309"/>
                  <a:pt x="272955" y="95534"/>
                </a:cubicBezTo>
                <a:lnTo>
                  <a:pt x="232012" y="109182"/>
                </a:lnTo>
                <a:cubicBezTo>
                  <a:pt x="218364" y="113731"/>
                  <a:pt x="203039" y="114850"/>
                  <a:pt x="191069" y="122830"/>
                </a:cubicBezTo>
                <a:cubicBezTo>
                  <a:pt x="79402" y="197274"/>
                  <a:pt x="149112" y="164063"/>
                  <a:pt x="54591" y="191068"/>
                </a:cubicBezTo>
                <a:cubicBezTo>
                  <a:pt x="1787" y="206155"/>
                  <a:pt x="30420" y="204716"/>
                  <a:pt x="0" y="2047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5" name="Straight Arrow Connector 14"/>
          <p:cNvCxnSpPr/>
          <p:nvPr/>
        </p:nvCxnSpPr>
        <p:spPr>
          <a:xfrm>
            <a:off x="5156983" y="2083915"/>
            <a:ext cx="1177954" cy="426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773321" y="2517998"/>
            <a:ext cx="152400" cy="304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7">
            <a:grayscl/>
          </a:blip>
          <a:stretch>
            <a:fillRect/>
          </a:stretch>
        </p:blipFill>
        <p:spPr>
          <a:xfrm>
            <a:off x="6426461" y="4287901"/>
            <a:ext cx="2348403" cy="612000"/>
          </a:xfrm>
          <a:prstGeom prst="rect">
            <a:avLst/>
          </a:prstGeom>
        </p:spPr>
      </p:pic>
      <p:cxnSp>
        <p:nvCxnSpPr>
          <p:cNvPr id="23" name="Curved Connector 22"/>
          <p:cNvCxnSpPr/>
          <p:nvPr/>
        </p:nvCxnSpPr>
        <p:spPr>
          <a:xfrm rot="10800000" flipV="1">
            <a:off x="5007792" y="3231802"/>
            <a:ext cx="2212775" cy="126184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240149" y="3403168"/>
            <a:ext cx="1647876" cy="1126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8">
            <a:duotone>
              <a:prstClr val="black"/>
              <a:schemeClr val="accent1">
                <a:tint val="45000"/>
                <a:satMod val="400000"/>
              </a:schemeClr>
            </a:duotone>
          </a:blip>
          <a:stretch>
            <a:fillRect/>
          </a:stretch>
        </p:blipFill>
        <p:spPr>
          <a:xfrm>
            <a:off x="2590989" y="5586637"/>
            <a:ext cx="3384964" cy="1152000"/>
          </a:xfrm>
          <a:prstGeom prst="rect">
            <a:avLst/>
          </a:prstGeom>
        </p:spPr>
      </p:pic>
      <p:sp>
        <p:nvSpPr>
          <p:cNvPr id="38" name="Rectangle 37"/>
          <p:cNvSpPr/>
          <p:nvPr/>
        </p:nvSpPr>
        <p:spPr>
          <a:xfrm>
            <a:off x="3287018" y="5063929"/>
            <a:ext cx="2338269" cy="369332"/>
          </a:xfrm>
          <a:prstGeom prst="rect">
            <a:avLst/>
          </a:prstGeom>
        </p:spPr>
        <p:txBody>
          <a:bodyPr wrap="none">
            <a:spAutoFit/>
          </a:bodyPr>
          <a:lstStyle/>
          <a:p>
            <a:r>
              <a:rPr lang="en-IN" u="sng" dirty="0">
                <a:solidFill>
                  <a:srgbClr val="FF0000"/>
                </a:solidFill>
              </a:rPr>
              <a:t>Further simplifications </a:t>
            </a:r>
          </a:p>
        </p:txBody>
      </p:sp>
      <p:pic>
        <p:nvPicPr>
          <p:cNvPr id="39" name="Picture 38"/>
          <p:cNvPicPr>
            <a:picLocks noChangeAspect="1"/>
          </p:cNvPicPr>
          <p:nvPr/>
        </p:nvPicPr>
        <p:blipFill>
          <a:blip r:embed="rId9">
            <a:duotone>
              <a:prstClr val="black"/>
              <a:schemeClr val="tx2">
                <a:tint val="45000"/>
                <a:satMod val="400000"/>
              </a:schemeClr>
            </a:duotone>
          </a:blip>
          <a:stretch>
            <a:fillRect/>
          </a:stretch>
        </p:blipFill>
        <p:spPr>
          <a:xfrm>
            <a:off x="6655365" y="5807776"/>
            <a:ext cx="1890594" cy="756000"/>
          </a:xfrm>
          <a:prstGeom prst="rect">
            <a:avLst/>
          </a:prstGeom>
        </p:spPr>
      </p:pic>
      <p:sp>
        <p:nvSpPr>
          <p:cNvPr id="40" name="Right Arrow 39"/>
          <p:cNvSpPr/>
          <p:nvPr/>
        </p:nvSpPr>
        <p:spPr>
          <a:xfrm>
            <a:off x="6074687" y="5935779"/>
            <a:ext cx="520501" cy="412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p:cNvSpPr/>
          <p:nvPr/>
        </p:nvSpPr>
        <p:spPr>
          <a:xfrm>
            <a:off x="6334938" y="5328703"/>
            <a:ext cx="2614177" cy="369332"/>
          </a:xfrm>
          <a:prstGeom prst="rect">
            <a:avLst/>
          </a:prstGeom>
        </p:spPr>
        <p:txBody>
          <a:bodyPr wrap="none">
            <a:spAutoFit/>
          </a:bodyPr>
          <a:lstStyle/>
          <a:p>
            <a:r>
              <a:rPr lang="en-IN" u="sng" dirty="0">
                <a:solidFill>
                  <a:srgbClr val="FF0000"/>
                </a:solidFill>
              </a:rPr>
              <a:t>Change in frequency f-&gt; f’</a:t>
            </a:r>
          </a:p>
        </p:txBody>
      </p:sp>
      <p:sp>
        <p:nvSpPr>
          <p:cNvPr id="43" name="Rectangle 42"/>
          <p:cNvSpPr/>
          <p:nvPr/>
        </p:nvSpPr>
        <p:spPr>
          <a:xfrm>
            <a:off x="79284" y="3991163"/>
            <a:ext cx="2986867"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IN" dirty="0">
                <a:latin typeface="Times New Roman" panose="02020603050405020304" pitchFamily="18" charset="0"/>
                <a:cs typeface="Times New Roman" panose="02020603050405020304" pitchFamily="18" charset="0"/>
              </a:rPr>
              <a:t>Consider a source of light at rest in a frame S at x=0. It emits a crest of light at t=0 and a second crest at </a:t>
            </a:r>
            <a:r>
              <a:rPr lang="en-IN" dirty="0">
                <a:solidFill>
                  <a:srgbClr val="FF0000"/>
                </a:solidFill>
                <a:latin typeface="Times New Roman" panose="02020603050405020304" pitchFamily="18" charset="0"/>
                <a:cs typeface="Times New Roman" panose="02020603050405020304" pitchFamily="18" charset="0"/>
              </a:rPr>
              <a:t>time </a:t>
            </a:r>
            <a:endParaRPr lang="en-IN" dirty="0" smtClean="0">
              <a:solidFill>
                <a:srgbClr val="FF0000"/>
              </a:solidFill>
              <a:latin typeface="Times New Roman" panose="02020603050405020304" pitchFamily="18" charset="0"/>
              <a:cs typeface="Times New Roman" panose="02020603050405020304" pitchFamily="18" charset="0"/>
            </a:endParaRPr>
          </a:p>
          <a:p>
            <a:r>
              <a:rPr lang="en-IN" dirty="0" smtClean="0">
                <a:solidFill>
                  <a:srgbClr val="FF0000"/>
                </a:solidFill>
                <a:latin typeface="Times New Roman" panose="02020603050405020304" pitchFamily="18" charset="0"/>
                <a:cs typeface="Times New Roman" panose="02020603050405020304" pitchFamily="18" charset="0"/>
              </a:rPr>
              <a:t>t=</a:t>
            </a:r>
            <a:r>
              <a:rPr lang="el-GR" dirty="0">
                <a:solidFill>
                  <a:srgbClr val="FF0000"/>
                </a:solidFill>
                <a:latin typeface="Times New Roman" panose="02020603050405020304" pitchFamily="18" charset="0"/>
                <a:cs typeface="Times New Roman" panose="02020603050405020304" pitchFamily="18" charset="0"/>
              </a:rPr>
              <a:t>τ</a:t>
            </a:r>
            <a:r>
              <a:rPr lang="en-IN" dirty="0">
                <a:solidFill>
                  <a:srgbClr val="FF0000"/>
                </a:solidFill>
                <a:latin typeface="Times New Roman" panose="02020603050405020304" pitchFamily="18" charset="0"/>
                <a:cs typeface="Times New Roman" panose="02020603050405020304" pitchFamily="18" charset="0"/>
              </a:rPr>
              <a:t> = period.</a:t>
            </a:r>
          </a:p>
        </p:txBody>
      </p:sp>
      <p:sp>
        <p:nvSpPr>
          <p:cNvPr id="48" name="Rectangle 47"/>
          <p:cNvSpPr/>
          <p:nvPr/>
        </p:nvSpPr>
        <p:spPr>
          <a:xfrm>
            <a:off x="2941179" y="1057136"/>
            <a:ext cx="620282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IN" dirty="0"/>
              <a:t>Consider now an observer in a frame S’ moving along the x-axis with a velocity </a:t>
            </a:r>
            <a:r>
              <a:rPr lang="en-IN" i="1" dirty="0">
                <a:solidFill>
                  <a:srgbClr val="FF0000"/>
                </a:solidFill>
                <a:latin typeface="Georgia" panose="02040502050405020303" pitchFamily="18" charset="0"/>
              </a:rPr>
              <a:t>v</a:t>
            </a:r>
            <a:r>
              <a:rPr lang="en-IN" i="1" dirty="0"/>
              <a:t> </a:t>
            </a:r>
            <a:r>
              <a:rPr lang="en-IN" dirty="0"/>
              <a:t>away from the source of light (</a:t>
            </a:r>
            <a:r>
              <a:rPr lang="en-IN" dirty="0">
                <a:solidFill>
                  <a:srgbClr val="FF0000"/>
                </a:solidFill>
              </a:rPr>
              <a:t>x = x</a:t>
            </a:r>
            <a:r>
              <a:rPr lang="en-IN" baseline="-25000" dirty="0">
                <a:solidFill>
                  <a:srgbClr val="FF0000"/>
                </a:solidFill>
              </a:rPr>
              <a:t>0</a:t>
            </a:r>
            <a:r>
              <a:rPr lang="en-IN" dirty="0">
                <a:solidFill>
                  <a:srgbClr val="FF0000"/>
                </a:solidFill>
              </a:rPr>
              <a:t> at t = t’=0</a:t>
            </a:r>
            <a:r>
              <a:rPr lang="en-IN" dirty="0"/>
              <a:t>)</a:t>
            </a:r>
            <a:endParaRPr lang="en-IN" i="1" dirty="0"/>
          </a:p>
        </p:txBody>
      </p:sp>
    </p:spTree>
    <p:extLst>
      <p:ext uri="{BB962C8B-B14F-4D97-AF65-F5344CB8AC3E}">
        <p14:creationId xmlns:p14="http://schemas.microsoft.com/office/powerpoint/2010/main" val="421996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38" grpId="0"/>
      <p:bldP spid="40" grpId="0" animBg="1"/>
      <p:bldP spid="42" grpId="0"/>
      <p:bldP spid="43"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03" y="274638"/>
            <a:ext cx="8728189" cy="792162"/>
          </a:xfrm>
        </p:spPr>
        <p:style>
          <a:lnRef idx="2">
            <a:schemeClr val="accent2">
              <a:shade val="50000"/>
            </a:schemeClr>
          </a:lnRef>
          <a:fillRef idx="1">
            <a:schemeClr val="accent2"/>
          </a:fillRef>
          <a:effectRef idx="0">
            <a:schemeClr val="accent2"/>
          </a:effectRef>
          <a:fontRef idx="minor">
            <a:schemeClr val="lt1"/>
          </a:fontRef>
        </p:style>
        <p:txBody>
          <a:bodyPr/>
          <a:lstStyle/>
          <a:p>
            <a:r>
              <a:rPr lang="en-IN" dirty="0" smtClean="0"/>
              <a:t>The problem of </a:t>
            </a:r>
            <a:r>
              <a:rPr lang="en-IN" dirty="0"/>
              <a:t>Simultaneity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5760" y="1780215"/>
            <a:ext cx="6073465" cy="1692000"/>
          </a:xfrm>
        </p:spPr>
      </p:pic>
      <p:sp>
        <p:nvSpPr>
          <p:cNvPr id="8" name="Rectangle 7"/>
          <p:cNvSpPr/>
          <p:nvPr/>
        </p:nvSpPr>
        <p:spPr>
          <a:xfrm>
            <a:off x="207904" y="5411903"/>
            <a:ext cx="8728188"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IN" dirty="0"/>
              <a:t>Imagine </a:t>
            </a:r>
            <a:r>
              <a:rPr lang="en-IN" dirty="0" smtClean="0"/>
              <a:t>that </a:t>
            </a:r>
            <a:r>
              <a:rPr lang="en-IN" dirty="0"/>
              <a:t>there are clocks located at A and B. If both clocks show the same reading at the events of the two flashes, then </a:t>
            </a:r>
            <a:r>
              <a:rPr lang="en-IN" dirty="0" smtClean="0"/>
              <a:t>according to the platform observer the </a:t>
            </a:r>
            <a:r>
              <a:rPr lang="en-IN" dirty="0"/>
              <a:t>two clocks </a:t>
            </a:r>
            <a:r>
              <a:rPr lang="en-IN" dirty="0" smtClean="0"/>
              <a:t>are </a:t>
            </a:r>
            <a:r>
              <a:rPr lang="en-IN" dirty="0"/>
              <a:t>properly </a:t>
            </a:r>
            <a:r>
              <a:rPr lang="en-IN" dirty="0" smtClean="0"/>
              <a:t>synchronized.</a:t>
            </a:r>
            <a:endParaRPr lang="en-IN" dirty="0"/>
          </a:p>
        </p:txBody>
      </p:sp>
      <p:sp>
        <p:nvSpPr>
          <p:cNvPr id="9" name="Rectangle 8"/>
          <p:cNvSpPr/>
          <p:nvPr/>
        </p:nvSpPr>
        <p:spPr>
          <a:xfrm>
            <a:off x="207904" y="1133884"/>
            <a:ext cx="872818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Wingdings" panose="05000000000000000000" pitchFamily="2" charset="2"/>
              <a:buChar char="ü"/>
            </a:pPr>
            <a:r>
              <a:rPr lang="en-IN" dirty="0"/>
              <a:t>Imagine a long platform with an observer located at its midpoint. At either end, at the places marked A and B, there are two momentary flashes of </a:t>
            </a:r>
            <a:r>
              <a:rPr lang="en-IN" dirty="0" smtClean="0"/>
              <a:t>light</a:t>
            </a:r>
            <a:endParaRPr lang="en-IN" dirty="0"/>
          </a:p>
        </p:txBody>
      </p:sp>
      <p:sp>
        <p:nvSpPr>
          <p:cNvPr id="10" name="Rectangle 9"/>
          <p:cNvSpPr/>
          <p:nvPr/>
        </p:nvSpPr>
        <p:spPr>
          <a:xfrm>
            <a:off x="360305" y="4701389"/>
            <a:ext cx="202497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IN" dirty="0"/>
              <a:t>Another </a:t>
            </a:r>
            <a:r>
              <a:rPr lang="en-IN" dirty="0" smtClean="0"/>
              <a:t>outcome ! </a:t>
            </a:r>
            <a:endParaRPr lang="en-IN" dirty="0"/>
          </a:p>
        </p:txBody>
      </p:sp>
      <p:sp>
        <p:nvSpPr>
          <p:cNvPr id="11" name="Rectangle 10"/>
          <p:cNvSpPr/>
          <p:nvPr/>
        </p:nvSpPr>
        <p:spPr>
          <a:xfrm>
            <a:off x="207903" y="3503726"/>
            <a:ext cx="872818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Wingdings" panose="05000000000000000000" pitchFamily="2" charset="2"/>
              <a:buChar char="ü"/>
            </a:pPr>
            <a:r>
              <a:rPr lang="en-IN" dirty="0" smtClean="0"/>
              <a:t> Notice </a:t>
            </a:r>
            <a:r>
              <a:rPr lang="en-IN" dirty="0"/>
              <a:t>that </a:t>
            </a:r>
            <a:r>
              <a:rPr lang="en-IN" dirty="0" smtClean="0"/>
              <a:t>the light signals arrive at </a:t>
            </a:r>
            <a:r>
              <a:rPr lang="en-IN" dirty="0"/>
              <a:t>the same moment and that they come from places equal distances </a:t>
            </a:r>
            <a:r>
              <a:rPr lang="en-IN" dirty="0" smtClean="0"/>
              <a:t>away !</a:t>
            </a:r>
            <a:endParaRPr lang="en-IN" dirty="0"/>
          </a:p>
        </p:txBody>
      </p:sp>
      <p:sp>
        <p:nvSpPr>
          <p:cNvPr id="12" name="Rectangle 11"/>
          <p:cNvSpPr/>
          <p:nvPr/>
        </p:nvSpPr>
        <p:spPr>
          <a:xfrm>
            <a:off x="2093742" y="4227077"/>
            <a:ext cx="6878692"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IN" dirty="0"/>
              <a:t>T</a:t>
            </a:r>
            <a:r>
              <a:rPr lang="en-IN" dirty="0" smtClean="0"/>
              <a:t>he </a:t>
            </a:r>
            <a:r>
              <a:rPr lang="en-IN" dirty="0"/>
              <a:t>two events </a:t>
            </a:r>
            <a:r>
              <a:rPr lang="en-IN" dirty="0" smtClean="0"/>
              <a:t>are simultaneous to the platform observer</a:t>
            </a:r>
            <a:r>
              <a:rPr lang="en-IN" dirty="0"/>
              <a:t> </a:t>
            </a:r>
            <a:r>
              <a:rPr lang="en-IN" dirty="0" smtClean="0"/>
              <a:t>!</a:t>
            </a:r>
            <a:endParaRPr lang="en-IN" dirty="0"/>
          </a:p>
        </p:txBody>
      </p:sp>
    </p:spTree>
    <p:extLst>
      <p:ext uri="{BB962C8B-B14F-4D97-AF65-F5344CB8AC3E}">
        <p14:creationId xmlns:p14="http://schemas.microsoft.com/office/powerpoint/2010/main" val="238436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b="1" dirty="0"/>
              <a:t>Transformation of Velocities</a:t>
            </a:r>
            <a:endParaRPr lang="en-US" dirty="0"/>
          </a:p>
        </p:txBody>
      </p:sp>
      <p:sp>
        <p:nvSpPr>
          <p:cNvPr id="3" name="Content Placeholder 2"/>
          <p:cNvSpPr>
            <a:spLocks noGrp="1"/>
          </p:cNvSpPr>
          <p:nvPr>
            <p:ph idx="1"/>
          </p:nvPr>
        </p:nvSpPr>
        <p:spPr>
          <a:xfrm>
            <a:off x="304800" y="1219200"/>
            <a:ext cx="8686800" cy="381000"/>
          </a:xfrm>
        </p:spPr>
        <p:txBody>
          <a:bodyPr>
            <a:normAutofit lnSpcReduction="10000"/>
          </a:bodyPr>
          <a:lstStyle/>
          <a:p>
            <a:pPr>
              <a:buFont typeface="Wingdings" pitchFamily="2" charset="2"/>
              <a:buChar char="q"/>
            </a:pPr>
            <a:r>
              <a:rPr lang="en-US" sz="2000" dirty="0" smtClean="0">
                <a:solidFill>
                  <a:srgbClr val="C00000"/>
                </a:solidFill>
              </a:rPr>
              <a:t> Suppose</a:t>
            </a:r>
            <a:r>
              <a:rPr lang="en-US" sz="2000" dirty="0">
                <a:solidFill>
                  <a:srgbClr val="C00000"/>
                </a:solidFill>
              </a:rPr>
              <a:t>, relative to a frame </a:t>
            </a:r>
            <a:r>
              <a:rPr lang="en-US" sz="2000" i="1" dirty="0">
                <a:solidFill>
                  <a:srgbClr val="C00000"/>
                </a:solidFill>
              </a:rPr>
              <a:t>S , </a:t>
            </a:r>
            <a:r>
              <a:rPr lang="en-US" sz="2000" dirty="0">
                <a:solidFill>
                  <a:srgbClr val="C00000"/>
                </a:solidFill>
              </a:rPr>
              <a:t>a particle has a </a:t>
            </a:r>
            <a:r>
              <a:rPr lang="en-US" sz="2000" dirty="0" smtClean="0">
                <a:solidFill>
                  <a:srgbClr val="C00000"/>
                </a:solidFill>
              </a:rPr>
              <a:t>velocity </a:t>
            </a:r>
            <a:r>
              <a:rPr lang="en-US" sz="2000" b="1" dirty="0" smtClean="0">
                <a:solidFill>
                  <a:srgbClr val="C00000"/>
                </a:solidFill>
              </a:rPr>
              <a:t>u = </a:t>
            </a:r>
            <a:r>
              <a:rPr lang="en-US" sz="2000" dirty="0" err="1" smtClean="0">
                <a:solidFill>
                  <a:srgbClr val="C00000"/>
                </a:solidFill>
              </a:rPr>
              <a:t>u</a:t>
            </a:r>
            <a:r>
              <a:rPr lang="en-US" sz="2000" baseline="-25000" dirty="0" err="1" smtClean="0">
                <a:solidFill>
                  <a:srgbClr val="C00000"/>
                </a:solidFill>
              </a:rPr>
              <a:t>x</a:t>
            </a:r>
            <a:r>
              <a:rPr lang="en-US" sz="2000" dirty="0" smtClean="0">
                <a:solidFill>
                  <a:srgbClr val="C00000"/>
                </a:solidFill>
              </a:rPr>
              <a:t> </a:t>
            </a:r>
            <a:r>
              <a:rPr lang="en-US" sz="2000" b="1" dirty="0" err="1" smtClean="0">
                <a:solidFill>
                  <a:srgbClr val="C00000"/>
                </a:solidFill>
              </a:rPr>
              <a:t>i</a:t>
            </a:r>
            <a:r>
              <a:rPr lang="en-US" sz="2000" dirty="0" smtClean="0">
                <a:solidFill>
                  <a:srgbClr val="C00000"/>
                </a:solidFill>
              </a:rPr>
              <a:t> + </a:t>
            </a:r>
            <a:r>
              <a:rPr lang="en-US" sz="2000" dirty="0" err="1" smtClean="0">
                <a:solidFill>
                  <a:srgbClr val="C00000"/>
                </a:solidFill>
              </a:rPr>
              <a:t>u</a:t>
            </a:r>
            <a:r>
              <a:rPr lang="en-US" sz="2000" baseline="-25000" dirty="0" err="1">
                <a:solidFill>
                  <a:srgbClr val="C00000"/>
                </a:solidFill>
              </a:rPr>
              <a:t>y</a:t>
            </a:r>
            <a:r>
              <a:rPr lang="en-US" sz="2000" dirty="0" smtClean="0">
                <a:solidFill>
                  <a:srgbClr val="C00000"/>
                </a:solidFill>
              </a:rPr>
              <a:t> </a:t>
            </a:r>
            <a:r>
              <a:rPr lang="en-US" sz="2000" b="1" dirty="0" smtClean="0">
                <a:solidFill>
                  <a:srgbClr val="C00000"/>
                </a:solidFill>
              </a:rPr>
              <a:t>j</a:t>
            </a:r>
            <a:r>
              <a:rPr lang="en-US" sz="2000" dirty="0" smtClean="0">
                <a:solidFill>
                  <a:srgbClr val="C00000"/>
                </a:solidFill>
              </a:rPr>
              <a:t>  + </a:t>
            </a:r>
            <a:r>
              <a:rPr lang="en-US" sz="2000" dirty="0" err="1" smtClean="0">
                <a:solidFill>
                  <a:srgbClr val="C00000"/>
                </a:solidFill>
              </a:rPr>
              <a:t>u</a:t>
            </a:r>
            <a:r>
              <a:rPr lang="en-US" sz="2000" baseline="-25000" dirty="0" err="1">
                <a:solidFill>
                  <a:srgbClr val="C00000"/>
                </a:solidFill>
              </a:rPr>
              <a:t>z</a:t>
            </a:r>
            <a:r>
              <a:rPr lang="en-US" sz="2000" dirty="0" smtClean="0">
                <a:solidFill>
                  <a:srgbClr val="C00000"/>
                </a:solidFill>
              </a:rPr>
              <a:t> </a:t>
            </a:r>
            <a:r>
              <a:rPr lang="en-US" sz="2000" b="1" dirty="0">
                <a:solidFill>
                  <a:srgbClr val="C00000"/>
                </a:solidFill>
              </a:rPr>
              <a:t>k</a:t>
            </a:r>
          </a:p>
        </p:txBody>
      </p:sp>
      <p:sp>
        <p:nvSpPr>
          <p:cNvPr id="4" name="Rectangle 3"/>
          <p:cNvSpPr/>
          <p:nvPr/>
        </p:nvSpPr>
        <p:spPr>
          <a:xfrm>
            <a:off x="7086600" y="1600200"/>
            <a:ext cx="1880836" cy="369332"/>
          </a:xfrm>
          <a:prstGeom prst="rect">
            <a:avLst/>
          </a:prstGeom>
        </p:spPr>
        <p:txBody>
          <a:bodyPr wrap="none">
            <a:spAutoFit/>
          </a:bodyPr>
          <a:lstStyle/>
          <a:p>
            <a:pPr>
              <a:buNone/>
            </a:pPr>
            <a:r>
              <a:rPr lang="en-US" dirty="0" smtClean="0">
                <a:solidFill>
                  <a:srgbClr val="C00000"/>
                </a:solidFill>
              </a:rPr>
              <a:t> </a:t>
            </a:r>
            <a:r>
              <a:rPr lang="en-US" dirty="0" smtClean="0">
                <a:solidFill>
                  <a:srgbClr val="002060"/>
                </a:solidFill>
              </a:rPr>
              <a:t>Where</a:t>
            </a:r>
            <a:r>
              <a:rPr lang="en-US" dirty="0" smtClean="0">
                <a:solidFill>
                  <a:srgbClr val="C00000"/>
                </a:solidFill>
              </a:rPr>
              <a:t> </a:t>
            </a:r>
            <a:r>
              <a:rPr lang="en-US" dirty="0" err="1" smtClean="0">
                <a:solidFill>
                  <a:srgbClr val="C00000"/>
                </a:solidFill>
              </a:rPr>
              <a:t>u</a:t>
            </a:r>
            <a:r>
              <a:rPr lang="en-US" baseline="-25000" dirty="0" err="1" smtClean="0">
                <a:solidFill>
                  <a:srgbClr val="C00000"/>
                </a:solidFill>
              </a:rPr>
              <a:t>x</a:t>
            </a:r>
            <a:r>
              <a:rPr lang="en-US" baseline="-25000" dirty="0" smtClean="0">
                <a:solidFill>
                  <a:srgbClr val="C00000"/>
                </a:solidFill>
              </a:rPr>
              <a:t> </a:t>
            </a:r>
            <a:r>
              <a:rPr lang="en-US" dirty="0" smtClean="0"/>
              <a:t> = </a:t>
            </a:r>
            <a:r>
              <a:rPr lang="en-US" dirty="0" err="1" smtClean="0">
                <a:solidFill>
                  <a:srgbClr val="C00000"/>
                </a:solidFill>
              </a:rPr>
              <a:t>dx</a:t>
            </a:r>
            <a:r>
              <a:rPr lang="en-US" dirty="0" smtClean="0">
                <a:solidFill>
                  <a:srgbClr val="C00000"/>
                </a:solidFill>
              </a:rPr>
              <a:t>/</a:t>
            </a:r>
            <a:r>
              <a:rPr lang="en-US" dirty="0" err="1" smtClean="0">
                <a:solidFill>
                  <a:srgbClr val="C00000"/>
                </a:solidFill>
              </a:rPr>
              <a:t>dt</a:t>
            </a:r>
            <a:endParaRPr lang="en-US" dirty="0">
              <a:solidFill>
                <a:srgbClr val="C00000"/>
              </a:solidFill>
            </a:endParaRPr>
          </a:p>
        </p:txBody>
      </p:sp>
      <p:cxnSp>
        <p:nvCxnSpPr>
          <p:cNvPr id="6" name="Straight Arrow Connector 5"/>
          <p:cNvCxnSpPr/>
          <p:nvPr/>
        </p:nvCxnSpPr>
        <p:spPr>
          <a:xfrm>
            <a:off x="6934200" y="1524000"/>
            <a:ext cx="838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1752600"/>
            <a:ext cx="6705600" cy="646331"/>
          </a:xfrm>
          <a:prstGeom prst="rect">
            <a:avLst/>
          </a:prstGeom>
        </p:spPr>
        <p:txBody>
          <a:bodyPr wrap="square">
            <a:spAutoFit/>
          </a:bodyPr>
          <a:lstStyle/>
          <a:p>
            <a:pPr>
              <a:buFont typeface="Wingdings" pitchFamily="2" charset="2"/>
              <a:buChar char="ü"/>
            </a:pPr>
            <a:r>
              <a:rPr lang="en-US" dirty="0"/>
              <a:t>What we require is the velocity of this particle as measured in </a:t>
            </a:r>
            <a:r>
              <a:rPr lang="en-US" dirty="0" smtClean="0"/>
              <a:t>the</a:t>
            </a:r>
          </a:p>
          <a:p>
            <a:r>
              <a:rPr lang="en-US" dirty="0"/>
              <a:t> </a:t>
            </a:r>
            <a:r>
              <a:rPr lang="en-US" dirty="0" smtClean="0"/>
              <a:t>  </a:t>
            </a:r>
            <a:r>
              <a:rPr lang="en-US" dirty="0"/>
              <a:t>frame </a:t>
            </a:r>
            <a:r>
              <a:rPr lang="en-US" dirty="0" smtClean="0"/>
              <a:t>of reference </a:t>
            </a:r>
            <a:r>
              <a:rPr lang="en-US" dirty="0" smtClean="0">
                <a:solidFill>
                  <a:srgbClr val="C00000"/>
                </a:solidFill>
              </a:rPr>
              <a:t>S’ </a:t>
            </a:r>
            <a:r>
              <a:rPr lang="en-US" dirty="0">
                <a:solidFill>
                  <a:srgbClr val="C00000"/>
                </a:solidFill>
              </a:rPr>
              <a:t>moving with a velocity </a:t>
            </a:r>
            <a:r>
              <a:rPr lang="en-US" b="1" i="1" dirty="0">
                <a:solidFill>
                  <a:srgbClr val="C00000"/>
                </a:solidFill>
                <a:latin typeface="Georgia" pitchFamily="18" charset="0"/>
              </a:rPr>
              <a:t>v</a:t>
            </a:r>
            <a:r>
              <a:rPr lang="en-US" b="1" dirty="0" smtClean="0">
                <a:solidFill>
                  <a:srgbClr val="C00000"/>
                </a:solidFill>
              </a:rPr>
              <a:t> </a:t>
            </a:r>
            <a:r>
              <a:rPr lang="en-US" dirty="0">
                <a:solidFill>
                  <a:srgbClr val="C00000"/>
                </a:solidFill>
              </a:rPr>
              <a:t>relative to </a:t>
            </a:r>
            <a:r>
              <a:rPr lang="en-US" dirty="0" smtClean="0">
                <a:solidFill>
                  <a:srgbClr val="C00000"/>
                </a:solidFill>
              </a:rPr>
              <a:t>S</a:t>
            </a:r>
            <a:r>
              <a:rPr lang="en-US" dirty="0" smtClean="0"/>
              <a:t> ? </a:t>
            </a:r>
            <a:endParaRPr lang="en-US" dirty="0"/>
          </a:p>
        </p:txBody>
      </p:sp>
      <p:sp>
        <p:nvSpPr>
          <p:cNvPr id="10" name="Rectangle 9"/>
          <p:cNvSpPr/>
          <p:nvPr/>
        </p:nvSpPr>
        <p:spPr>
          <a:xfrm>
            <a:off x="457200" y="2514600"/>
            <a:ext cx="8305800" cy="646331"/>
          </a:xfrm>
          <a:prstGeom prst="rect">
            <a:avLst/>
          </a:prstGeom>
        </p:spPr>
        <p:txBody>
          <a:bodyPr wrap="square">
            <a:spAutoFit/>
          </a:bodyPr>
          <a:lstStyle/>
          <a:p>
            <a:pPr>
              <a:buFont typeface="Wingdings" pitchFamily="2" charset="2"/>
              <a:buChar char="ü"/>
            </a:pPr>
            <a:r>
              <a:rPr lang="en-US" dirty="0" smtClean="0"/>
              <a:t> If </a:t>
            </a:r>
            <a:r>
              <a:rPr lang="en-US" dirty="0"/>
              <a:t>the particle has coordinate </a:t>
            </a:r>
            <a:r>
              <a:rPr lang="en-US" i="1" dirty="0"/>
              <a:t>x </a:t>
            </a:r>
            <a:r>
              <a:rPr lang="en-US" dirty="0"/>
              <a:t>at time t in S</a:t>
            </a:r>
            <a:r>
              <a:rPr lang="en-US" i="1" dirty="0"/>
              <a:t> </a:t>
            </a:r>
            <a:r>
              <a:rPr lang="en-US" i="1" dirty="0" smtClean="0"/>
              <a:t>, </a:t>
            </a:r>
            <a:r>
              <a:rPr lang="en-US" dirty="0" smtClean="0"/>
              <a:t>then </a:t>
            </a:r>
            <a:r>
              <a:rPr lang="en-US" dirty="0"/>
              <a:t>the particle will have coordinate </a:t>
            </a:r>
            <a:endParaRPr lang="en-US" dirty="0" smtClean="0"/>
          </a:p>
          <a:p>
            <a:r>
              <a:rPr lang="en-US" dirty="0"/>
              <a:t> </a:t>
            </a:r>
            <a:r>
              <a:rPr lang="en-US" dirty="0" smtClean="0"/>
              <a:t>   x’ </a:t>
            </a:r>
            <a:r>
              <a:rPr lang="en-US" dirty="0"/>
              <a:t>at time </a:t>
            </a:r>
            <a:r>
              <a:rPr lang="en-US" dirty="0" smtClean="0"/>
              <a:t>t’ </a:t>
            </a:r>
            <a:r>
              <a:rPr lang="en-US" dirty="0"/>
              <a:t>in </a:t>
            </a:r>
            <a:r>
              <a:rPr lang="en-US" dirty="0" smtClean="0"/>
              <a:t>S’ , such that </a:t>
            </a:r>
            <a:r>
              <a:rPr lang="en-US" dirty="0" smtClean="0">
                <a:solidFill>
                  <a:srgbClr val="C00000"/>
                </a:solidFill>
              </a:rPr>
              <a:t>x’ = </a:t>
            </a:r>
            <a:r>
              <a:rPr lang="el-GR" dirty="0" smtClean="0">
                <a:solidFill>
                  <a:srgbClr val="C00000"/>
                </a:solidFill>
              </a:rPr>
              <a:t>γ</a:t>
            </a:r>
            <a:r>
              <a:rPr lang="en-US" dirty="0" smtClean="0">
                <a:solidFill>
                  <a:srgbClr val="C00000"/>
                </a:solidFill>
                <a:latin typeface="Georgia"/>
              </a:rPr>
              <a:t> (</a:t>
            </a:r>
            <a:r>
              <a:rPr lang="en-US" dirty="0" smtClean="0">
                <a:solidFill>
                  <a:srgbClr val="C00000"/>
                </a:solidFill>
              </a:rPr>
              <a:t>x</a:t>
            </a:r>
            <a:r>
              <a:rPr lang="en-US" dirty="0" smtClean="0">
                <a:solidFill>
                  <a:srgbClr val="C00000"/>
                </a:solidFill>
                <a:latin typeface="Georgia"/>
              </a:rPr>
              <a:t> – </a:t>
            </a:r>
            <a:r>
              <a:rPr lang="en-US" i="1" dirty="0" smtClean="0">
                <a:solidFill>
                  <a:srgbClr val="C00000"/>
                </a:solidFill>
                <a:latin typeface="Georgia"/>
              </a:rPr>
              <a:t>v</a:t>
            </a:r>
            <a:r>
              <a:rPr lang="en-US" dirty="0" smtClean="0">
                <a:solidFill>
                  <a:srgbClr val="C00000"/>
                </a:solidFill>
                <a:latin typeface="Georgia"/>
              </a:rPr>
              <a:t> t ) </a:t>
            </a:r>
            <a:r>
              <a:rPr lang="en-US" dirty="0" smtClean="0">
                <a:latin typeface="Georgia"/>
              </a:rPr>
              <a:t>and </a:t>
            </a:r>
            <a:r>
              <a:rPr lang="en-US" dirty="0" smtClean="0">
                <a:solidFill>
                  <a:srgbClr val="C00000"/>
                </a:solidFill>
                <a:latin typeface="Georgia"/>
              </a:rPr>
              <a:t>t</a:t>
            </a:r>
            <a:r>
              <a:rPr lang="en-US" dirty="0" smtClean="0">
                <a:solidFill>
                  <a:srgbClr val="C00000"/>
                </a:solidFill>
              </a:rPr>
              <a:t>’</a:t>
            </a:r>
            <a:r>
              <a:rPr lang="en-US" dirty="0" smtClean="0">
                <a:solidFill>
                  <a:srgbClr val="C00000"/>
                </a:solidFill>
                <a:latin typeface="Georgia"/>
              </a:rPr>
              <a:t>= </a:t>
            </a:r>
            <a:r>
              <a:rPr lang="el-GR" dirty="0" smtClean="0">
                <a:solidFill>
                  <a:srgbClr val="C00000"/>
                </a:solidFill>
                <a:latin typeface="Georgia"/>
              </a:rPr>
              <a:t>γ</a:t>
            </a:r>
            <a:r>
              <a:rPr lang="en-US" dirty="0" smtClean="0">
                <a:solidFill>
                  <a:srgbClr val="C00000"/>
                </a:solidFill>
                <a:latin typeface="Georgia"/>
              </a:rPr>
              <a:t> ( </a:t>
            </a:r>
            <a:r>
              <a:rPr lang="en-US" dirty="0" smtClean="0">
                <a:solidFill>
                  <a:srgbClr val="C00000"/>
                </a:solidFill>
              </a:rPr>
              <a:t>t</a:t>
            </a:r>
            <a:r>
              <a:rPr lang="en-US" dirty="0" smtClean="0">
                <a:solidFill>
                  <a:srgbClr val="C00000"/>
                </a:solidFill>
                <a:latin typeface="Georgia"/>
              </a:rPr>
              <a:t> – </a:t>
            </a:r>
            <a:r>
              <a:rPr lang="en-US" i="1" dirty="0" smtClean="0">
                <a:solidFill>
                  <a:srgbClr val="C00000"/>
                </a:solidFill>
                <a:latin typeface="Georgia"/>
              </a:rPr>
              <a:t>v</a:t>
            </a:r>
            <a:r>
              <a:rPr lang="en-US" dirty="0" smtClean="0">
                <a:solidFill>
                  <a:srgbClr val="C00000"/>
                </a:solidFill>
                <a:latin typeface="Georgia"/>
              </a:rPr>
              <a:t> </a:t>
            </a:r>
            <a:r>
              <a:rPr lang="en-US" dirty="0" smtClean="0">
                <a:solidFill>
                  <a:srgbClr val="C00000"/>
                </a:solidFill>
              </a:rPr>
              <a:t>x/c</a:t>
            </a:r>
            <a:r>
              <a:rPr lang="en-US" baseline="30000" dirty="0" smtClean="0">
                <a:solidFill>
                  <a:srgbClr val="C00000"/>
                </a:solidFill>
              </a:rPr>
              <a:t>2</a:t>
            </a:r>
            <a:r>
              <a:rPr lang="en-US" dirty="0" smtClean="0">
                <a:solidFill>
                  <a:srgbClr val="C00000"/>
                </a:solidFill>
                <a:latin typeface="Georgia"/>
              </a:rPr>
              <a:t>)</a:t>
            </a:r>
            <a:endParaRPr lang="en-US" dirty="0">
              <a:solidFill>
                <a:srgbClr val="C00000"/>
              </a:solidFill>
            </a:endParaRPr>
          </a:p>
        </p:txBody>
      </p:sp>
      <p:sp>
        <p:nvSpPr>
          <p:cNvPr id="11" name="Rectangle 10"/>
          <p:cNvSpPr/>
          <p:nvPr/>
        </p:nvSpPr>
        <p:spPr>
          <a:xfrm>
            <a:off x="381000" y="3276600"/>
            <a:ext cx="8229600" cy="646331"/>
          </a:xfrm>
          <a:prstGeom prst="rect">
            <a:avLst/>
          </a:prstGeom>
        </p:spPr>
        <p:txBody>
          <a:bodyPr wrap="square">
            <a:spAutoFit/>
          </a:bodyPr>
          <a:lstStyle/>
          <a:p>
            <a:pPr>
              <a:buFont typeface="Wingdings" pitchFamily="2" charset="2"/>
              <a:buChar char="q"/>
            </a:pPr>
            <a:r>
              <a:rPr lang="en-US" dirty="0">
                <a:solidFill>
                  <a:srgbClr val="C00000"/>
                </a:solidFill>
              </a:rPr>
              <a:t> </a:t>
            </a:r>
            <a:r>
              <a:rPr lang="en-US" dirty="0" smtClean="0">
                <a:solidFill>
                  <a:srgbClr val="C00000"/>
                </a:solidFill>
              </a:rPr>
              <a:t>Let </a:t>
            </a:r>
            <a:r>
              <a:rPr lang="en-US" dirty="0">
                <a:solidFill>
                  <a:srgbClr val="C00000"/>
                </a:solidFill>
              </a:rPr>
              <a:t>the particle is displaced to a new position </a:t>
            </a:r>
            <a:r>
              <a:rPr lang="en-US" b="1" dirty="0">
                <a:solidFill>
                  <a:srgbClr val="C00000"/>
                </a:solidFill>
              </a:rPr>
              <a:t>x + </a:t>
            </a:r>
            <a:r>
              <a:rPr lang="en-US" b="1" dirty="0" err="1">
                <a:solidFill>
                  <a:srgbClr val="C00000"/>
                </a:solidFill>
              </a:rPr>
              <a:t>dx</a:t>
            </a:r>
            <a:r>
              <a:rPr lang="en-US" b="1" dirty="0">
                <a:solidFill>
                  <a:srgbClr val="C00000"/>
                </a:solidFill>
              </a:rPr>
              <a:t> </a:t>
            </a:r>
            <a:r>
              <a:rPr lang="en-US" dirty="0">
                <a:solidFill>
                  <a:srgbClr val="C00000"/>
                </a:solidFill>
              </a:rPr>
              <a:t>at time </a:t>
            </a:r>
            <a:r>
              <a:rPr lang="en-US" b="1" dirty="0">
                <a:solidFill>
                  <a:srgbClr val="C00000"/>
                </a:solidFill>
              </a:rPr>
              <a:t>t + </a:t>
            </a:r>
            <a:r>
              <a:rPr lang="en-US" b="1" dirty="0" err="1">
                <a:solidFill>
                  <a:srgbClr val="C00000"/>
                </a:solidFill>
              </a:rPr>
              <a:t>dt</a:t>
            </a:r>
            <a:r>
              <a:rPr lang="en-US" dirty="0">
                <a:solidFill>
                  <a:srgbClr val="C00000"/>
                </a:solidFill>
              </a:rPr>
              <a:t> in S , then in </a:t>
            </a:r>
            <a:r>
              <a:rPr lang="en-US" dirty="0" smtClean="0">
                <a:solidFill>
                  <a:srgbClr val="C00000"/>
                </a:solidFill>
              </a:rPr>
              <a:t>S’ it</a:t>
            </a:r>
          </a:p>
          <a:p>
            <a:r>
              <a:rPr lang="en-US" dirty="0">
                <a:solidFill>
                  <a:srgbClr val="C00000"/>
                </a:solidFill>
              </a:rPr>
              <a:t> </a:t>
            </a:r>
            <a:r>
              <a:rPr lang="en-US" dirty="0" smtClean="0">
                <a:solidFill>
                  <a:srgbClr val="C00000"/>
                </a:solidFill>
              </a:rPr>
              <a:t>    </a:t>
            </a:r>
            <a:r>
              <a:rPr lang="en-US" dirty="0">
                <a:solidFill>
                  <a:srgbClr val="C00000"/>
                </a:solidFill>
              </a:rPr>
              <a:t>will be at </a:t>
            </a:r>
            <a:r>
              <a:rPr lang="en-US" dirty="0" smtClean="0">
                <a:solidFill>
                  <a:srgbClr val="C00000"/>
                </a:solidFill>
              </a:rPr>
              <a:t>the position </a:t>
            </a:r>
            <a:r>
              <a:rPr lang="en-US" b="1" dirty="0" smtClean="0">
                <a:solidFill>
                  <a:srgbClr val="C00000"/>
                </a:solidFill>
              </a:rPr>
              <a:t>x’ </a:t>
            </a:r>
            <a:r>
              <a:rPr lang="en-US" b="1" dirty="0">
                <a:solidFill>
                  <a:srgbClr val="C00000"/>
                </a:solidFill>
              </a:rPr>
              <a:t>+ </a:t>
            </a:r>
            <a:r>
              <a:rPr lang="en-US" b="1" dirty="0" err="1" smtClean="0">
                <a:solidFill>
                  <a:srgbClr val="C00000"/>
                </a:solidFill>
              </a:rPr>
              <a:t>dx</a:t>
            </a:r>
            <a:r>
              <a:rPr lang="en-US" b="1" dirty="0" smtClean="0">
                <a:solidFill>
                  <a:srgbClr val="C00000"/>
                </a:solidFill>
              </a:rPr>
              <a:t>’ </a:t>
            </a:r>
            <a:r>
              <a:rPr lang="en-US" dirty="0">
                <a:solidFill>
                  <a:srgbClr val="C00000"/>
                </a:solidFill>
              </a:rPr>
              <a:t>at time </a:t>
            </a:r>
            <a:r>
              <a:rPr lang="en-US" b="1" dirty="0" smtClean="0">
                <a:solidFill>
                  <a:srgbClr val="C00000"/>
                </a:solidFill>
              </a:rPr>
              <a:t>t’ </a:t>
            </a:r>
            <a:r>
              <a:rPr lang="en-US" b="1" dirty="0">
                <a:solidFill>
                  <a:srgbClr val="C00000"/>
                </a:solidFill>
              </a:rPr>
              <a:t>+ </a:t>
            </a:r>
            <a:r>
              <a:rPr lang="en-US" b="1" dirty="0" err="1" smtClean="0">
                <a:solidFill>
                  <a:srgbClr val="C00000"/>
                </a:solidFill>
              </a:rPr>
              <a:t>dt</a:t>
            </a:r>
            <a:r>
              <a:rPr lang="en-US" b="1" dirty="0" smtClean="0">
                <a:solidFill>
                  <a:srgbClr val="C00000"/>
                </a:solidFill>
              </a:rPr>
              <a:t>’</a:t>
            </a:r>
            <a:endParaRPr lang="en-US" b="1" dirty="0">
              <a:solidFill>
                <a:srgbClr val="C00000"/>
              </a:solidFill>
            </a:endParaRPr>
          </a:p>
        </p:txBody>
      </p:sp>
      <p:sp>
        <p:nvSpPr>
          <p:cNvPr id="13" name="Rectangle 12"/>
          <p:cNvSpPr/>
          <p:nvPr/>
        </p:nvSpPr>
        <p:spPr>
          <a:xfrm>
            <a:off x="1066800" y="4038600"/>
            <a:ext cx="7010400" cy="369332"/>
          </a:xfrm>
          <a:prstGeom prst="rect">
            <a:avLst/>
          </a:prstGeom>
        </p:spPr>
        <p:txBody>
          <a:bodyPr wrap="square">
            <a:spAutoFit/>
          </a:bodyPr>
          <a:lstStyle/>
          <a:p>
            <a:pPr>
              <a:buNone/>
            </a:pPr>
            <a:r>
              <a:rPr lang="en-US" dirty="0" smtClean="0">
                <a:solidFill>
                  <a:srgbClr val="C00000"/>
                </a:solidFill>
              </a:rPr>
              <a:t>X’ + </a:t>
            </a:r>
            <a:r>
              <a:rPr lang="en-US" dirty="0" err="1" smtClean="0">
                <a:solidFill>
                  <a:srgbClr val="C00000"/>
                </a:solidFill>
              </a:rPr>
              <a:t>dx</a:t>
            </a:r>
            <a:r>
              <a:rPr lang="en-US" dirty="0" smtClean="0">
                <a:solidFill>
                  <a:srgbClr val="C00000"/>
                </a:solidFill>
              </a:rPr>
              <a:t>’ = </a:t>
            </a:r>
            <a:r>
              <a:rPr lang="el-GR" dirty="0" smtClean="0">
                <a:solidFill>
                  <a:srgbClr val="C00000"/>
                </a:solidFill>
                <a:latin typeface="Georgia"/>
              </a:rPr>
              <a:t>γ</a:t>
            </a:r>
            <a:r>
              <a:rPr lang="en-US" dirty="0" smtClean="0">
                <a:solidFill>
                  <a:srgbClr val="C00000"/>
                </a:solidFill>
                <a:latin typeface="Georgia"/>
              </a:rPr>
              <a:t> </a:t>
            </a:r>
            <a:r>
              <a:rPr lang="en-US" dirty="0" smtClean="0">
                <a:solidFill>
                  <a:srgbClr val="C00000"/>
                </a:solidFill>
              </a:rPr>
              <a:t>( x + </a:t>
            </a:r>
            <a:r>
              <a:rPr lang="en-US" dirty="0" err="1" smtClean="0">
                <a:solidFill>
                  <a:srgbClr val="C00000"/>
                </a:solidFill>
              </a:rPr>
              <a:t>dx</a:t>
            </a:r>
            <a:r>
              <a:rPr lang="en-US" dirty="0" smtClean="0">
                <a:solidFill>
                  <a:srgbClr val="C00000"/>
                </a:solidFill>
              </a:rPr>
              <a:t> – </a:t>
            </a:r>
            <a:r>
              <a:rPr lang="en-US" i="1" dirty="0" smtClean="0">
                <a:solidFill>
                  <a:srgbClr val="C00000"/>
                </a:solidFill>
                <a:latin typeface="Georgia" pitchFamily="18" charset="0"/>
              </a:rPr>
              <a:t>v</a:t>
            </a:r>
            <a:r>
              <a:rPr lang="en-US" dirty="0" smtClean="0">
                <a:solidFill>
                  <a:srgbClr val="C00000"/>
                </a:solidFill>
              </a:rPr>
              <a:t> (t + </a:t>
            </a:r>
            <a:r>
              <a:rPr lang="en-US" dirty="0" err="1" smtClean="0">
                <a:solidFill>
                  <a:srgbClr val="C00000"/>
                </a:solidFill>
              </a:rPr>
              <a:t>dt</a:t>
            </a:r>
            <a:r>
              <a:rPr lang="en-US" dirty="0" smtClean="0">
                <a:solidFill>
                  <a:srgbClr val="C00000"/>
                </a:solidFill>
              </a:rPr>
              <a:t>))   </a:t>
            </a:r>
            <a:r>
              <a:rPr lang="en-US" dirty="0" smtClean="0"/>
              <a:t>and </a:t>
            </a:r>
            <a:r>
              <a:rPr lang="en-US" dirty="0" smtClean="0">
                <a:solidFill>
                  <a:srgbClr val="C00000"/>
                </a:solidFill>
              </a:rPr>
              <a:t>t’ + </a:t>
            </a:r>
            <a:r>
              <a:rPr lang="en-US" dirty="0" err="1" smtClean="0">
                <a:solidFill>
                  <a:srgbClr val="C00000"/>
                </a:solidFill>
              </a:rPr>
              <a:t>dt</a:t>
            </a:r>
            <a:r>
              <a:rPr lang="en-US" dirty="0" smtClean="0">
                <a:solidFill>
                  <a:srgbClr val="C00000"/>
                </a:solidFill>
              </a:rPr>
              <a:t>’  = </a:t>
            </a:r>
            <a:r>
              <a:rPr lang="el-GR" dirty="0" smtClean="0">
                <a:solidFill>
                  <a:srgbClr val="C00000"/>
                </a:solidFill>
                <a:latin typeface="Georgia"/>
              </a:rPr>
              <a:t>γ</a:t>
            </a:r>
            <a:r>
              <a:rPr lang="en-US" dirty="0" smtClean="0">
                <a:solidFill>
                  <a:srgbClr val="C00000"/>
                </a:solidFill>
              </a:rPr>
              <a:t> ( t  + </a:t>
            </a:r>
            <a:r>
              <a:rPr lang="en-US" dirty="0" err="1" smtClean="0">
                <a:solidFill>
                  <a:srgbClr val="C00000"/>
                </a:solidFill>
              </a:rPr>
              <a:t>dt</a:t>
            </a:r>
            <a:r>
              <a:rPr lang="en-US" dirty="0" smtClean="0">
                <a:solidFill>
                  <a:srgbClr val="C00000"/>
                </a:solidFill>
              </a:rPr>
              <a:t> – </a:t>
            </a:r>
            <a:r>
              <a:rPr lang="en-US" i="1" dirty="0" smtClean="0">
                <a:solidFill>
                  <a:srgbClr val="C00000"/>
                </a:solidFill>
                <a:latin typeface="Georgia" pitchFamily="18" charset="0"/>
              </a:rPr>
              <a:t>v/</a:t>
            </a:r>
            <a:r>
              <a:rPr lang="en-US" dirty="0" smtClean="0">
                <a:solidFill>
                  <a:srgbClr val="C00000"/>
                </a:solidFill>
                <a:latin typeface="Georgia" pitchFamily="18" charset="0"/>
              </a:rPr>
              <a:t>c</a:t>
            </a:r>
            <a:r>
              <a:rPr lang="en-US" i="1" baseline="30000" dirty="0" smtClean="0">
                <a:solidFill>
                  <a:srgbClr val="C00000"/>
                </a:solidFill>
                <a:latin typeface="Georgia" pitchFamily="18" charset="0"/>
              </a:rPr>
              <a:t>2</a:t>
            </a:r>
            <a:r>
              <a:rPr lang="en-US" dirty="0" smtClean="0">
                <a:solidFill>
                  <a:srgbClr val="C00000"/>
                </a:solidFill>
              </a:rPr>
              <a:t> ( x + </a:t>
            </a:r>
            <a:r>
              <a:rPr lang="en-US" dirty="0" err="1" smtClean="0">
                <a:solidFill>
                  <a:srgbClr val="C00000"/>
                </a:solidFill>
              </a:rPr>
              <a:t>dx</a:t>
            </a:r>
            <a:r>
              <a:rPr lang="en-US" dirty="0" smtClean="0">
                <a:solidFill>
                  <a:srgbClr val="C00000"/>
                </a:solidFill>
              </a:rPr>
              <a:t>)) </a:t>
            </a:r>
            <a:endParaRPr lang="en-US" dirty="0">
              <a:solidFill>
                <a:srgbClr val="C00000"/>
              </a:solidFill>
            </a:endParaRPr>
          </a:p>
        </p:txBody>
      </p:sp>
      <p:pic>
        <p:nvPicPr>
          <p:cNvPr id="30725" name="Picture 5"/>
          <p:cNvPicPr>
            <a:picLocks noChangeAspect="1" noChangeArrowheads="1"/>
          </p:cNvPicPr>
          <p:nvPr/>
        </p:nvPicPr>
        <p:blipFill>
          <a:blip r:embed="rId2"/>
          <a:srcRect/>
          <a:stretch>
            <a:fillRect/>
          </a:stretch>
        </p:blipFill>
        <p:spPr bwMode="auto">
          <a:xfrm>
            <a:off x="5181600" y="4495800"/>
            <a:ext cx="3778623" cy="914400"/>
          </a:xfrm>
          <a:prstGeom prst="rect">
            <a:avLst/>
          </a:prstGeom>
          <a:noFill/>
          <a:ln w="9525">
            <a:noFill/>
            <a:miter lim="800000"/>
            <a:headEnd/>
            <a:tailEnd/>
          </a:ln>
          <a:effectLst/>
        </p:spPr>
      </p:pic>
      <p:pic>
        <p:nvPicPr>
          <p:cNvPr id="30727" name="Picture 7"/>
          <p:cNvPicPr>
            <a:picLocks noChangeAspect="1" noChangeArrowheads="1"/>
          </p:cNvPicPr>
          <p:nvPr/>
        </p:nvPicPr>
        <p:blipFill>
          <a:blip r:embed="rId3"/>
          <a:srcRect/>
          <a:stretch>
            <a:fillRect/>
          </a:stretch>
        </p:blipFill>
        <p:spPr bwMode="auto">
          <a:xfrm>
            <a:off x="685800" y="4495800"/>
            <a:ext cx="2434727" cy="1188720"/>
          </a:xfrm>
          <a:prstGeom prst="rect">
            <a:avLst/>
          </a:prstGeom>
          <a:noFill/>
          <a:ln w="9525">
            <a:noFill/>
            <a:miter lim="800000"/>
            <a:headEnd/>
            <a:tailEnd/>
          </a:ln>
          <a:effectLst/>
        </p:spPr>
      </p:pic>
      <p:pic>
        <p:nvPicPr>
          <p:cNvPr id="30728" name="Picture 8"/>
          <p:cNvPicPr>
            <a:picLocks noChangeAspect="1" noChangeArrowheads="1"/>
          </p:cNvPicPr>
          <p:nvPr/>
        </p:nvPicPr>
        <p:blipFill>
          <a:blip r:embed="rId4"/>
          <a:srcRect/>
          <a:stretch>
            <a:fillRect/>
          </a:stretch>
        </p:blipFill>
        <p:spPr bwMode="auto">
          <a:xfrm>
            <a:off x="3581400" y="4495800"/>
            <a:ext cx="1364973" cy="914400"/>
          </a:xfrm>
          <a:prstGeom prst="rect">
            <a:avLst/>
          </a:prstGeom>
          <a:noFill/>
          <a:ln w="9525">
            <a:noFill/>
            <a:miter lim="800000"/>
            <a:headEnd/>
            <a:tailEnd/>
          </a:ln>
          <a:effectLst/>
        </p:spPr>
      </p:pic>
      <p:pic>
        <p:nvPicPr>
          <p:cNvPr id="30730" name="Picture 10"/>
          <p:cNvPicPr>
            <a:picLocks noChangeAspect="1" noChangeArrowheads="1"/>
          </p:cNvPicPr>
          <p:nvPr/>
        </p:nvPicPr>
        <p:blipFill>
          <a:blip r:embed="rId5"/>
          <a:srcRect/>
          <a:stretch>
            <a:fillRect/>
          </a:stretch>
        </p:blipFill>
        <p:spPr bwMode="auto">
          <a:xfrm>
            <a:off x="3843130" y="5715000"/>
            <a:ext cx="5300870" cy="914400"/>
          </a:xfrm>
          <a:prstGeom prst="rect">
            <a:avLst/>
          </a:prstGeom>
          <a:noFill/>
          <a:ln w="9525">
            <a:noFill/>
            <a:miter lim="800000"/>
            <a:headEnd/>
            <a:tailEnd/>
          </a:ln>
          <a:effectLst/>
        </p:spPr>
      </p:pic>
      <p:cxnSp>
        <p:nvCxnSpPr>
          <p:cNvPr id="29" name="Curved Connector 28"/>
          <p:cNvCxnSpPr/>
          <p:nvPr/>
        </p:nvCxnSpPr>
        <p:spPr>
          <a:xfrm>
            <a:off x="838200" y="4724400"/>
            <a:ext cx="2743200" cy="762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52400" y="5715000"/>
            <a:ext cx="3581400"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dirty="0"/>
              <a:t>The inverse transformation follows by </a:t>
            </a:r>
            <a:r>
              <a:rPr lang="en-US" dirty="0" smtClean="0"/>
              <a:t>replacing </a:t>
            </a:r>
            <a:r>
              <a:rPr lang="en-US" i="1" dirty="0" smtClean="0">
                <a:solidFill>
                  <a:srgbClr val="002060"/>
                </a:solidFill>
                <a:latin typeface="Georgia" pitchFamily="18" charset="0"/>
              </a:rPr>
              <a:t>v</a:t>
            </a:r>
            <a:r>
              <a:rPr lang="en-US" dirty="0" smtClean="0">
                <a:solidFill>
                  <a:srgbClr val="002060"/>
                </a:solidFill>
              </a:rPr>
              <a:t> -&gt; – </a:t>
            </a:r>
            <a:r>
              <a:rPr lang="en-US" i="1" dirty="0" smtClean="0">
                <a:solidFill>
                  <a:srgbClr val="002060"/>
                </a:solidFill>
                <a:latin typeface="Georgia" pitchFamily="18" charset="0"/>
              </a:rPr>
              <a:t>v</a:t>
            </a:r>
            <a:r>
              <a:rPr lang="en-US" dirty="0" smtClean="0">
                <a:solidFill>
                  <a:srgbClr val="002060"/>
                </a:solidFill>
              </a:rPr>
              <a:t> </a:t>
            </a:r>
            <a:r>
              <a:rPr lang="en-US" i="1" dirty="0" smtClean="0"/>
              <a:t>interchanging the </a:t>
            </a:r>
            <a:r>
              <a:rPr lang="en-US" i="1" dirty="0"/>
              <a:t>primed and </a:t>
            </a:r>
            <a:r>
              <a:rPr lang="en-US" i="1" dirty="0" smtClean="0"/>
              <a:t>unprimed </a:t>
            </a:r>
            <a:r>
              <a:rPr lang="en-US" dirty="0" smtClean="0"/>
              <a:t>variables</a:t>
            </a:r>
            <a:endParaRPr lang="en-US" dirty="0"/>
          </a:p>
        </p:txBody>
      </p:sp>
      <p:sp>
        <p:nvSpPr>
          <p:cNvPr id="39" name="Right Arrow 38"/>
          <p:cNvSpPr/>
          <p:nvPr/>
        </p:nvSpPr>
        <p:spPr>
          <a:xfrm>
            <a:off x="3657600" y="60198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7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9" grpId="0"/>
      <p:bldP spid="10" grpId="0"/>
      <p:bldP spid="11" grpId="0"/>
      <p:bldP spid="13" grpId="0"/>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8683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b="1" dirty="0" smtClean="0"/>
              <a:t>Transformation of Velocities</a:t>
            </a:r>
            <a:endParaRPr lang="en-US" dirty="0"/>
          </a:p>
        </p:txBody>
      </p:sp>
      <p:sp>
        <p:nvSpPr>
          <p:cNvPr id="3" name="Content Placeholder 2"/>
          <p:cNvSpPr>
            <a:spLocks noGrp="1"/>
          </p:cNvSpPr>
          <p:nvPr>
            <p:ph idx="1"/>
          </p:nvPr>
        </p:nvSpPr>
        <p:spPr>
          <a:xfrm>
            <a:off x="304800" y="1295401"/>
            <a:ext cx="8305800" cy="457200"/>
          </a:xfrm>
        </p:spPr>
        <p:txBody>
          <a:bodyPr>
            <a:normAutofit/>
          </a:bodyPr>
          <a:lstStyle/>
          <a:p>
            <a:pPr>
              <a:buFont typeface="Wingdings" pitchFamily="2" charset="2"/>
              <a:buChar char="Ø"/>
            </a:pPr>
            <a:r>
              <a:rPr lang="en-US" sz="2000" dirty="0">
                <a:solidFill>
                  <a:srgbClr val="002060"/>
                </a:solidFill>
              </a:rPr>
              <a:t>In particular, if </a:t>
            </a:r>
            <a:r>
              <a:rPr lang="en-US" sz="2000" dirty="0" err="1">
                <a:solidFill>
                  <a:srgbClr val="002060"/>
                </a:solidFill>
              </a:rPr>
              <a:t>u</a:t>
            </a:r>
            <a:r>
              <a:rPr lang="en-US" sz="2000" baseline="-25000" dirty="0" err="1">
                <a:solidFill>
                  <a:srgbClr val="002060"/>
                </a:solidFill>
              </a:rPr>
              <a:t>x</a:t>
            </a:r>
            <a:r>
              <a:rPr lang="en-US" sz="2000" dirty="0">
                <a:solidFill>
                  <a:srgbClr val="002060"/>
                </a:solidFill>
              </a:rPr>
              <a:t> = c and </a:t>
            </a:r>
            <a:r>
              <a:rPr lang="en-US" sz="2000" dirty="0" err="1">
                <a:solidFill>
                  <a:srgbClr val="002060"/>
                </a:solidFill>
              </a:rPr>
              <a:t>u</a:t>
            </a:r>
            <a:r>
              <a:rPr lang="en-US" sz="2000" baseline="-25000" dirty="0" err="1">
                <a:solidFill>
                  <a:srgbClr val="002060"/>
                </a:solidFill>
              </a:rPr>
              <a:t>y</a:t>
            </a:r>
            <a:r>
              <a:rPr lang="en-US" sz="2000" dirty="0">
                <a:solidFill>
                  <a:srgbClr val="002060"/>
                </a:solidFill>
              </a:rPr>
              <a:t> = </a:t>
            </a:r>
            <a:r>
              <a:rPr lang="en-US" sz="2000" dirty="0" err="1">
                <a:solidFill>
                  <a:srgbClr val="002060"/>
                </a:solidFill>
              </a:rPr>
              <a:t>u</a:t>
            </a:r>
            <a:r>
              <a:rPr lang="en-US" sz="2000" baseline="-25000" dirty="0" err="1">
                <a:solidFill>
                  <a:srgbClr val="002060"/>
                </a:solidFill>
              </a:rPr>
              <a:t>z</a:t>
            </a:r>
            <a:r>
              <a:rPr lang="en-US" sz="2000" dirty="0">
                <a:solidFill>
                  <a:srgbClr val="002060"/>
                </a:solidFill>
              </a:rPr>
              <a:t> = 0, we find that</a:t>
            </a:r>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5"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248400" y="1219200"/>
            <a:ext cx="1832957" cy="822960"/>
          </a:xfrm>
          <a:prstGeom prst="rect">
            <a:avLst/>
          </a:prstGeom>
          <a:noFill/>
        </p:spPr>
      </p:pic>
      <p:sp>
        <p:nvSpPr>
          <p:cNvPr id="8" name="Rectangle 7"/>
          <p:cNvSpPr/>
          <p:nvPr/>
        </p:nvSpPr>
        <p:spPr>
          <a:xfrm>
            <a:off x="304800" y="1905000"/>
            <a:ext cx="6858000" cy="369332"/>
          </a:xfrm>
          <a:prstGeom prst="rect">
            <a:avLst/>
          </a:prstGeom>
        </p:spPr>
        <p:txBody>
          <a:bodyPr wrap="square">
            <a:spAutoFit/>
          </a:bodyPr>
          <a:lstStyle/>
          <a:p>
            <a:pPr marL="342900" indent="-342900">
              <a:buFont typeface="Wingdings" pitchFamily="2" charset="2"/>
              <a:buChar char="Ø"/>
            </a:pPr>
            <a:r>
              <a:rPr lang="en-US" dirty="0" smtClean="0">
                <a:solidFill>
                  <a:srgbClr val="C00000"/>
                </a:solidFill>
              </a:rPr>
              <a:t>If </a:t>
            </a:r>
            <a:r>
              <a:rPr lang="en-US" dirty="0">
                <a:solidFill>
                  <a:srgbClr val="C00000"/>
                </a:solidFill>
              </a:rPr>
              <a:t>the particle has the speed c in S , it has the same speed c in </a:t>
            </a:r>
            <a:r>
              <a:rPr lang="en-US" dirty="0" smtClean="0">
                <a:solidFill>
                  <a:srgbClr val="C00000"/>
                </a:solidFill>
              </a:rPr>
              <a:t>S’ ! </a:t>
            </a:r>
            <a:endParaRPr lang="en-US" dirty="0">
              <a:solidFill>
                <a:srgbClr val="C00000"/>
              </a:solidFill>
            </a:endParaRPr>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7"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00200" y="3048000"/>
            <a:ext cx="4316343" cy="822960"/>
          </a:xfrm>
          <a:prstGeom prst="rect">
            <a:avLst/>
          </a:prstGeom>
          <a:noFill/>
        </p:spPr>
      </p:pic>
      <p:sp>
        <p:nvSpPr>
          <p:cNvPr id="11" name="Rectangle 10"/>
          <p:cNvSpPr/>
          <p:nvPr/>
        </p:nvSpPr>
        <p:spPr>
          <a:xfrm>
            <a:off x="304800" y="2362200"/>
            <a:ext cx="8382000" cy="646331"/>
          </a:xfrm>
          <a:prstGeom prst="rect">
            <a:avLst/>
          </a:prstGeom>
        </p:spPr>
        <p:txBody>
          <a:bodyPr wrap="square">
            <a:spAutoFit/>
          </a:bodyPr>
          <a:lstStyle/>
          <a:p>
            <a:pPr>
              <a:buFont typeface="Wingdings" pitchFamily="2" charset="2"/>
              <a:buChar char="Ø"/>
            </a:pPr>
            <a:r>
              <a:rPr lang="en-US" dirty="0" smtClean="0"/>
              <a:t> Now </a:t>
            </a:r>
            <a:r>
              <a:rPr lang="en-US" dirty="0"/>
              <a:t>consider the case in which the particle is moving with a speed that is less that c</a:t>
            </a:r>
            <a:r>
              <a:rPr lang="en-US" i="1" dirty="0" smtClean="0"/>
              <a:t>,</a:t>
            </a:r>
          </a:p>
          <a:p>
            <a:r>
              <a:rPr lang="en-US" i="1" dirty="0"/>
              <a:t> </a:t>
            </a:r>
            <a:r>
              <a:rPr lang="en-US" i="1" dirty="0" smtClean="0"/>
              <a:t>    </a:t>
            </a:r>
            <a:r>
              <a:rPr lang="en-US" i="1" dirty="0"/>
              <a:t>i.e</a:t>
            </a:r>
            <a:r>
              <a:rPr lang="en-US" dirty="0"/>
              <a:t>. </a:t>
            </a:r>
            <a:r>
              <a:rPr lang="en-US" dirty="0" smtClean="0">
                <a:solidFill>
                  <a:srgbClr val="C00000"/>
                </a:solidFill>
              </a:rPr>
              <a:t>suppose </a:t>
            </a:r>
            <a:r>
              <a:rPr lang="en-US" dirty="0" err="1" smtClean="0">
                <a:solidFill>
                  <a:srgbClr val="C00000"/>
                </a:solidFill>
              </a:rPr>
              <a:t>u</a:t>
            </a:r>
            <a:r>
              <a:rPr lang="en-US" baseline="-25000" dirty="0" err="1" smtClean="0">
                <a:solidFill>
                  <a:srgbClr val="C00000"/>
                </a:solidFill>
              </a:rPr>
              <a:t>y</a:t>
            </a:r>
            <a:r>
              <a:rPr lang="en-US" dirty="0" smtClean="0">
                <a:solidFill>
                  <a:srgbClr val="C00000"/>
                </a:solidFill>
              </a:rPr>
              <a:t> </a:t>
            </a:r>
            <a:r>
              <a:rPr lang="en-US" dirty="0">
                <a:solidFill>
                  <a:srgbClr val="C00000"/>
                </a:solidFill>
              </a:rPr>
              <a:t>= </a:t>
            </a:r>
            <a:r>
              <a:rPr lang="en-US" dirty="0" err="1">
                <a:solidFill>
                  <a:srgbClr val="C00000"/>
                </a:solidFill>
              </a:rPr>
              <a:t>u</a:t>
            </a:r>
            <a:r>
              <a:rPr lang="en-US" baseline="-25000" dirty="0" err="1">
                <a:solidFill>
                  <a:srgbClr val="C00000"/>
                </a:solidFill>
              </a:rPr>
              <a:t>z</a:t>
            </a:r>
            <a:r>
              <a:rPr lang="en-US" dirty="0">
                <a:solidFill>
                  <a:srgbClr val="C00000"/>
                </a:solidFill>
              </a:rPr>
              <a:t> = 0 and |</a:t>
            </a:r>
            <a:r>
              <a:rPr lang="en-US" dirty="0" err="1">
                <a:solidFill>
                  <a:srgbClr val="C00000"/>
                </a:solidFill>
              </a:rPr>
              <a:t>u</a:t>
            </a:r>
            <a:r>
              <a:rPr lang="en-US" baseline="-25000" dirty="0" err="1">
                <a:solidFill>
                  <a:srgbClr val="C00000"/>
                </a:solidFill>
              </a:rPr>
              <a:t>x</a:t>
            </a:r>
            <a:r>
              <a:rPr lang="en-US" dirty="0">
                <a:solidFill>
                  <a:srgbClr val="C00000"/>
                </a:solidFill>
              </a:rPr>
              <a:t>| &lt; </a:t>
            </a:r>
            <a:r>
              <a:rPr lang="en-US" dirty="0" smtClean="0">
                <a:solidFill>
                  <a:srgbClr val="C00000"/>
                </a:solidFill>
              </a:rPr>
              <a:t>c </a:t>
            </a:r>
            <a:r>
              <a:rPr lang="en-US" dirty="0" smtClean="0">
                <a:solidFill>
                  <a:srgbClr val="002060"/>
                </a:solidFill>
              </a:rPr>
              <a:t>, therefore </a:t>
            </a:r>
            <a:endParaRPr lang="en-US" dirty="0">
              <a:solidFill>
                <a:srgbClr val="C00000"/>
              </a:solidFill>
            </a:endParaRPr>
          </a:p>
        </p:txBody>
      </p:sp>
      <p:sp>
        <p:nvSpPr>
          <p:cNvPr id="12" name="Rectangle 11"/>
          <p:cNvSpPr/>
          <p:nvPr/>
        </p:nvSpPr>
        <p:spPr>
          <a:xfrm>
            <a:off x="381000" y="4038600"/>
            <a:ext cx="8305800" cy="369332"/>
          </a:xfrm>
          <a:prstGeom prst="rect">
            <a:avLst/>
          </a:prstGeom>
        </p:spPr>
        <p:txBody>
          <a:bodyPr wrap="square">
            <a:spAutoFit/>
          </a:bodyPr>
          <a:lstStyle/>
          <a:p>
            <a:pPr>
              <a:buFont typeface="Wingdings" pitchFamily="2" charset="2"/>
              <a:buChar char="ü"/>
            </a:pPr>
            <a:r>
              <a:rPr lang="en-US" dirty="0" smtClean="0">
                <a:solidFill>
                  <a:srgbClr val="C00000"/>
                </a:solidFill>
              </a:rPr>
              <a:t> Now</a:t>
            </a:r>
            <a:r>
              <a:rPr lang="en-US" dirty="0">
                <a:solidFill>
                  <a:srgbClr val="C00000"/>
                </a:solidFill>
              </a:rPr>
              <a:t>, if  </a:t>
            </a:r>
            <a:r>
              <a:rPr lang="en-US" i="1" dirty="0" smtClean="0">
                <a:solidFill>
                  <a:srgbClr val="C00000"/>
                </a:solidFill>
                <a:latin typeface="Georgia" pitchFamily="18" charset="0"/>
              </a:rPr>
              <a:t>v &lt; c</a:t>
            </a:r>
            <a:r>
              <a:rPr lang="en-US" i="1" dirty="0">
                <a:solidFill>
                  <a:srgbClr val="C00000"/>
                </a:solidFill>
                <a:latin typeface="Georgia" pitchFamily="18" charset="0"/>
              </a:rPr>
              <a:t> </a:t>
            </a:r>
            <a:r>
              <a:rPr lang="en-US" dirty="0" smtClean="0">
                <a:solidFill>
                  <a:srgbClr val="C00000"/>
                </a:solidFill>
              </a:rPr>
              <a:t>then </a:t>
            </a:r>
            <a:r>
              <a:rPr lang="en-US" dirty="0">
                <a:solidFill>
                  <a:srgbClr val="C00000"/>
                </a:solidFill>
              </a:rPr>
              <a:t>along with |</a:t>
            </a:r>
            <a:r>
              <a:rPr lang="en-US" dirty="0" err="1">
                <a:solidFill>
                  <a:srgbClr val="C00000"/>
                </a:solidFill>
              </a:rPr>
              <a:t>u</a:t>
            </a:r>
            <a:r>
              <a:rPr lang="en-US" baseline="-25000" dirty="0" err="1">
                <a:solidFill>
                  <a:srgbClr val="C00000"/>
                </a:solidFill>
              </a:rPr>
              <a:t>x</a:t>
            </a:r>
            <a:r>
              <a:rPr lang="en-US" dirty="0">
                <a:solidFill>
                  <a:srgbClr val="C00000"/>
                </a:solidFill>
              </a:rPr>
              <a:t>| &lt; </a:t>
            </a:r>
            <a:r>
              <a:rPr lang="en-US" dirty="0" smtClean="0">
                <a:solidFill>
                  <a:srgbClr val="C00000"/>
                </a:solidFill>
              </a:rPr>
              <a:t>c,  it</a:t>
            </a:r>
            <a:r>
              <a:rPr lang="en-US" i="1" dirty="0" smtClean="0">
                <a:solidFill>
                  <a:srgbClr val="C00000"/>
                </a:solidFill>
              </a:rPr>
              <a:t> </a:t>
            </a:r>
            <a:r>
              <a:rPr lang="en-US" dirty="0" smtClean="0">
                <a:solidFill>
                  <a:srgbClr val="C00000"/>
                </a:solidFill>
              </a:rPr>
              <a:t>is </a:t>
            </a:r>
            <a:r>
              <a:rPr lang="en-US" dirty="0">
                <a:solidFill>
                  <a:srgbClr val="C00000"/>
                </a:solidFill>
              </a:rPr>
              <a:t>not difficult to show that the </a:t>
            </a:r>
            <a:r>
              <a:rPr lang="en-US" dirty="0" err="1" smtClean="0">
                <a:solidFill>
                  <a:srgbClr val="C00000"/>
                </a:solidFill>
              </a:rPr>
              <a:t>u’</a:t>
            </a:r>
            <a:r>
              <a:rPr lang="en-US" baseline="-25000" dirty="0" err="1" smtClean="0">
                <a:solidFill>
                  <a:srgbClr val="C00000"/>
                </a:solidFill>
              </a:rPr>
              <a:t>x</a:t>
            </a:r>
            <a:r>
              <a:rPr lang="en-US" dirty="0" smtClean="0">
                <a:solidFill>
                  <a:srgbClr val="C00000"/>
                </a:solidFill>
              </a:rPr>
              <a:t> &lt; c !</a:t>
            </a:r>
            <a:endParaRPr lang="en-US" dirty="0">
              <a:solidFill>
                <a:srgbClr val="C00000"/>
              </a:solidFill>
            </a:endParaRPr>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9"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19200" y="4648200"/>
            <a:ext cx="4316343" cy="822960"/>
          </a:xfrm>
          <a:prstGeom prst="rect">
            <a:avLst/>
          </a:prstGeom>
          <a:noFill/>
        </p:spPr>
      </p:pic>
      <p:sp>
        <p:nvSpPr>
          <p:cNvPr id="15" name="Rectangle 14"/>
          <p:cNvSpPr/>
          <p:nvPr/>
        </p:nvSpPr>
        <p:spPr>
          <a:xfrm>
            <a:off x="6096000" y="4800600"/>
            <a:ext cx="2079095" cy="369332"/>
          </a:xfrm>
          <a:prstGeom prst="rect">
            <a:avLst/>
          </a:prstGeom>
        </p:spPr>
        <p:txBody>
          <a:bodyPr wrap="none">
            <a:spAutoFit/>
          </a:bodyPr>
          <a:lstStyle/>
          <a:p>
            <a:pPr>
              <a:buNone/>
            </a:pPr>
            <a:r>
              <a:rPr lang="en-US" b="1" dirty="0" smtClean="0">
                <a:solidFill>
                  <a:srgbClr val="C00000"/>
                </a:solidFill>
              </a:rPr>
              <a:t>Therefore, </a:t>
            </a:r>
            <a:r>
              <a:rPr lang="en-US" b="1" dirty="0" err="1" smtClean="0">
                <a:solidFill>
                  <a:srgbClr val="C00000"/>
                </a:solidFill>
              </a:rPr>
              <a:t>u’</a:t>
            </a:r>
            <a:r>
              <a:rPr lang="en-US" b="1" baseline="-25000" dirty="0" err="1" smtClean="0">
                <a:solidFill>
                  <a:srgbClr val="C00000"/>
                </a:solidFill>
              </a:rPr>
              <a:t>x</a:t>
            </a:r>
            <a:r>
              <a:rPr lang="en-US" b="1" dirty="0" smtClean="0">
                <a:solidFill>
                  <a:srgbClr val="C00000"/>
                </a:solidFill>
              </a:rPr>
              <a:t> &gt; - c   </a:t>
            </a:r>
            <a:endParaRPr lang="en-US" b="1" dirty="0">
              <a:solidFill>
                <a:srgbClr val="C00000"/>
              </a:solidFill>
            </a:endParaRPr>
          </a:p>
        </p:txBody>
      </p:sp>
      <p:sp>
        <p:nvSpPr>
          <p:cNvPr id="16" name="Rectangle 15"/>
          <p:cNvSpPr/>
          <p:nvPr/>
        </p:nvSpPr>
        <p:spPr>
          <a:xfrm>
            <a:off x="7391400" y="5562600"/>
            <a:ext cx="102175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smtClean="0">
                <a:solidFill>
                  <a:srgbClr val="C00000"/>
                </a:solidFill>
              </a:rPr>
              <a:t>|</a:t>
            </a:r>
            <a:r>
              <a:rPr lang="en-US" b="1" dirty="0" err="1" smtClean="0">
                <a:solidFill>
                  <a:srgbClr val="C00000"/>
                </a:solidFill>
              </a:rPr>
              <a:t>u’</a:t>
            </a:r>
            <a:r>
              <a:rPr lang="en-US" b="1" baseline="-25000" dirty="0" err="1" smtClean="0">
                <a:solidFill>
                  <a:srgbClr val="C00000"/>
                </a:solidFill>
              </a:rPr>
              <a:t>x</a:t>
            </a:r>
            <a:r>
              <a:rPr lang="en-US" b="1" dirty="0" smtClean="0">
                <a:solidFill>
                  <a:srgbClr val="C00000"/>
                </a:solidFill>
              </a:rPr>
              <a:t> |&lt; c </a:t>
            </a:r>
            <a:endParaRPr lang="en-US" b="1" dirty="0"/>
          </a:p>
        </p:txBody>
      </p:sp>
      <p:cxnSp>
        <p:nvCxnSpPr>
          <p:cNvPr id="18" name="Straight Arrow Connector 17"/>
          <p:cNvCxnSpPr/>
          <p:nvPr/>
        </p:nvCxnSpPr>
        <p:spPr>
          <a:xfrm rot="5400000">
            <a:off x="7620794" y="4953000"/>
            <a:ext cx="10660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468394" y="5258594"/>
            <a:ext cx="608806" cy="3040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04800" y="5562600"/>
            <a:ext cx="693420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t>Therefore, if </a:t>
            </a:r>
            <a:r>
              <a:rPr lang="en-US" dirty="0"/>
              <a:t>a particle has a speed less than c in one frame of </a:t>
            </a:r>
            <a:r>
              <a:rPr lang="en-US" dirty="0" smtClean="0"/>
              <a:t>reference</a:t>
            </a:r>
            <a:r>
              <a:rPr lang="en-US" i="1" dirty="0" smtClean="0"/>
              <a:t>, </a:t>
            </a:r>
            <a:r>
              <a:rPr lang="en-US" dirty="0" smtClean="0"/>
              <a:t>then </a:t>
            </a:r>
            <a:r>
              <a:rPr lang="en-US" dirty="0"/>
              <a:t>its speed is always less than c in any other frame of reference, provided this other </a:t>
            </a:r>
            <a:r>
              <a:rPr lang="en-US" dirty="0" smtClean="0"/>
              <a:t>frame of </a:t>
            </a:r>
            <a:r>
              <a:rPr lang="en-US" dirty="0"/>
              <a:t>reference is moving at a speed less than </a:t>
            </a:r>
            <a:r>
              <a:rPr lang="en-US" dirty="0" smtClean="0"/>
              <a:t>c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921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b="1" dirty="0"/>
              <a:t>Relativistic Dynamics</a:t>
            </a:r>
            <a:endParaRPr lang="en-US" dirty="0"/>
          </a:p>
        </p:txBody>
      </p:sp>
      <p:sp>
        <p:nvSpPr>
          <p:cNvPr id="3" name="Content Placeholder 2"/>
          <p:cNvSpPr>
            <a:spLocks noGrp="1"/>
          </p:cNvSpPr>
          <p:nvPr>
            <p:ph idx="1"/>
          </p:nvPr>
        </p:nvSpPr>
        <p:spPr>
          <a:xfrm>
            <a:off x="228600" y="1143000"/>
            <a:ext cx="8229600" cy="381000"/>
          </a:xfrm>
        </p:spPr>
        <p:txBody>
          <a:bodyPr>
            <a:normAutofit lnSpcReduction="10000"/>
          </a:bodyPr>
          <a:lstStyle/>
          <a:p>
            <a:pPr>
              <a:buFont typeface="Wingdings" pitchFamily="2" charset="2"/>
              <a:buChar char="q"/>
            </a:pPr>
            <a:r>
              <a:rPr lang="en-US" sz="2000" dirty="0"/>
              <a:t>Till now we have only been concerned with </a:t>
            </a:r>
            <a:r>
              <a:rPr lang="en-US" sz="2000" dirty="0" smtClean="0"/>
              <a:t>kinematics !!</a:t>
            </a:r>
            <a:endParaRPr lang="en-US" sz="2000" dirty="0"/>
          </a:p>
        </p:txBody>
      </p:sp>
      <p:sp>
        <p:nvSpPr>
          <p:cNvPr id="4" name="Rectangle 3"/>
          <p:cNvSpPr/>
          <p:nvPr/>
        </p:nvSpPr>
        <p:spPr>
          <a:xfrm>
            <a:off x="838200" y="1524000"/>
            <a:ext cx="5715000" cy="369332"/>
          </a:xfrm>
          <a:prstGeom prst="rect">
            <a:avLst/>
          </a:prstGeom>
        </p:spPr>
        <p:txBody>
          <a:bodyPr wrap="square">
            <a:spAutoFit/>
          </a:bodyPr>
          <a:lstStyle/>
          <a:p>
            <a:pPr>
              <a:buFont typeface="Wingdings" pitchFamily="2" charset="2"/>
              <a:buChar char="Ø"/>
            </a:pPr>
            <a:r>
              <a:rPr lang="en-US" dirty="0">
                <a:solidFill>
                  <a:srgbClr val="C00000"/>
                </a:solidFill>
              </a:rPr>
              <a:t>we need to look at the laws that </a:t>
            </a:r>
            <a:r>
              <a:rPr lang="en-US" dirty="0" smtClean="0">
                <a:solidFill>
                  <a:srgbClr val="C00000"/>
                </a:solidFill>
              </a:rPr>
              <a:t>determine the </a:t>
            </a:r>
            <a:r>
              <a:rPr lang="en-US" dirty="0">
                <a:solidFill>
                  <a:srgbClr val="C00000"/>
                </a:solidFill>
              </a:rPr>
              <a:t>motion</a:t>
            </a:r>
          </a:p>
        </p:txBody>
      </p:sp>
      <p:sp>
        <p:nvSpPr>
          <p:cNvPr id="5" name="Rectangle 4"/>
          <p:cNvSpPr/>
          <p:nvPr/>
        </p:nvSpPr>
        <p:spPr>
          <a:xfrm>
            <a:off x="2209800" y="1905000"/>
            <a:ext cx="5334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buFont typeface="Wingdings" pitchFamily="2" charset="2"/>
              <a:buChar char="ü"/>
            </a:pPr>
            <a:r>
              <a:rPr lang="en-US" dirty="0" smtClean="0"/>
              <a:t> The </a:t>
            </a:r>
            <a:r>
              <a:rPr lang="en-US" dirty="0"/>
              <a:t>relativistic form of Newton’s Laws of </a:t>
            </a:r>
            <a:r>
              <a:rPr lang="en-US" dirty="0" smtClean="0"/>
              <a:t>Motion ?</a:t>
            </a:r>
            <a:endParaRPr lang="en-US" dirty="0"/>
          </a:p>
        </p:txBody>
      </p:sp>
      <p:sp>
        <p:nvSpPr>
          <p:cNvPr id="6" name="Rectangle 5"/>
          <p:cNvSpPr/>
          <p:nvPr/>
        </p:nvSpPr>
        <p:spPr>
          <a:xfrm>
            <a:off x="457200" y="2362200"/>
            <a:ext cx="4191000" cy="369332"/>
          </a:xfrm>
          <a:prstGeom prst="rect">
            <a:avLst/>
          </a:prstGeom>
        </p:spPr>
        <p:txBody>
          <a:bodyPr wrap="square">
            <a:spAutoFit/>
          </a:bodyPr>
          <a:lstStyle/>
          <a:p>
            <a:r>
              <a:rPr lang="en-US" b="1" u="sng" dirty="0" smtClean="0">
                <a:solidFill>
                  <a:srgbClr val="C00000"/>
                </a:solidFill>
              </a:rPr>
              <a:t>Newton’s </a:t>
            </a:r>
            <a:r>
              <a:rPr lang="en-US" b="1" u="sng" dirty="0">
                <a:solidFill>
                  <a:srgbClr val="C00000"/>
                </a:solidFill>
              </a:rPr>
              <a:t>Second Law may need revision</a:t>
            </a:r>
          </a:p>
        </p:txBody>
      </p:sp>
      <p:sp>
        <p:nvSpPr>
          <p:cNvPr id="7" name="Rectangle 6"/>
          <p:cNvSpPr/>
          <p:nvPr/>
        </p:nvSpPr>
        <p:spPr>
          <a:xfrm>
            <a:off x="533400" y="2895600"/>
            <a:ext cx="8229600" cy="646331"/>
          </a:xfrm>
          <a:prstGeom prst="rect">
            <a:avLst/>
          </a:prstGeom>
        </p:spPr>
        <p:txBody>
          <a:bodyPr wrap="square">
            <a:spAutoFit/>
          </a:bodyPr>
          <a:lstStyle/>
          <a:p>
            <a:pPr>
              <a:buFont typeface="Wingdings" pitchFamily="2" charset="2"/>
              <a:buChar char="ü"/>
            </a:pPr>
            <a:r>
              <a:rPr lang="en-US" dirty="0" smtClean="0"/>
              <a:t> Following Newton’s </a:t>
            </a:r>
            <a:r>
              <a:rPr lang="en-US" dirty="0"/>
              <a:t>Second Law </a:t>
            </a:r>
            <a:r>
              <a:rPr lang="en-US" dirty="0" smtClean="0"/>
              <a:t>a particle can be accelerated to a velocity up </a:t>
            </a:r>
            <a:r>
              <a:rPr lang="en-US" dirty="0"/>
              <a:t>to </a:t>
            </a:r>
            <a:r>
              <a:rPr lang="en-US" dirty="0" smtClean="0"/>
              <a:t>and</a:t>
            </a:r>
          </a:p>
          <a:p>
            <a:r>
              <a:rPr lang="en-US" dirty="0"/>
              <a:t> </a:t>
            </a:r>
            <a:r>
              <a:rPr lang="en-US" dirty="0" smtClean="0"/>
              <a:t>    </a:t>
            </a:r>
            <a:r>
              <a:rPr lang="en-US" dirty="0"/>
              <a:t>then beyond the speed of light. </a:t>
            </a:r>
            <a:endParaRPr lang="en-US" dirty="0" smtClean="0"/>
          </a:p>
        </p:txBody>
      </p:sp>
      <p:sp>
        <p:nvSpPr>
          <p:cNvPr id="8" name="Rectangle 7"/>
          <p:cNvSpPr/>
          <p:nvPr/>
        </p:nvSpPr>
        <p:spPr>
          <a:xfrm>
            <a:off x="990600" y="3581400"/>
            <a:ext cx="7924800" cy="923330"/>
          </a:xfrm>
          <a:prstGeom prst="rect">
            <a:avLst/>
          </a:prstGeom>
        </p:spPr>
        <p:txBody>
          <a:bodyPr wrap="square">
            <a:spAutoFit/>
          </a:bodyPr>
          <a:lstStyle/>
          <a:p>
            <a:pPr>
              <a:buFont typeface="Wingdings" pitchFamily="2" charset="2"/>
              <a:buChar char="Ø"/>
            </a:pPr>
            <a:r>
              <a:rPr lang="en-US" dirty="0" smtClean="0">
                <a:solidFill>
                  <a:srgbClr val="C00000"/>
                </a:solidFill>
              </a:rPr>
              <a:t>Now if </a:t>
            </a:r>
            <a:r>
              <a:rPr lang="en-US" i="1" dirty="0" smtClean="0">
                <a:solidFill>
                  <a:srgbClr val="C00000"/>
                </a:solidFill>
                <a:latin typeface="Georgia" pitchFamily="18" charset="0"/>
              </a:rPr>
              <a:t>v</a:t>
            </a:r>
            <a:r>
              <a:rPr lang="en-US" dirty="0" smtClean="0">
                <a:solidFill>
                  <a:srgbClr val="C00000"/>
                </a:solidFill>
              </a:rPr>
              <a:t> &lt; c then we find that the factor </a:t>
            </a:r>
            <a:r>
              <a:rPr lang="el-GR" dirty="0" smtClean="0">
                <a:solidFill>
                  <a:srgbClr val="C00000"/>
                </a:solidFill>
                <a:latin typeface="Georgia"/>
              </a:rPr>
              <a:t>γ</a:t>
            </a:r>
            <a:r>
              <a:rPr lang="en-US" dirty="0" smtClean="0">
                <a:solidFill>
                  <a:srgbClr val="C00000"/>
                </a:solidFill>
                <a:latin typeface="Georgia"/>
              </a:rPr>
              <a:t> </a:t>
            </a:r>
            <a:r>
              <a:rPr lang="en-US" dirty="0" smtClean="0">
                <a:solidFill>
                  <a:srgbClr val="C00000"/>
                </a:solidFill>
              </a:rPr>
              <a:t>in the Lorentz Transformation </a:t>
            </a:r>
          </a:p>
          <a:p>
            <a:r>
              <a:rPr lang="en-US" dirty="0">
                <a:solidFill>
                  <a:srgbClr val="C00000"/>
                </a:solidFill>
              </a:rPr>
              <a:t> </a:t>
            </a:r>
            <a:r>
              <a:rPr lang="en-US" dirty="0" smtClean="0">
                <a:solidFill>
                  <a:srgbClr val="C00000"/>
                </a:solidFill>
              </a:rPr>
              <a:t>  becomes imaginary i.e. the real space and time will transform into imaginary</a:t>
            </a:r>
          </a:p>
          <a:p>
            <a:r>
              <a:rPr lang="en-US" dirty="0">
                <a:solidFill>
                  <a:srgbClr val="C00000"/>
                </a:solidFill>
              </a:rPr>
              <a:t> </a:t>
            </a:r>
            <a:r>
              <a:rPr lang="en-US" dirty="0" smtClean="0">
                <a:solidFill>
                  <a:srgbClr val="C00000"/>
                </a:solidFill>
              </a:rPr>
              <a:t>  quantities.</a:t>
            </a:r>
            <a:endParaRPr lang="en-US" dirty="0">
              <a:solidFill>
                <a:srgbClr val="C00000"/>
              </a:solidFill>
            </a:endParaRPr>
          </a:p>
        </p:txBody>
      </p:sp>
      <p:sp>
        <p:nvSpPr>
          <p:cNvPr id="9" name="Rectangle 8"/>
          <p:cNvSpPr/>
          <p:nvPr/>
        </p:nvSpPr>
        <p:spPr>
          <a:xfrm>
            <a:off x="533400" y="4572000"/>
            <a:ext cx="8458200" cy="369332"/>
          </a:xfrm>
          <a:prstGeom prst="rect">
            <a:avLst/>
          </a:prstGeom>
        </p:spPr>
        <p:txBody>
          <a:bodyPr wrap="square">
            <a:spAutoFit/>
          </a:bodyPr>
          <a:lstStyle/>
          <a:p>
            <a:pPr>
              <a:buFont typeface="Wingdings" pitchFamily="2" charset="2"/>
              <a:buChar char="ü"/>
            </a:pPr>
            <a:r>
              <a:rPr lang="en-US" dirty="0" smtClean="0"/>
              <a:t> </a:t>
            </a:r>
            <a:r>
              <a:rPr lang="en-US" dirty="0"/>
              <a:t> </a:t>
            </a:r>
            <a:r>
              <a:rPr lang="en-US" dirty="0" smtClean="0"/>
              <a:t>In an isolated system, the momentum </a:t>
            </a:r>
            <a:r>
              <a:rPr lang="en-US" b="1" dirty="0" smtClean="0">
                <a:solidFill>
                  <a:srgbClr val="C00000"/>
                </a:solidFill>
              </a:rPr>
              <a:t>p</a:t>
            </a:r>
            <a:r>
              <a:rPr lang="en-US" dirty="0" smtClean="0">
                <a:solidFill>
                  <a:srgbClr val="C00000"/>
                </a:solidFill>
              </a:rPr>
              <a:t> = m </a:t>
            </a:r>
            <a:r>
              <a:rPr lang="en-US" b="1" dirty="0" smtClean="0">
                <a:solidFill>
                  <a:srgbClr val="C00000"/>
                </a:solidFill>
              </a:rPr>
              <a:t>u</a:t>
            </a:r>
            <a:r>
              <a:rPr lang="en-US" dirty="0" smtClean="0">
                <a:solidFill>
                  <a:srgbClr val="C00000"/>
                </a:solidFill>
              </a:rPr>
              <a:t> </a:t>
            </a:r>
            <a:r>
              <a:rPr lang="en-US" dirty="0" smtClean="0"/>
              <a:t>of </a:t>
            </a:r>
            <a:r>
              <a:rPr lang="en-US" dirty="0"/>
              <a:t>all the particles involved is </a:t>
            </a:r>
            <a:r>
              <a:rPr lang="en-US" dirty="0" smtClean="0"/>
              <a:t>constant ! </a:t>
            </a:r>
            <a:endParaRPr lang="en-US" dirty="0"/>
          </a:p>
        </p:txBody>
      </p:sp>
      <p:sp>
        <p:nvSpPr>
          <p:cNvPr id="10" name="Rectangle 9"/>
          <p:cNvSpPr/>
          <p:nvPr/>
        </p:nvSpPr>
        <p:spPr>
          <a:xfrm>
            <a:off x="1066800" y="5029200"/>
            <a:ext cx="7620000" cy="646331"/>
          </a:xfrm>
          <a:prstGeom prst="rect">
            <a:avLst/>
          </a:prstGeom>
        </p:spPr>
        <p:txBody>
          <a:bodyPr wrap="square">
            <a:spAutoFit/>
          </a:bodyPr>
          <a:lstStyle/>
          <a:p>
            <a:pPr>
              <a:buFont typeface="Wingdings" pitchFamily="2" charset="2"/>
              <a:buChar char="Ø"/>
            </a:pPr>
            <a:r>
              <a:rPr lang="en-US" dirty="0" smtClean="0">
                <a:solidFill>
                  <a:srgbClr val="C00000"/>
                </a:solidFill>
              </a:rPr>
              <a:t> With </a:t>
            </a:r>
            <a:r>
              <a:rPr lang="en-US" dirty="0">
                <a:solidFill>
                  <a:srgbClr val="C00000"/>
                </a:solidFill>
              </a:rPr>
              <a:t>momentum defined in this way, is momentum conserved in all </a:t>
            </a:r>
            <a:r>
              <a:rPr lang="en-US" dirty="0" smtClean="0">
                <a:solidFill>
                  <a:srgbClr val="C00000"/>
                </a:solidFill>
              </a:rPr>
              <a:t>inertial</a:t>
            </a:r>
          </a:p>
          <a:p>
            <a:r>
              <a:rPr lang="en-US" dirty="0">
                <a:solidFill>
                  <a:srgbClr val="C00000"/>
                </a:solidFill>
              </a:rPr>
              <a:t> </a:t>
            </a:r>
            <a:r>
              <a:rPr lang="en-US" dirty="0" smtClean="0">
                <a:solidFill>
                  <a:srgbClr val="C00000"/>
                </a:solidFill>
              </a:rPr>
              <a:t>   frames of </a:t>
            </a:r>
            <a:r>
              <a:rPr lang="en-US" dirty="0">
                <a:solidFill>
                  <a:srgbClr val="C00000"/>
                </a:solidFill>
              </a:rPr>
              <a:t>reference?</a:t>
            </a:r>
          </a:p>
        </p:txBody>
      </p:sp>
      <p:sp>
        <p:nvSpPr>
          <p:cNvPr id="11" name="Rectangle 10"/>
          <p:cNvSpPr/>
          <p:nvPr/>
        </p:nvSpPr>
        <p:spPr>
          <a:xfrm>
            <a:off x="3200400" y="5638800"/>
            <a:ext cx="4457310"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buFont typeface="Wingdings" pitchFamily="2" charset="2"/>
              <a:buChar char="ü"/>
            </a:pPr>
            <a:r>
              <a:rPr lang="en-US" dirty="0" smtClean="0"/>
              <a:t>We </a:t>
            </a:r>
            <a:r>
              <a:rPr lang="en-US" dirty="0"/>
              <a:t>could study the collision of two </a:t>
            </a:r>
            <a:r>
              <a:rPr lang="en-US" dirty="0" smtClean="0"/>
              <a:t>bodies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8382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Collision Problem</a:t>
            </a:r>
            <a:endParaRPr lang="en-US" dirty="0"/>
          </a:p>
        </p:txBody>
      </p:sp>
      <p:pic>
        <p:nvPicPr>
          <p:cNvPr id="45058" name="Picture 2"/>
          <p:cNvPicPr>
            <a:picLocks noGrp="1" noChangeAspect="1" noChangeArrowheads="1"/>
          </p:cNvPicPr>
          <p:nvPr>
            <p:ph idx="1"/>
          </p:nvPr>
        </p:nvPicPr>
        <p:blipFill>
          <a:blip r:embed="rId2" cstate="print"/>
          <a:srcRect/>
          <a:stretch>
            <a:fillRect/>
          </a:stretch>
        </p:blipFill>
        <p:spPr bwMode="auto">
          <a:xfrm>
            <a:off x="228600" y="1295400"/>
            <a:ext cx="3229734" cy="1463040"/>
          </a:xfrm>
          <a:prstGeom prst="rect">
            <a:avLst/>
          </a:prstGeom>
          <a:noFill/>
          <a:ln w="9525">
            <a:noFill/>
            <a:miter lim="800000"/>
            <a:headEnd/>
            <a:tailEnd/>
          </a:ln>
          <a:effectLst/>
        </p:spPr>
      </p:pic>
      <p:sp>
        <p:nvSpPr>
          <p:cNvPr id="5" name="Rectangle 4"/>
          <p:cNvSpPr/>
          <p:nvPr/>
        </p:nvSpPr>
        <p:spPr>
          <a:xfrm>
            <a:off x="3581400" y="1752600"/>
            <a:ext cx="5562600" cy="646331"/>
          </a:xfrm>
          <a:prstGeom prst="rect">
            <a:avLst/>
          </a:prstGeom>
        </p:spPr>
        <p:txBody>
          <a:bodyPr wrap="square">
            <a:spAutoFit/>
          </a:bodyPr>
          <a:lstStyle/>
          <a:p>
            <a:r>
              <a:rPr lang="en-US" dirty="0" smtClean="0">
                <a:solidFill>
                  <a:srgbClr val="0070C0"/>
                </a:solidFill>
              </a:rPr>
              <a:t>We will check whether </a:t>
            </a:r>
            <a:r>
              <a:rPr lang="en-US" dirty="0">
                <a:solidFill>
                  <a:srgbClr val="0070C0"/>
                </a:solidFill>
              </a:rPr>
              <a:t>or </a:t>
            </a:r>
            <a:r>
              <a:rPr lang="en-US" dirty="0" smtClean="0">
                <a:solidFill>
                  <a:srgbClr val="0070C0"/>
                </a:solidFill>
              </a:rPr>
              <a:t>not this relation holds in all </a:t>
            </a:r>
          </a:p>
          <a:p>
            <a:r>
              <a:rPr lang="en-US" dirty="0" smtClean="0">
                <a:solidFill>
                  <a:srgbClr val="0070C0"/>
                </a:solidFill>
              </a:rPr>
              <a:t>inertial frame of reference ? </a:t>
            </a:r>
            <a:endParaRPr lang="en-US" dirty="0">
              <a:solidFill>
                <a:srgbClr val="0070C0"/>
              </a:solidFill>
            </a:endParaRPr>
          </a:p>
        </p:txBody>
      </p:sp>
      <p:sp>
        <p:nvSpPr>
          <p:cNvPr id="6" name="Rectangle 5"/>
          <p:cNvSpPr/>
          <p:nvPr/>
        </p:nvSpPr>
        <p:spPr>
          <a:xfrm>
            <a:off x="3505200" y="1219200"/>
            <a:ext cx="5486400" cy="369332"/>
          </a:xfrm>
          <a:prstGeom prst="rect">
            <a:avLst/>
          </a:prstGeom>
        </p:spPr>
        <p:txBody>
          <a:bodyPr wrap="square">
            <a:spAutoFit/>
          </a:bodyPr>
          <a:lstStyle/>
          <a:p>
            <a:pPr>
              <a:buFont typeface="Wingdings" pitchFamily="2" charset="2"/>
              <a:buChar char="Ø"/>
            </a:pPr>
            <a:r>
              <a:rPr lang="en-US" dirty="0" smtClean="0">
                <a:solidFill>
                  <a:srgbClr val="C00000"/>
                </a:solidFill>
              </a:rPr>
              <a:t> Collision </a:t>
            </a:r>
            <a:r>
              <a:rPr lang="en-US" dirty="0">
                <a:solidFill>
                  <a:srgbClr val="C00000"/>
                </a:solidFill>
              </a:rPr>
              <a:t>between two </a:t>
            </a:r>
            <a:r>
              <a:rPr lang="en-US" dirty="0" smtClean="0">
                <a:solidFill>
                  <a:srgbClr val="C00000"/>
                </a:solidFill>
              </a:rPr>
              <a:t>particles of masses m</a:t>
            </a:r>
            <a:r>
              <a:rPr lang="en-US" baseline="-25000" dirty="0" smtClean="0">
                <a:solidFill>
                  <a:srgbClr val="C00000"/>
                </a:solidFill>
              </a:rPr>
              <a:t>1</a:t>
            </a:r>
            <a:r>
              <a:rPr lang="en-US" dirty="0" smtClean="0">
                <a:solidFill>
                  <a:srgbClr val="C00000"/>
                </a:solidFill>
              </a:rPr>
              <a:t> and m</a:t>
            </a:r>
            <a:r>
              <a:rPr lang="en-US" baseline="-25000" dirty="0" smtClean="0">
                <a:solidFill>
                  <a:srgbClr val="C00000"/>
                </a:solidFill>
              </a:rPr>
              <a:t>2 </a:t>
            </a:r>
            <a:r>
              <a:rPr lang="en-US" dirty="0" smtClean="0">
                <a:solidFill>
                  <a:srgbClr val="C00000"/>
                </a:solidFill>
              </a:rPr>
              <a:t>! </a:t>
            </a:r>
            <a:endParaRPr lang="en-US" dirty="0">
              <a:solidFill>
                <a:srgbClr val="C00000"/>
              </a:solidFill>
            </a:endParaRPr>
          </a:p>
        </p:txBody>
      </p:sp>
      <p:cxnSp>
        <p:nvCxnSpPr>
          <p:cNvPr id="8" name="Straight Arrow Connector 7"/>
          <p:cNvCxnSpPr/>
          <p:nvPr/>
        </p:nvCxnSpPr>
        <p:spPr>
          <a:xfrm flipV="1">
            <a:off x="3276600" y="22860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81400" y="2438400"/>
            <a:ext cx="5257800" cy="646331"/>
          </a:xfrm>
          <a:prstGeom prst="rect">
            <a:avLst/>
          </a:prstGeom>
        </p:spPr>
        <p:txBody>
          <a:bodyPr wrap="square">
            <a:spAutoFit/>
          </a:bodyPr>
          <a:lstStyle/>
          <a:p>
            <a:pPr>
              <a:buFont typeface="Wingdings" pitchFamily="2" charset="2"/>
              <a:buChar char="ü"/>
            </a:pPr>
            <a:r>
              <a:rPr lang="en-US" dirty="0" smtClean="0">
                <a:solidFill>
                  <a:srgbClr val="C00000"/>
                </a:solidFill>
              </a:rPr>
              <a:t>The </a:t>
            </a:r>
            <a:r>
              <a:rPr lang="en-US" dirty="0">
                <a:solidFill>
                  <a:srgbClr val="C00000"/>
                </a:solidFill>
              </a:rPr>
              <a:t>velocities must be transformed according </a:t>
            </a:r>
            <a:r>
              <a:rPr lang="en-US" dirty="0" smtClean="0">
                <a:solidFill>
                  <a:srgbClr val="C00000"/>
                </a:solidFill>
              </a:rPr>
              <a:t>to the</a:t>
            </a:r>
          </a:p>
          <a:p>
            <a:r>
              <a:rPr lang="en-US" dirty="0">
                <a:solidFill>
                  <a:srgbClr val="C00000"/>
                </a:solidFill>
              </a:rPr>
              <a:t> </a:t>
            </a:r>
            <a:r>
              <a:rPr lang="en-US" dirty="0" smtClean="0">
                <a:solidFill>
                  <a:srgbClr val="C00000"/>
                </a:solidFill>
              </a:rPr>
              <a:t>  </a:t>
            </a:r>
            <a:r>
              <a:rPr lang="en-US" dirty="0">
                <a:solidFill>
                  <a:srgbClr val="C00000"/>
                </a:solidFill>
              </a:rPr>
              <a:t>relativistic </a:t>
            </a:r>
            <a:r>
              <a:rPr lang="en-US" dirty="0" smtClean="0">
                <a:solidFill>
                  <a:srgbClr val="C00000"/>
                </a:solidFill>
              </a:rPr>
              <a:t>laws !</a:t>
            </a:r>
            <a:endParaRPr lang="en-US" dirty="0">
              <a:solidFill>
                <a:srgbClr val="C00000"/>
              </a:solidFill>
            </a:endParaRPr>
          </a:p>
        </p:txBody>
      </p:sp>
      <p:sp>
        <p:nvSpPr>
          <p:cNvPr id="15" name="Rectangle 14"/>
          <p:cNvSpPr/>
          <p:nvPr/>
        </p:nvSpPr>
        <p:spPr>
          <a:xfrm>
            <a:off x="381000" y="3124200"/>
            <a:ext cx="8458200" cy="923330"/>
          </a:xfrm>
          <a:prstGeom prst="rect">
            <a:avLst/>
          </a:prstGeom>
        </p:spPr>
        <p:txBody>
          <a:bodyPr wrap="square">
            <a:spAutoFit/>
          </a:bodyPr>
          <a:lstStyle/>
          <a:p>
            <a:pPr>
              <a:buFont typeface="Wingdings" pitchFamily="2" charset="2"/>
              <a:buChar char="ü"/>
            </a:pPr>
            <a:r>
              <a:rPr lang="en-US" dirty="0" smtClean="0"/>
              <a:t>However, if we </a:t>
            </a:r>
            <a:r>
              <a:rPr lang="en-US" dirty="0"/>
              <a:t>retain the Newtonian principle that </a:t>
            </a:r>
            <a:r>
              <a:rPr lang="en-US" dirty="0" smtClean="0"/>
              <a:t>the mass </a:t>
            </a:r>
            <a:r>
              <a:rPr lang="en-US" dirty="0"/>
              <a:t>of a particle is </a:t>
            </a:r>
            <a:endParaRPr lang="en-US" dirty="0" smtClean="0"/>
          </a:p>
          <a:p>
            <a:r>
              <a:rPr lang="en-US" dirty="0"/>
              <a:t> </a:t>
            </a:r>
            <a:r>
              <a:rPr lang="en-US" dirty="0" smtClean="0"/>
              <a:t>   independent </a:t>
            </a:r>
            <a:r>
              <a:rPr lang="en-US" dirty="0"/>
              <a:t>of the frame of reference in which it is </a:t>
            </a:r>
            <a:r>
              <a:rPr lang="en-US" dirty="0" smtClean="0"/>
              <a:t>measured we </a:t>
            </a:r>
            <a:r>
              <a:rPr lang="en-US" dirty="0"/>
              <a:t>find that </a:t>
            </a:r>
            <a:r>
              <a:rPr lang="en-US" dirty="0" smtClean="0"/>
              <a:t>the above</a:t>
            </a:r>
          </a:p>
          <a:p>
            <a:r>
              <a:rPr lang="en-US" dirty="0"/>
              <a:t> </a:t>
            </a:r>
            <a:r>
              <a:rPr lang="en-US" dirty="0" smtClean="0"/>
              <a:t>   equation does </a:t>
            </a:r>
            <a:r>
              <a:rPr lang="en-US" i="1" dirty="0">
                <a:solidFill>
                  <a:srgbClr val="C00000"/>
                </a:solidFill>
              </a:rPr>
              <a:t>not hold true in all frames of </a:t>
            </a:r>
            <a:r>
              <a:rPr lang="en-US" i="1" dirty="0" smtClean="0">
                <a:solidFill>
                  <a:srgbClr val="C00000"/>
                </a:solidFill>
              </a:rPr>
              <a:t>reference !</a:t>
            </a:r>
            <a:endParaRPr lang="en-US" dirty="0">
              <a:solidFill>
                <a:srgbClr val="C00000"/>
              </a:solidFill>
            </a:endParaRPr>
          </a:p>
        </p:txBody>
      </p:sp>
      <p:cxnSp>
        <p:nvCxnSpPr>
          <p:cNvPr id="20" name="Curved Connector 19"/>
          <p:cNvCxnSpPr/>
          <p:nvPr/>
        </p:nvCxnSpPr>
        <p:spPr>
          <a:xfrm rot="5400000" flipH="1" flipV="1">
            <a:off x="419100" y="2933700"/>
            <a:ext cx="1143000" cy="609600"/>
          </a:xfrm>
          <a:prstGeom prst="curvedConnector3">
            <a:avLst>
              <a:gd name="adj1" fmla="val 97619"/>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14400" y="4114800"/>
            <a:ext cx="75438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a:t>Thus the </a:t>
            </a:r>
            <a:r>
              <a:rPr lang="en-US" dirty="0" smtClean="0"/>
              <a:t>Newtonian definition </a:t>
            </a:r>
            <a:r>
              <a:rPr lang="en-US" dirty="0"/>
              <a:t>of momentum and the Newtonian law of conservation of momentum are </a:t>
            </a:r>
            <a:r>
              <a:rPr lang="en-US" dirty="0" smtClean="0"/>
              <a:t>inconsistent with </a:t>
            </a:r>
            <a:r>
              <a:rPr lang="en-US" dirty="0"/>
              <a:t>the Lorentz </a:t>
            </a:r>
            <a:r>
              <a:rPr lang="en-US" dirty="0" smtClean="0"/>
              <a:t>transformation!!</a:t>
            </a:r>
            <a:endParaRPr lang="en-US" dirty="0"/>
          </a:p>
        </p:txBody>
      </p:sp>
      <p:sp>
        <p:nvSpPr>
          <p:cNvPr id="34" name="Rectangle 33"/>
          <p:cNvSpPr/>
          <p:nvPr/>
        </p:nvSpPr>
        <p:spPr>
          <a:xfrm>
            <a:off x="381000" y="4800600"/>
            <a:ext cx="8534400" cy="646331"/>
          </a:xfrm>
          <a:prstGeom prst="rect">
            <a:avLst/>
          </a:prstGeom>
        </p:spPr>
        <p:txBody>
          <a:bodyPr wrap="square">
            <a:spAutoFit/>
          </a:bodyPr>
          <a:lstStyle/>
          <a:p>
            <a:pPr>
              <a:buFont typeface="Wingdings" pitchFamily="2" charset="2"/>
              <a:buChar char="ü"/>
            </a:pPr>
            <a:r>
              <a:rPr lang="en-US" dirty="0" smtClean="0">
                <a:solidFill>
                  <a:srgbClr val="0070C0"/>
                </a:solidFill>
              </a:rPr>
              <a:t>However , at </a:t>
            </a:r>
            <a:r>
              <a:rPr lang="en-US" dirty="0">
                <a:solidFill>
                  <a:srgbClr val="0070C0"/>
                </a:solidFill>
              </a:rPr>
              <a:t>very low speeds (</a:t>
            </a:r>
            <a:r>
              <a:rPr lang="en-US" dirty="0">
                <a:solidFill>
                  <a:srgbClr val="C00000"/>
                </a:solidFill>
              </a:rPr>
              <a:t>i.e. </a:t>
            </a:r>
            <a:r>
              <a:rPr lang="en-US" i="1" dirty="0" smtClean="0">
                <a:solidFill>
                  <a:srgbClr val="C00000"/>
                </a:solidFill>
                <a:latin typeface="Georgia" pitchFamily="18" charset="0"/>
              </a:rPr>
              <a:t>v</a:t>
            </a:r>
            <a:r>
              <a:rPr lang="en-US" dirty="0" smtClean="0">
                <a:solidFill>
                  <a:srgbClr val="C00000"/>
                </a:solidFill>
              </a:rPr>
              <a:t> &lt;&lt; c</a:t>
            </a:r>
            <a:r>
              <a:rPr lang="en-US" dirty="0" smtClean="0">
                <a:solidFill>
                  <a:srgbClr val="0070C0"/>
                </a:solidFill>
              </a:rPr>
              <a:t>) these </a:t>
            </a:r>
            <a:r>
              <a:rPr lang="en-US" dirty="0">
                <a:solidFill>
                  <a:srgbClr val="0070C0"/>
                </a:solidFill>
              </a:rPr>
              <a:t>Newtonian principles are known </a:t>
            </a:r>
            <a:r>
              <a:rPr lang="en-US" dirty="0" smtClean="0">
                <a:solidFill>
                  <a:srgbClr val="0070C0"/>
                </a:solidFill>
              </a:rPr>
              <a:t>to</a:t>
            </a:r>
          </a:p>
          <a:p>
            <a:r>
              <a:rPr lang="en-US" dirty="0">
                <a:solidFill>
                  <a:srgbClr val="0070C0"/>
                </a:solidFill>
              </a:rPr>
              <a:t> </a:t>
            </a:r>
            <a:r>
              <a:rPr lang="en-US" dirty="0" smtClean="0">
                <a:solidFill>
                  <a:srgbClr val="0070C0"/>
                </a:solidFill>
              </a:rPr>
              <a:t>  </a:t>
            </a:r>
            <a:r>
              <a:rPr lang="en-US" dirty="0">
                <a:solidFill>
                  <a:srgbClr val="0070C0"/>
                </a:solidFill>
              </a:rPr>
              <a:t>yield results in agreement with </a:t>
            </a:r>
            <a:r>
              <a:rPr lang="en-US" dirty="0" smtClean="0">
                <a:solidFill>
                  <a:srgbClr val="0070C0"/>
                </a:solidFill>
              </a:rPr>
              <a:t>observation to </a:t>
            </a:r>
            <a:r>
              <a:rPr lang="en-US" dirty="0">
                <a:solidFill>
                  <a:srgbClr val="0070C0"/>
                </a:solidFill>
              </a:rPr>
              <a:t>an exceedingly high degree of accuracy.</a:t>
            </a:r>
          </a:p>
        </p:txBody>
      </p:sp>
      <p:sp>
        <p:nvSpPr>
          <p:cNvPr id="35" name="Rectangle 34"/>
          <p:cNvSpPr/>
          <p:nvPr/>
        </p:nvSpPr>
        <p:spPr>
          <a:xfrm>
            <a:off x="533400" y="5486400"/>
            <a:ext cx="81534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dirty="0"/>
              <a:t>So, instead of abandoning the momentum </a:t>
            </a:r>
            <a:r>
              <a:rPr lang="en-US" dirty="0" smtClean="0"/>
              <a:t>concept entirely </a:t>
            </a:r>
            <a:r>
              <a:rPr lang="en-US" dirty="0"/>
              <a:t>in the relativistic theory, a more reasonable approach is to search for a generalization </a:t>
            </a:r>
            <a:r>
              <a:rPr lang="en-US" dirty="0" smtClean="0"/>
              <a:t>of the </a:t>
            </a:r>
            <a:r>
              <a:rPr lang="en-US" dirty="0"/>
              <a:t>Newtonian concept of momentum in which the law of conservation of momentum is </a:t>
            </a:r>
            <a:r>
              <a:rPr lang="en-US" dirty="0" smtClean="0"/>
              <a:t>obeyed in </a:t>
            </a:r>
            <a:r>
              <a:rPr lang="en-US" dirty="0"/>
              <a:t>all frames of reference.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921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b="1" dirty="0"/>
              <a:t>Relativistic Momentum</a:t>
            </a:r>
            <a:endParaRPr lang="en-US" dirty="0"/>
          </a:p>
        </p:txBody>
      </p:sp>
      <p:sp>
        <p:nvSpPr>
          <p:cNvPr id="3" name="Content Placeholder 2"/>
          <p:cNvSpPr>
            <a:spLocks noGrp="1"/>
          </p:cNvSpPr>
          <p:nvPr>
            <p:ph idx="1"/>
          </p:nvPr>
        </p:nvSpPr>
        <p:spPr>
          <a:xfrm>
            <a:off x="381000" y="1066800"/>
            <a:ext cx="8229600" cy="381000"/>
          </a:xfrm>
        </p:spPr>
        <p:txBody>
          <a:bodyPr>
            <a:normAutofit/>
          </a:bodyPr>
          <a:lstStyle/>
          <a:p>
            <a:pPr>
              <a:buFont typeface="Wingdings" pitchFamily="2" charset="2"/>
              <a:buChar char="q"/>
            </a:pPr>
            <a:r>
              <a:rPr lang="en-US" sz="1800" dirty="0">
                <a:solidFill>
                  <a:srgbClr val="0070C0"/>
                </a:solidFill>
              </a:rPr>
              <a:t>Any relativistic generalization of Newtonian momentum must satisfy two criteria:</a:t>
            </a:r>
          </a:p>
        </p:txBody>
      </p:sp>
      <p:sp>
        <p:nvSpPr>
          <p:cNvPr id="4" name="Rectangle 3"/>
          <p:cNvSpPr/>
          <p:nvPr/>
        </p:nvSpPr>
        <p:spPr>
          <a:xfrm>
            <a:off x="990600" y="1524000"/>
            <a:ext cx="7086600" cy="369332"/>
          </a:xfrm>
          <a:prstGeom prst="rect">
            <a:avLst/>
          </a:prstGeom>
        </p:spPr>
        <p:txBody>
          <a:bodyPr wrap="square">
            <a:spAutoFit/>
          </a:bodyPr>
          <a:lstStyle/>
          <a:p>
            <a:pPr marL="342900" indent="-342900">
              <a:buFont typeface="+mj-lt"/>
              <a:buAutoNum type="arabicPeriod"/>
            </a:pPr>
            <a:r>
              <a:rPr lang="en-US" dirty="0">
                <a:solidFill>
                  <a:srgbClr val="C00000"/>
                </a:solidFill>
              </a:rPr>
              <a:t>Relativistic momentum must be conserved in all frames of reference.</a:t>
            </a:r>
          </a:p>
        </p:txBody>
      </p:sp>
      <p:sp>
        <p:nvSpPr>
          <p:cNvPr id="5" name="Rectangle 4"/>
          <p:cNvSpPr/>
          <p:nvPr/>
        </p:nvSpPr>
        <p:spPr>
          <a:xfrm>
            <a:off x="990600" y="1905000"/>
            <a:ext cx="7924800" cy="369332"/>
          </a:xfrm>
          <a:prstGeom prst="rect">
            <a:avLst/>
          </a:prstGeom>
        </p:spPr>
        <p:txBody>
          <a:bodyPr wrap="square">
            <a:spAutoFit/>
          </a:bodyPr>
          <a:lstStyle/>
          <a:p>
            <a:pPr marL="342900" indent="-342900"/>
            <a:r>
              <a:rPr lang="en-US" dirty="0" smtClean="0">
                <a:solidFill>
                  <a:srgbClr val="C00000"/>
                </a:solidFill>
              </a:rPr>
              <a:t>2.   Relativistic </a:t>
            </a:r>
            <a:r>
              <a:rPr lang="en-US" dirty="0">
                <a:solidFill>
                  <a:srgbClr val="C00000"/>
                </a:solidFill>
              </a:rPr>
              <a:t>momentum must reduce to Newtonian momentum at low speeds.</a:t>
            </a:r>
          </a:p>
        </p:txBody>
      </p:sp>
      <p:pic>
        <p:nvPicPr>
          <p:cNvPr id="46082" name="Picture 2"/>
          <p:cNvPicPr>
            <a:picLocks noChangeAspect="1" noChangeArrowheads="1"/>
          </p:cNvPicPr>
          <p:nvPr/>
        </p:nvPicPr>
        <p:blipFill>
          <a:blip r:embed="rId2"/>
          <a:srcRect/>
          <a:stretch>
            <a:fillRect/>
          </a:stretch>
        </p:blipFill>
        <p:spPr bwMode="auto">
          <a:xfrm>
            <a:off x="228600" y="2438400"/>
            <a:ext cx="1694985" cy="914400"/>
          </a:xfrm>
          <a:prstGeom prst="rect">
            <a:avLst/>
          </a:prstGeom>
          <a:noFill/>
          <a:ln w="9525">
            <a:noFill/>
            <a:miter lim="800000"/>
            <a:headEnd/>
            <a:tailEnd/>
          </a:ln>
          <a:effectLst/>
        </p:spPr>
      </p:pic>
      <p:pic>
        <p:nvPicPr>
          <p:cNvPr id="46083" name="Picture 3"/>
          <p:cNvPicPr>
            <a:picLocks noChangeAspect="1" noChangeArrowheads="1"/>
          </p:cNvPicPr>
          <p:nvPr/>
        </p:nvPicPr>
        <p:blipFill>
          <a:blip r:embed="rId3"/>
          <a:srcRect/>
          <a:stretch>
            <a:fillRect/>
          </a:stretch>
        </p:blipFill>
        <p:spPr bwMode="auto">
          <a:xfrm>
            <a:off x="2438400" y="2438400"/>
            <a:ext cx="1244814" cy="91440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4"/>
          <a:srcRect/>
          <a:stretch>
            <a:fillRect/>
          </a:stretch>
        </p:blipFill>
        <p:spPr bwMode="auto">
          <a:xfrm>
            <a:off x="228600" y="4114800"/>
            <a:ext cx="1700331" cy="914400"/>
          </a:xfrm>
          <a:prstGeom prst="rect">
            <a:avLst/>
          </a:prstGeom>
          <a:noFill/>
          <a:ln w="9525">
            <a:noFill/>
            <a:miter lim="800000"/>
            <a:headEnd/>
            <a:tailEnd/>
          </a:ln>
          <a:effectLst/>
        </p:spPr>
      </p:pic>
      <p:pic>
        <p:nvPicPr>
          <p:cNvPr id="46085" name="Picture 5"/>
          <p:cNvPicPr>
            <a:picLocks noChangeAspect="1" noChangeArrowheads="1"/>
          </p:cNvPicPr>
          <p:nvPr/>
        </p:nvPicPr>
        <p:blipFill>
          <a:blip r:embed="rId5"/>
          <a:srcRect/>
          <a:stretch>
            <a:fillRect/>
          </a:stretch>
        </p:blipFill>
        <p:spPr bwMode="auto">
          <a:xfrm>
            <a:off x="2438400" y="4114800"/>
            <a:ext cx="1161737" cy="914400"/>
          </a:xfrm>
          <a:prstGeom prst="rect">
            <a:avLst/>
          </a:prstGeom>
          <a:noFill/>
          <a:ln w="9525">
            <a:noFill/>
            <a:miter lim="800000"/>
            <a:headEnd/>
            <a:tailEnd/>
          </a:ln>
          <a:effectLst/>
        </p:spPr>
      </p:pic>
      <p:sp>
        <p:nvSpPr>
          <p:cNvPr id="10" name="Rectangle 9"/>
          <p:cNvSpPr/>
          <p:nvPr/>
        </p:nvSpPr>
        <p:spPr>
          <a:xfrm>
            <a:off x="2057400" y="2667000"/>
            <a:ext cx="295274" cy="369332"/>
          </a:xfrm>
          <a:prstGeom prst="rect">
            <a:avLst/>
          </a:prstGeom>
        </p:spPr>
        <p:txBody>
          <a:bodyPr wrap="none">
            <a:spAutoFit/>
          </a:bodyPr>
          <a:lstStyle/>
          <a:p>
            <a:r>
              <a:rPr lang="en-US" dirty="0" smtClean="0">
                <a:solidFill>
                  <a:srgbClr val="C00000"/>
                </a:solidFill>
              </a:rPr>
              <a:t>a</a:t>
            </a:r>
            <a:endParaRPr lang="en-US" dirty="0">
              <a:solidFill>
                <a:srgbClr val="C00000"/>
              </a:solidFill>
            </a:endParaRPr>
          </a:p>
        </p:txBody>
      </p:sp>
      <p:sp>
        <p:nvSpPr>
          <p:cNvPr id="11" name="Rectangle 10"/>
          <p:cNvSpPr/>
          <p:nvPr/>
        </p:nvSpPr>
        <p:spPr>
          <a:xfrm>
            <a:off x="2057400" y="4419600"/>
            <a:ext cx="306494" cy="369332"/>
          </a:xfrm>
          <a:prstGeom prst="rect">
            <a:avLst/>
          </a:prstGeom>
        </p:spPr>
        <p:txBody>
          <a:bodyPr wrap="square">
            <a:spAutoFit/>
          </a:bodyPr>
          <a:lstStyle/>
          <a:p>
            <a:r>
              <a:rPr lang="en-US" dirty="0" smtClean="0">
                <a:solidFill>
                  <a:srgbClr val="C00000"/>
                </a:solidFill>
              </a:rPr>
              <a:t>b</a:t>
            </a:r>
            <a:endParaRPr lang="en-US" dirty="0">
              <a:solidFill>
                <a:srgbClr val="C00000"/>
              </a:solidFill>
            </a:endParaRPr>
          </a:p>
        </p:txBody>
      </p:sp>
      <p:sp>
        <p:nvSpPr>
          <p:cNvPr id="12" name="Rectangle 11"/>
          <p:cNvSpPr/>
          <p:nvPr/>
        </p:nvSpPr>
        <p:spPr>
          <a:xfrm>
            <a:off x="228600" y="3429000"/>
            <a:ext cx="4175502" cy="584775"/>
          </a:xfrm>
          <a:prstGeom prst="rect">
            <a:avLst/>
          </a:prstGeom>
        </p:spPr>
        <p:txBody>
          <a:bodyPr wrap="none">
            <a:spAutoFit/>
          </a:bodyPr>
          <a:lstStyle/>
          <a:p>
            <a:pPr marL="342900" indent="-342900"/>
            <a:r>
              <a:rPr lang="en-US" sz="1600" dirty="0" smtClean="0">
                <a:solidFill>
                  <a:srgbClr val="C00000"/>
                </a:solidFill>
              </a:rPr>
              <a:t>An inelastic collision between two equal point</a:t>
            </a:r>
          </a:p>
          <a:p>
            <a:pPr marL="342900" indent="-342900"/>
            <a:r>
              <a:rPr lang="en-US" sz="1600" dirty="0" smtClean="0">
                <a:solidFill>
                  <a:srgbClr val="C00000"/>
                </a:solidFill>
              </a:rPr>
              <a:t>Masses, </a:t>
            </a:r>
            <a:r>
              <a:rPr lang="en-US" sz="1600" dirty="0">
                <a:solidFill>
                  <a:srgbClr val="C00000"/>
                </a:solidFill>
              </a:rPr>
              <a:t>m</a:t>
            </a:r>
            <a:r>
              <a:rPr lang="en-US" sz="1600" dirty="0" smtClean="0">
                <a:solidFill>
                  <a:srgbClr val="C00000"/>
                </a:solidFill>
              </a:rPr>
              <a:t>omentum is conserved according to S</a:t>
            </a:r>
            <a:endParaRPr lang="en-US" sz="1600" dirty="0">
              <a:solidFill>
                <a:srgbClr val="C00000"/>
              </a:solidFill>
            </a:endParaRPr>
          </a:p>
        </p:txBody>
      </p:sp>
      <p:sp>
        <p:nvSpPr>
          <p:cNvPr id="13" name="Rectangle 12"/>
          <p:cNvSpPr/>
          <p:nvPr/>
        </p:nvSpPr>
        <p:spPr>
          <a:xfrm>
            <a:off x="152400" y="5181600"/>
            <a:ext cx="4146713" cy="584775"/>
          </a:xfrm>
          <a:prstGeom prst="rect">
            <a:avLst/>
          </a:prstGeom>
        </p:spPr>
        <p:txBody>
          <a:bodyPr wrap="none">
            <a:spAutoFit/>
          </a:bodyPr>
          <a:lstStyle/>
          <a:p>
            <a:r>
              <a:rPr lang="en-US" sz="1600" dirty="0" smtClean="0">
                <a:solidFill>
                  <a:srgbClr val="C00000"/>
                </a:solidFill>
              </a:rPr>
              <a:t>The same collision viewed from S’,  momentum </a:t>
            </a:r>
          </a:p>
          <a:p>
            <a:r>
              <a:rPr lang="en-US" sz="1600" dirty="0" smtClean="0">
                <a:solidFill>
                  <a:srgbClr val="C00000"/>
                </a:solidFill>
              </a:rPr>
              <a:t>is </a:t>
            </a:r>
            <a:r>
              <a:rPr lang="en-US" sz="1600" i="1" dirty="0" smtClean="0">
                <a:solidFill>
                  <a:srgbClr val="C00000"/>
                </a:solidFill>
              </a:rPr>
              <a:t>not</a:t>
            </a:r>
            <a:r>
              <a:rPr lang="en-US" sz="1600" dirty="0" smtClean="0">
                <a:solidFill>
                  <a:srgbClr val="C00000"/>
                </a:solidFill>
              </a:rPr>
              <a:t> conserved according to S’</a:t>
            </a:r>
            <a:endParaRPr lang="en-US" sz="1600" dirty="0"/>
          </a:p>
        </p:txBody>
      </p:sp>
      <p:pic>
        <p:nvPicPr>
          <p:cNvPr id="46086" name="Picture 6"/>
          <p:cNvPicPr>
            <a:picLocks noChangeAspect="1" noChangeArrowheads="1"/>
          </p:cNvPicPr>
          <p:nvPr/>
        </p:nvPicPr>
        <p:blipFill>
          <a:blip r:embed="rId6"/>
          <a:srcRect/>
          <a:stretch>
            <a:fillRect/>
          </a:stretch>
        </p:blipFill>
        <p:spPr bwMode="auto">
          <a:xfrm>
            <a:off x="4343400" y="2514600"/>
            <a:ext cx="2181225" cy="476250"/>
          </a:xfrm>
          <a:prstGeom prst="rect">
            <a:avLst/>
          </a:prstGeom>
          <a:noFill/>
          <a:ln w="9525">
            <a:noFill/>
            <a:miter lim="800000"/>
            <a:headEnd/>
            <a:tailEnd/>
          </a:ln>
          <a:effectLst/>
        </p:spPr>
      </p:pic>
      <p:pic>
        <p:nvPicPr>
          <p:cNvPr id="46087" name="Picture 7"/>
          <p:cNvPicPr>
            <a:picLocks noChangeAspect="1" noChangeArrowheads="1"/>
          </p:cNvPicPr>
          <p:nvPr/>
        </p:nvPicPr>
        <p:blipFill>
          <a:blip r:embed="rId7"/>
          <a:srcRect/>
          <a:stretch>
            <a:fillRect/>
          </a:stretch>
        </p:blipFill>
        <p:spPr bwMode="auto">
          <a:xfrm>
            <a:off x="4419600" y="4648200"/>
            <a:ext cx="1762125" cy="742950"/>
          </a:xfrm>
          <a:prstGeom prst="rect">
            <a:avLst/>
          </a:prstGeom>
          <a:noFill/>
          <a:ln w="9525">
            <a:noFill/>
            <a:miter lim="800000"/>
            <a:headEnd/>
            <a:tailEnd/>
          </a:ln>
          <a:effectLst/>
        </p:spPr>
      </p:pic>
      <p:sp>
        <p:nvSpPr>
          <p:cNvPr id="21" name="Right Arrow 20"/>
          <p:cNvSpPr/>
          <p:nvPr/>
        </p:nvSpPr>
        <p:spPr>
          <a:xfrm>
            <a:off x="3733800" y="26670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810000" y="46482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8" name="Picture 8"/>
          <p:cNvPicPr>
            <a:picLocks noChangeAspect="1" noChangeArrowheads="1"/>
          </p:cNvPicPr>
          <p:nvPr/>
        </p:nvPicPr>
        <p:blipFill>
          <a:blip r:embed="rId8"/>
          <a:srcRect/>
          <a:stretch>
            <a:fillRect/>
          </a:stretch>
        </p:blipFill>
        <p:spPr bwMode="auto">
          <a:xfrm>
            <a:off x="4847480" y="3048000"/>
            <a:ext cx="4296520" cy="1463040"/>
          </a:xfrm>
          <a:prstGeom prst="rect">
            <a:avLst/>
          </a:prstGeom>
          <a:noFill/>
          <a:ln w="9525">
            <a:noFill/>
            <a:miter lim="800000"/>
            <a:headEnd/>
            <a:tailEnd/>
          </a:ln>
          <a:effectLst/>
        </p:spPr>
      </p:pic>
      <p:cxnSp>
        <p:nvCxnSpPr>
          <p:cNvPr id="25" name="Straight Arrow Connector 24"/>
          <p:cNvCxnSpPr/>
          <p:nvPr/>
        </p:nvCxnSpPr>
        <p:spPr>
          <a:xfrm flipV="1">
            <a:off x="762000" y="3352800"/>
            <a:ext cx="4267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524000" y="3810000"/>
            <a:ext cx="3429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667000" y="4267200"/>
            <a:ext cx="2286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114800" y="51816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3657600" y="29718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6089" name="Picture 9"/>
          <p:cNvPicPr>
            <a:picLocks noChangeAspect="1" noChangeArrowheads="1"/>
          </p:cNvPicPr>
          <p:nvPr/>
        </p:nvPicPr>
        <p:blipFill>
          <a:blip r:embed="rId9"/>
          <a:srcRect/>
          <a:stretch>
            <a:fillRect/>
          </a:stretch>
        </p:blipFill>
        <p:spPr bwMode="auto">
          <a:xfrm>
            <a:off x="457200" y="6019800"/>
            <a:ext cx="1685544" cy="640080"/>
          </a:xfrm>
          <a:prstGeom prst="rect">
            <a:avLst/>
          </a:prstGeom>
          <a:noFill/>
          <a:ln w="9525">
            <a:noFill/>
            <a:miter lim="800000"/>
            <a:headEnd/>
            <a:tailEnd/>
          </a:ln>
          <a:effectLst/>
        </p:spPr>
      </p:pic>
      <p:sp>
        <p:nvSpPr>
          <p:cNvPr id="44" name="Right Arrow 43"/>
          <p:cNvSpPr/>
          <p:nvPr/>
        </p:nvSpPr>
        <p:spPr>
          <a:xfrm>
            <a:off x="2209800" y="6248400"/>
            <a:ext cx="228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514600" y="6248400"/>
            <a:ext cx="3603807"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buNone/>
            </a:pPr>
            <a:r>
              <a:rPr lang="en-US" dirty="0" smtClean="0"/>
              <a:t>Relativistic definition of momentum </a:t>
            </a:r>
            <a:endParaRPr lang="en-US" dirty="0"/>
          </a:p>
        </p:txBody>
      </p:sp>
      <p:sp>
        <p:nvSpPr>
          <p:cNvPr id="46" name="Rectangle 45"/>
          <p:cNvSpPr/>
          <p:nvPr/>
        </p:nvSpPr>
        <p:spPr>
          <a:xfrm>
            <a:off x="3581400" y="5486400"/>
            <a:ext cx="53340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buFont typeface="Wingdings" pitchFamily="2" charset="2"/>
              <a:buChar char="ü"/>
            </a:pPr>
            <a:r>
              <a:rPr lang="en-US" dirty="0" smtClean="0"/>
              <a:t>Using this definition of momentum it can be shown</a:t>
            </a:r>
          </a:p>
          <a:p>
            <a:r>
              <a:rPr lang="en-US" dirty="0"/>
              <a:t> </a:t>
            </a:r>
            <a:r>
              <a:rPr lang="en-US" dirty="0" smtClean="0"/>
              <a:t>   that momentum is conserved in both S and S’</a:t>
            </a:r>
            <a:endParaRPr lang="en-US" dirty="0"/>
          </a:p>
        </p:txBody>
      </p:sp>
      <p:cxnSp>
        <p:nvCxnSpPr>
          <p:cNvPr id="49" name="Straight Arrow Connector 48"/>
          <p:cNvCxnSpPr/>
          <p:nvPr/>
        </p:nvCxnSpPr>
        <p:spPr>
          <a:xfrm flipV="1">
            <a:off x="2438400" y="5867400"/>
            <a:ext cx="1600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8683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Relativistic kinetic energy</a:t>
            </a:r>
            <a:endParaRPr lang="en-US" dirty="0"/>
          </a:p>
        </p:txBody>
      </p:sp>
      <p:sp>
        <p:nvSpPr>
          <p:cNvPr id="3" name="Content Placeholder 2"/>
          <p:cNvSpPr>
            <a:spLocks noGrp="1"/>
          </p:cNvSpPr>
          <p:nvPr>
            <p:ph idx="1"/>
          </p:nvPr>
        </p:nvSpPr>
        <p:spPr>
          <a:xfrm>
            <a:off x="381000" y="1295401"/>
            <a:ext cx="3276600" cy="381000"/>
          </a:xfrm>
        </p:spPr>
        <p:txBody>
          <a:bodyPr>
            <a:normAutofit lnSpcReduction="10000"/>
          </a:bodyPr>
          <a:lstStyle/>
          <a:p>
            <a:pPr>
              <a:buNone/>
            </a:pPr>
            <a:r>
              <a:rPr lang="en-US" sz="2000" u="sng" dirty="0" smtClean="0">
                <a:solidFill>
                  <a:srgbClr val="0070C0"/>
                </a:solidFill>
              </a:rPr>
              <a:t>Relativistic Force </a:t>
            </a:r>
            <a:r>
              <a:rPr lang="en-US" sz="2000" dirty="0" smtClean="0">
                <a:solidFill>
                  <a:srgbClr val="C00000"/>
                </a:solidFill>
              </a:rPr>
              <a:t>: F = </a:t>
            </a:r>
            <a:r>
              <a:rPr lang="en-US" sz="2000" dirty="0" err="1" smtClean="0">
                <a:solidFill>
                  <a:srgbClr val="C00000"/>
                </a:solidFill>
              </a:rPr>
              <a:t>dp</a:t>
            </a:r>
            <a:r>
              <a:rPr lang="en-US" sz="2000" dirty="0" smtClean="0">
                <a:solidFill>
                  <a:srgbClr val="C00000"/>
                </a:solidFill>
              </a:rPr>
              <a:t>/</a:t>
            </a:r>
            <a:r>
              <a:rPr lang="en-US" sz="2000" dirty="0" err="1" smtClean="0">
                <a:solidFill>
                  <a:srgbClr val="C00000"/>
                </a:solidFill>
              </a:rPr>
              <a:t>dt</a:t>
            </a:r>
            <a:r>
              <a:rPr lang="en-US" sz="2000" dirty="0" smtClean="0">
                <a:solidFill>
                  <a:srgbClr val="C00000"/>
                </a:solidFill>
              </a:rPr>
              <a:t> , </a:t>
            </a:r>
            <a:endParaRPr lang="en-US" sz="2000" dirty="0">
              <a:solidFill>
                <a:srgbClr val="C00000"/>
              </a:solidFill>
            </a:endParaRPr>
          </a:p>
        </p:txBody>
      </p:sp>
      <p:sp>
        <p:nvSpPr>
          <p:cNvPr id="4" name="Rectangle 3"/>
          <p:cNvSpPr/>
          <p:nvPr/>
        </p:nvSpPr>
        <p:spPr>
          <a:xfrm>
            <a:off x="4038600" y="1295400"/>
            <a:ext cx="3505200" cy="400110"/>
          </a:xfrm>
          <a:prstGeom prst="rect">
            <a:avLst/>
          </a:prstGeom>
        </p:spPr>
        <p:txBody>
          <a:bodyPr wrap="square">
            <a:spAutoFit/>
          </a:bodyPr>
          <a:lstStyle/>
          <a:p>
            <a:pPr>
              <a:buNone/>
            </a:pPr>
            <a:r>
              <a:rPr lang="en-US" sz="2000" u="sng" dirty="0" smtClean="0">
                <a:solidFill>
                  <a:srgbClr val="0070C0"/>
                </a:solidFill>
              </a:rPr>
              <a:t>Relativistic Work  </a:t>
            </a:r>
            <a:r>
              <a:rPr lang="en-US" sz="2000" dirty="0" smtClean="0">
                <a:solidFill>
                  <a:srgbClr val="C00000"/>
                </a:solidFill>
              </a:rPr>
              <a:t>: </a:t>
            </a:r>
            <a:r>
              <a:rPr lang="en-US" sz="2000" dirty="0" err="1" smtClean="0">
                <a:solidFill>
                  <a:srgbClr val="C00000"/>
                </a:solidFill>
              </a:rPr>
              <a:t>dW</a:t>
            </a:r>
            <a:r>
              <a:rPr lang="en-US" sz="2000" dirty="0" smtClean="0">
                <a:solidFill>
                  <a:srgbClr val="C00000"/>
                </a:solidFill>
              </a:rPr>
              <a:t> = </a:t>
            </a:r>
            <a:r>
              <a:rPr lang="en-US" sz="2000" b="1" dirty="0" err="1" smtClean="0">
                <a:solidFill>
                  <a:srgbClr val="C00000"/>
                </a:solidFill>
              </a:rPr>
              <a:t>F</a:t>
            </a:r>
            <a:r>
              <a:rPr lang="en-US" sz="2000" dirty="0" err="1" smtClean="0">
                <a:solidFill>
                  <a:srgbClr val="C00000"/>
                </a:solidFill>
              </a:rPr>
              <a:t>.d</a:t>
            </a:r>
            <a:r>
              <a:rPr lang="en-US" sz="2000" b="1" dirty="0" err="1" smtClean="0">
                <a:solidFill>
                  <a:srgbClr val="C00000"/>
                </a:solidFill>
              </a:rPr>
              <a:t>r</a:t>
            </a:r>
            <a:endParaRPr lang="en-US" sz="2000" b="1" dirty="0">
              <a:solidFill>
                <a:srgbClr val="C00000"/>
              </a:solidFill>
            </a:endParaRPr>
          </a:p>
        </p:txBody>
      </p:sp>
      <p:sp>
        <p:nvSpPr>
          <p:cNvPr id="5" name="Rectangle 4"/>
          <p:cNvSpPr/>
          <p:nvPr/>
        </p:nvSpPr>
        <p:spPr>
          <a:xfrm>
            <a:off x="381000" y="1905000"/>
            <a:ext cx="5486400" cy="400110"/>
          </a:xfrm>
          <a:prstGeom prst="rect">
            <a:avLst/>
          </a:prstGeom>
        </p:spPr>
        <p:txBody>
          <a:bodyPr wrap="square">
            <a:spAutoFit/>
          </a:bodyPr>
          <a:lstStyle/>
          <a:p>
            <a:pPr>
              <a:buNone/>
            </a:pPr>
            <a:r>
              <a:rPr lang="en-US" sz="2000" u="sng" dirty="0" smtClean="0">
                <a:solidFill>
                  <a:srgbClr val="0070C0"/>
                </a:solidFill>
              </a:rPr>
              <a:t>Hence, the rate of doing work  </a:t>
            </a:r>
            <a:r>
              <a:rPr lang="en-US" sz="2000" dirty="0" smtClean="0"/>
              <a:t>:  </a:t>
            </a:r>
            <a:r>
              <a:rPr lang="en-US" sz="2000" dirty="0" smtClean="0">
                <a:solidFill>
                  <a:srgbClr val="C00000"/>
                </a:solidFill>
              </a:rPr>
              <a:t>P = </a:t>
            </a:r>
            <a:r>
              <a:rPr lang="en-US" sz="2000" b="1" dirty="0" smtClean="0">
                <a:solidFill>
                  <a:srgbClr val="C00000"/>
                </a:solidFill>
              </a:rPr>
              <a:t>F. u = </a:t>
            </a:r>
            <a:r>
              <a:rPr lang="en-US" sz="2000" b="1" dirty="0" err="1" smtClean="0">
                <a:solidFill>
                  <a:srgbClr val="C00000"/>
                </a:solidFill>
              </a:rPr>
              <a:t>dT</a:t>
            </a:r>
            <a:r>
              <a:rPr lang="en-US" sz="2000" b="1" dirty="0" smtClean="0">
                <a:solidFill>
                  <a:srgbClr val="C00000"/>
                </a:solidFill>
              </a:rPr>
              <a:t>/</a:t>
            </a:r>
            <a:r>
              <a:rPr lang="en-US" sz="2000" b="1" dirty="0" err="1" smtClean="0">
                <a:solidFill>
                  <a:srgbClr val="C00000"/>
                </a:solidFill>
              </a:rPr>
              <a:t>dt</a:t>
            </a:r>
            <a:endParaRPr lang="en-US" sz="2000" b="1" dirty="0">
              <a:solidFill>
                <a:srgbClr val="C00000"/>
              </a:solidFill>
            </a:endParaRPr>
          </a:p>
        </p:txBody>
      </p:sp>
      <p:cxnSp>
        <p:nvCxnSpPr>
          <p:cNvPr id="9" name="Curved Connector 8"/>
          <p:cNvCxnSpPr/>
          <p:nvPr/>
        </p:nvCxnSpPr>
        <p:spPr>
          <a:xfrm flipV="1">
            <a:off x="4953000" y="1905000"/>
            <a:ext cx="838200" cy="76200"/>
          </a:xfrm>
          <a:prstGeom prst="curvedConnector3">
            <a:avLst>
              <a:gd name="adj1" fmla="val -649"/>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791200" y="1752600"/>
            <a:ext cx="3095463" cy="369332"/>
          </a:xfrm>
          <a:prstGeom prst="rect">
            <a:avLst/>
          </a:prstGeom>
        </p:spPr>
        <p:txBody>
          <a:bodyPr wrap="square">
            <a:spAutoFit/>
          </a:bodyPr>
          <a:lstStyle/>
          <a:p>
            <a:pPr>
              <a:buNone/>
            </a:pPr>
            <a:r>
              <a:rPr lang="en-US" dirty="0" smtClean="0">
                <a:solidFill>
                  <a:srgbClr val="C00000"/>
                </a:solidFill>
              </a:rPr>
              <a:t>Relativistic kinetic energy (K.E.)</a:t>
            </a:r>
            <a:endParaRPr lang="en-US" dirty="0">
              <a:solidFill>
                <a:srgbClr val="C00000"/>
              </a:solidFill>
            </a:endParaRPr>
          </a:p>
        </p:txBody>
      </p:sp>
      <p:pic>
        <p:nvPicPr>
          <p:cNvPr id="47106" name="Picture 2"/>
          <p:cNvPicPr>
            <a:picLocks noChangeAspect="1" noChangeArrowheads="1"/>
          </p:cNvPicPr>
          <p:nvPr/>
        </p:nvPicPr>
        <p:blipFill>
          <a:blip r:embed="rId2"/>
          <a:srcRect/>
          <a:stretch>
            <a:fillRect/>
          </a:stretch>
        </p:blipFill>
        <p:spPr bwMode="auto">
          <a:xfrm>
            <a:off x="228601" y="2514600"/>
            <a:ext cx="4758268" cy="3200400"/>
          </a:xfrm>
          <a:prstGeom prst="rect">
            <a:avLst/>
          </a:prstGeom>
          <a:noFill/>
          <a:ln w="9525">
            <a:noFill/>
            <a:miter lim="800000"/>
            <a:headEnd/>
            <a:tailEnd/>
          </a:ln>
          <a:effectLst/>
        </p:spPr>
      </p:pic>
      <p:cxnSp>
        <p:nvCxnSpPr>
          <p:cNvPr id="25" name="Straight Arrow Connector 24"/>
          <p:cNvCxnSpPr/>
          <p:nvPr/>
        </p:nvCxnSpPr>
        <p:spPr>
          <a:xfrm rot="10800000" flipV="1">
            <a:off x="1524000" y="358140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334000" y="2590800"/>
            <a:ext cx="342900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dirty="0"/>
              <a:t>Integrating with respect to </a:t>
            </a:r>
            <a:r>
              <a:rPr lang="en-US" i="1" dirty="0"/>
              <a:t>t gives</a:t>
            </a:r>
            <a:endParaRPr lang="en-US" dirty="0"/>
          </a:p>
        </p:txBody>
      </p:sp>
      <p:pic>
        <p:nvPicPr>
          <p:cNvPr id="47107" name="Picture 3"/>
          <p:cNvPicPr>
            <a:picLocks noChangeAspect="1" noChangeArrowheads="1"/>
          </p:cNvPicPr>
          <p:nvPr/>
        </p:nvPicPr>
        <p:blipFill>
          <a:blip r:embed="rId3"/>
          <a:srcRect/>
          <a:stretch>
            <a:fillRect/>
          </a:stretch>
        </p:blipFill>
        <p:spPr bwMode="auto">
          <a:xfrm>
            <a:off x="5105400" y="3429000"/>
            <a:ext cx="3882456" cy="1371600"/>
          </a:xfrm>
          <a:prstGeom prst="rect">
            <a:avLst/>
          </a:prstGeom>
          <a:noFill/>
          <a:ln w="9525">
            <a:noFill/>
            <a:miter lim="800000"/>
            <a:headEnd/>
            <a:tailEnd/>
          </a:ln>
          <a:effectLst/>
        </p:spPr>
      </p:pic>
      <p:sp>
        <p:nvSpPr>
          <p:cNvPr id="34" name="Right Brace 33"/>
          <p:cNvSpPr/>
          <p:nvPr/>
        </p:nvSpPr>
        <p:spPr>
          <a:xfrm>
            <a:off x="4800600" y="2667000"/>
            <a:ext cx="381000" cy="2971800"/>
          </a:xfrm>
          <a:prstGeom prst="rightBrace">
            <a:avLst>
              <a:gd name="adj1" fmla="val 8333"/>
              <a:gd name="adj2" fmla="val 496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flipV="1">
            <a:off x="5105400" y="30480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6324600" y="3048000"/>
            <a:ext cx="1752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7108" name="Picture 4"/>
          <p:cNvPicPr>
            <a:picLocks noChangeAspect="1" noChangeArrowheads="1"/>
          </p:cNvPicPr>
          <p:nvPr/>
        </p:nvPicPr>
        <p:blipFill>
          <a:blip r:embed="rId4" cstate="print"/>
          <a:srcRect/>
          <a:stretch>
            <a:fillRect/>
          </a:stretch>
        </p:blipFill>
        <p:spPr bwMode="auto">
          <a:xfrm>
            <a:off x="5257800" y="4876800"/>
            <a:ext cx="3673173" cy="1828800"/>
          </a:xfrm>
          <a:prstGeom prst="rect">
            <a:avLst/>
          </a:prstGeom>
          <a:noFill/>
          <a:ln w="9525">
            <a:noFill/>
            <a:miter lim="800000"/>
            <a:headEnd/>
            <a:tailEnd/>
          </a:ln>
          <a:effectLst/>
        </p:spPr>
      </p:pic>
      <p:sp>
        <p:nvSpPr>
          <p:cNvPr id="46" name="Rectangle 45"/>
          <p:cNvSpPr/>
          <p:nvPr/>
        </p:nvSpPr>
        <p:spPr>
          <a:xfrm>
            <a:off x="152400" y="6019800"/>
            <a:ext cx="5562600" cy="646331"/>
          </a:xfrm>
          <a:prstGeom prst="rect">
            <a:avLst/>
          </a:prstGeom>
        </p:spPr>
        <p:txBody>
          <a:bodyPr wrap="square">
            <a:spAutoFit/>
          </a:bodyPr>
          <a:lstStyle/>
          <a:p>
            <a:pPr>
              <a:buFont typeface="Wingdings" pitchFamily="2" charset="2"/>
              <a:buChar char="Ø"/>
            </a:pPr>
            <a:r>
              <a:rPr lang="en-US" dirty="0" smtClean="0"/>
              <a:t>Classical </a:t>
            </a:r>
            <a:r>
              <a:rPr lang="en-US" dirty="0"/>
              <a:t>Newtonian expression for the kinetic </a:t>
            </a:r>
            <a:r>
              <a:rPr lang="en-US" dirty="0" smtClean="0"/>
              <a:t>energy</a:t>
            </a:r>
          </a:p>
          <a:p>
            <a:r>
              <a:rPr lang="en-US" dirty="0"/>
              <a:t> </a:t>
            </a:r>
            <a:r>
              <a:rPr lang="en-US" dirty="0" smtClean="0"/>
              <a:t>   </a:t>
            </a:r>
            <a:r>
              <a:rPr lang="en-US" dirty="0"/>
              <a:t>of </a:t>
            </a:r>
            <a:r>
              <a:rPr lang="en-US" dirty="0" smtClean="0"/>
              <a:t>a particle </a:t>
            </a:r>
            <a:r>
              <a:rPr lang="en-US" dirty="0"/>
              <a:t>of mass moving with a velocity </a:t>
            </a:r>
            <a:r>
              <a:rPr lang="en-US" b="1" dirty="0" smtClean="0">
                <a:solidFill>
                  <a:srgbClr val="C00000"/>
                </a:solidFill>
              </a:rPr>
              <a:t>u</a:t>
            </a:r>
            <a:endParaRPr lang="en-US" dirty="0"/>
          </a:p>
        </p:txBody>
      </p:sp>
      <p:cxnSp>
        <p:nvCxnSpPr>
          <p:cNvPr id="48" name="Straight Arrow Connector 47"/>
          <p:cNvCxnSpPr/>
          <p:nvPr/>
        </p:nvCxnSpPr>
        <p:spPr>
          <a:xfrm flipV="1">
            <a:off x="5410200" y="6248400"/>
            <a:ext cx="838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8382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Total Relativistic Energy </a:t>
            </a:r>
            <a:endParaRPr lang="en-US" dirty="0"/>
          </a:p>
        </p:txBody>
      </p:sp>
      <p:sp>
        <p:nvSpPr>
          <p:cNvPr id="3" name="Content Placeholder 2"/>
          <p:cNvSpPr>
            <a:spLocks noGrp="1"/>
          </p:cNvSpPr>
          <p:nvPr>
            <p:ph idx="1"/>
          </p:nvPr>
        </p:nvSpPr>
        <p:spPr>
          <a:xfrm>
            <a:off x="381000" y="1219201"/>
            <a:ext cx="6248400" cy="457199"/>
          </a:xfrm>
        </p:spPr>
        <p:txBody>
          <a:bodyPr>
            <a:normAutofit/>
          </a:bodyPr>
          <a:lstStyle/>
          <a:p>
            <a:pPr>
              <a:buFont typeface="Wingdings" pitchFamily="2" charset="2"/>
              <a:buChar char="Ø"/>
            </a:pPr>
            <a:r>
              <a:rPr lang="en-US" sz="2000" dirty="0"/>
              <a:t>We can now define a quantity </a:t>
            </a:r>
            <a:r>
              <a:rPr lang="en-US" sz="2000" dirty="0">
                <a:solidFill>
                  <a:srgbClr val="C00000"/>
                </a:solidFill>
              </a:rPr>
              <a:t>E</a:t>
            </a:r>
            <a:r>
              <a:rPr lang="en-US" sz="2000" dirty="0"/>
              <a:t> by</a:t>
            </a:r>
          </a:p>
        </p:txBody>
      </p:sp>
      <p:pic>
        <p:nvPicPr>
          <p:cNvPr id="48130" name="Picture 2"/>
          <p:cNvPicPr>
            <a:picLocks noChangeAspect="1" noChangeArrowheads="1"/>
          </p:cNvPicPr>
          <p:nvPr/>
        </p:nvPicPr>
        <p:blipFill>
          <a:blip r:embed="rId3"/>
          <a:srcRect/>
          <a:stretch>
            <a:fillRect/>
          </a:stretch>
        </p:blipFill>
        <p:spPr bwMode="auto">
          <a:xfrm>
            <a:off x="0" y="1981200"/>
            <a:ext cx="4827705" cy="2743200"/>
          </a:xfrm>
          <a:prstGeom prst="rect">
            <a:avLst/>
          </a:prstGeom>
          <a:noFill/>
          <a:ln w="9525">
            <a:noFill/>
            <a:miter lim="800000"/>
            <a:headEnd/>
            <a:tailEnd/>
          </a:ln>
          <a:effectLst/>
        </p:spPr>
      </p:pic>
      <p:pic>
        <p:nvPicPr>
          <p:cNvPr id="48131" name="Picture 3"/>
          <p:cNvPicPr>
            <a:picLocks noChangeAspect="1" noChangeArrowheads="1"/>
          </p:cNvPicPr>
          <p:nvPr/>
        </p:nvPicPr>
        <p:blipFill>
          <a:blip r:embed="rId4"/>
          <a:srcRect/>
          <a:stretch>
            <a:fillRect/>
          </a:stretch>
        </p:blipFill>
        <p:spPr bwMode="auto">
          <a:xfrm>
            <a:off x="4800600" y="1524000"/>
            <a:ext cx="4203573" cy="5029200"/>
          </a:xfrm>
          <a:prstGeom prst="rect">
            <a:avLst/>
          </a:prstGeom>
          <a:noFill/>
          <a:ln w="9525">
            <a:noFill/>
            <a:miter lim="800000"/>
            <a:headEnd/>
            <a:tailEnd/>
          </a:ln>
          <a:effectLst/>
        </p:spPr>
      </p:pic>
      <p:sp>
        <p:nvSpPr>
          <p:cNvPr id="6" name="Rectangle 5"/>
          <p:cNvSpPr/>
          <p:nvPr/>
        </p:nvSpPr>
        <p:spPr>
          <a:xfrm>
            <a:off x="457200" y="5105400"/>
            <a:ext cx="4724400" cy="1200329"/>
          </a:xfrm>
          <a:prstGeom prst="rect">
            <a:avLst/>
          </a:prstGeom>
        </p:spPr>
        <p:txBody>
          <a:bodyPr wrap="square">
            <a:spAutoFit/>
          </a:bodyPr>
          <a:lstStyle/>
          <a:p>
            <a:r>
              <a:rPr lang="en-US" dirty="0">
                <a:solidFill>
                  <a:srgbClr val="002060"/>
                </a:solidFill>
              </a:rPr>
              <a:t>Thus, if there exists particles of zero rest mass, we see that their energy and momentum are </a:t>
            </a:r>
            <a:r>
              <a:rPr lang="en-US" dirty="0" smtClean="0">
                <a:solidFill>
                  <a:srgbClr val="002060"/>
                </a:solidFill>
              </a:rPr>
              <a:t>related </a:t>
            </a:r>
            <a:r>
              <a:rPr lang="en-US" dirty="0">
                <a:solidFill>
                  <a:srgbClr val="002060"/>
                </a:solidFill>
              </a:rPr>
              <a:t>and that they always travel at the speed of light</a:t>
            </a:r>
            <a:r>
              <a:rPr lang="en-US" dirty="0" smtClean="0">
                <a:solidFill>
                  <a:srgbClr val="002060"/>
                </a:solidFill>
              </a:rPr>
              <a:t>. Examples are Photon, </a:t>
            </a:r>
            <a:r>
              <a:rPr lang="en-US" dirty="0" smtClean="0">
                <a:solidFill>
                  <a:srgbClr val="C00000"/>
                </a:solidFill>
              </a:rPr>
              <a:t>Neutrinos ?</a:t>
            </a:r>
            <a:endParaRPr lang="en-US" dirty="0">
              <a:solidFill>
                <a:srgbClr val="C00000"/>
              </a:solidFill>
            </a:endParaRPr>
          </a:p>
        </p:txBody>
      </p:sp>
      <p:sp>
        <p:nvSpPr>
          <p:cNvPr id="7" name="Right Brace 6"/>
          <p:cNvSpPr/>
          <p:nvPr/>
        </p:nvSpPr>
        <p:spPr>
          <a:xfrm>
            <a:off x="5029200" y="5181600"/>
            <a:ext cx="457200" cy="1295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228600" y="5105400"/>
            <a:ext cx="304800" cy="1371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868362"/>
          </a:xfrm>
        </p:spPr>
        <p:style>
          <a:lnRef idx="2">
            <a:schemeClr val="accent2">
              <a:shade val="50000"/>
            </a:schemeClr>
          </a:lnRef>
          <a:fillRef idx="1">
            <a:schemeClr val="accent2"/>
          </a:fillRef>
          <a:effectRef idx="0">
            <a:schemeClr val="accent2"/>
          </a:effectRef>
          <a:fontRef idx="minor">
            <a:schemeClr val="lt1"/>
          </a:fontRef>
        </p:style>
        <p:txBody>
          <a:bodyPr/>
          <a:lstStyle/>
          <a:p>
            <a:r>
              <a:rPr lang="en-IN" dirty="0"/>
              <a:t>Relativity of Simultaneity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85915"/>
            <a:ext cx="7472436" cy="2016000"/>
          </a:xfrm>
          <a:prstGeom prst="rect">
            <a:avLst/>
          </a:prstGeom>
        </p:spPr>
      </p:pic>
      <p:sp>
        <p:nvSpPr>
          <p:cNvPr id="5" name="Rectangle 4"/>
          <p:cNvSpPr/>
          <p:nvPr/>
        </p:nvSpPr>
        <p:spPr>
          <a:xfrm>
            <a:off x="304800" y="1371600"/>
            <a:ext cx="8534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Wingdings" panose="05000000000000000000" pitchFamily="2" charset="2"/>
              <a:buChar char="ü"/>
            </a:pPr>
            <a:r>
              <a:rPr lang="en-IN" dirty="0"/>
              <a:t>Now consider this process from the point of view of an observer who moves relative to the platform along its length. </a:t>
            </a:r>
            <a:r>
              <a:rPr lang="en-IN" dirty="0" smtClean="0"/>
              <a:t> </a:t>
            </a:r>
            <a:endParaRPr lang="en-IN" dirty="0"/>
          </a:p>
        </p:txBody>
      </p:sp>
      <p:sp>
        <p:nvSpPr>
          <p:cNvPr id="6" name="Rectangle 5"/>
          <p:cNvSpPr/>
          <p:nvPr/>
        </p:nvSpPr>
        <p:spPr>
          <a:xfrm>
            <a:off x="3888618" y="3645975"/>
            <a:ext cx="46482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IN" dirty="0"/>
              <a:t>T</a:t>
            </a:r>
            <a:r>
              <a:rPr lang="en-IN" dirty="0" smtClean="0"/>
              <a:t>he midpoint of the platform </a:t>
            </a:r>
            <a:r>
              <a:rPr lang="en-IN" dirty="0"/>
              <a:t>is in motion. </a:t>
            </a:r>
          </a:p>
        </p:txBody>
      </p:sp>
      <p:sp>
        <p:nvSpPr>
          <p:cNvPr id="7" name="Rectangle 6"/>
          <p:cNvSpPr/>
          <p:nvPr/>
        </p:nvSpPr>
        <p:spPr>
          <a:xfrm>
            <a:off x="304800" y="4198062"/>
            <a:ext cx="8534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Wingdings" panose="05000000000000000000" pitchFamily="2" charset="2"/>
              <a:buChar char="ü"/>
            </a:pPr>
            <a:r>
              <a:rPr lang="en-IN" dirty="0"/>
              <a:t>Nonetheless, the two signals arrive at the midpoint at the same moment.</a:t>
            </a:r>
          </a:p>
        </p:txBody>
      </p:sp>
      <p:sp>
        <p:nvSpPr>
          <p:cNvPr id="8" name="Rectangle 7"/>
          <p:cNvSpPr/>
          <p:nvPr/>
        </p:nvSpPr>
        <p:spPr>
          <a:xfrm>
            <a:off x="368413" y="4750149"/>
            <a:ext cx="4280146" cy="369332"/>
          </a:xfrm>
          <a:prstGeom prst="rect">
            <a:avLst/>
          </a:prstGeom>
        </p:spPr>
        <p:txBody>
          <a:bodyPr wrap="none">
            <a:spAutoFit/>
          </a:bodyPr>
          <a:lstStyle/>
          <a:p>
            <a:r>
              <a:rPr lang="en-IN" b="1" u="sng" dirty="0">
                <a:solidFill>
                  <a:srgbClr val="C00000"/>
                </a:solidFill>
              </a:rPr>
              <a:t>What is the new observer to make of this? </a:t>
            </a:r>
          </a:p>
        </p:txBody>
      </p:sp>
      <p:sp>
        <p:nvSpPr>
          <p:cNvPr id="9" name="Rectangle 8"/>
          <p:cNvSpPr/>
          <p:nvPr/>
        </p:nvSpPr>
        <p:spPr>
          <a:xfrm>
            <a:off x="1638659" y="5143876"/>
            <a:ext cx="6019800"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Wingdings" panose="05000000000000000000" pitchFamily="2" charset="2"/>
              <a:buChar char="Ø"/>
            </a:pPr>
            <a:r>
              <a:rPr lang="en-IN" dirty="0" smtClean="0"/>
              <a:t>The light </a:t>
            </a:r>
            <a:r>
              <a:rPr lang="en-IN" dirty="0"/>
              <a:t>from A must have left earlier than the light from B</a:t>
            </a:r>
          </a:p>
        </p:txBody>
      </p:sp>
      <p:sp>
        <p:nvSpPr>
          <p:cNvPr id="10" name="Rectangle 9"/>
          <p:cNvSpPr/>
          <p:nvPr/>
        </p:nvSpPr>
        <p:spPr>
          <a:xfrm>
            <a:off x="1616459" y="5657610"/>
            <a:ext cx="6042000" cy="369332"/>
          </a:xfrm>
          <a:prstGeom prst="rect">
            <a:avLst/>
          </a:prstGeom>
        </p:spPr>
        <p:txBody>
          <a:bodyPr wrap="square">
            <a:spAutoFit/>
          </a:bodyPr>
          <a:lstStyle/>
          <a:p>
            <a:pPr marL="285750" indent="-285750">
              <a:buFont typeface="Wingdings" panose="05000000000000000000" pitchFamily="2" charset="2"/>
              <a:buChar char="ü"/>
            </a:pPr>
            <a:r>
              <a:rPr lang="en-IN" b="1" dirty="0">
                <a:solidFill>
                  <a:srgbClr val="C00000"/>
                </a:solidFill>
              </a:rPr>
              <a:t>The two events </a:t>
            </a:r>
            <a:r>
              <a:rPr lang="en-IN" b="1" dirty="0" smtClean="0">
                <a:solidFill>
                  <a:srgbClr val="C00000"/>
                </a:solidFill>
              </a:rPr>
              <a:t>are </a:t>
            </a:r>
            <a:r>
              <a:rPr lang="en-IN" b="1" dirty="0">
                <a:solidFill>
                  <a:srgbClr val="C00000"/>
                </a:solidFill>
              </a:rPr>
              <a:t>not </a:t>
            </a:r>
            <a:r>
              <a:rPr lang="en-IN" b="1" dirty="0" smtClean="0">
                <a:solidFill>
                  <a:srgbClr val="C00000"/>
                </a:solidFill>
              </a:rPr>
              <a:t>simultaneous !</a:t>
            </a:r>
            <a:endParaRPr lang="en-IN" b="1" dirty="0">
              <a:solidFill>
                <a:srgbClr val="C00000"/>
              </a:solidFill>
            </a:endParaRPr>
          </a:p>
        </p:txBody>
      </p:sp>
      <p:sp>
        <p:nvSpPr>
          <p:cNvPr id="11" name="Rectangle 10"/>
          <p:cNvSpPr/>
          <p:nvPr/>
        </p:nvSpPr>
        <p:spPr>
          <a:xfrm>
            <a:off x="1638659" y="6058354"/>
            <a:ext cx="5715000" cy="369332"/>
          </a:xfrm>
          <a:prstGeom prst="rect">
            <a:avLst/>
          </a:prstGeom>
        </p:spPr>
        <p:txBody>
          <a:bodyPr wrap="square">
            <a:spAutoFit/>
          </a:bodyPr>
          <a:lstStyle/>
          <a:p>
            <a:pPr marL="285750" indent="-285750">
              <a:buFont typeface="Wingdings" panose="05000000000000000000" pitchFamily="2" charset="2"/>
              <a:buChar char="ü"/>
            </a:pPr>
            <a:r>
              <a:rPr lang="en-IN" b="1" dirty="0" smtClean="0">
                <a:solidFill>
                  <a:srgbClr val="C00000"/>
                </a:solidFill>
              </a:rPr>
              <a:t>The clocks </a:t>
            </a:r>
            <a:r>
              <a:rPr lang="en-IN" b="1" dirty="0">
                <a:solidFill>
                  <a:srgbClr val="C00000"/>
                </a:solidFill>
              </a:rPr>
              <a:t>at A and B </a:t>
            </a:r>
            <a:r>
              <a:rPr lang="en-IN" b="1" dirty="0" smtClean="0">
                <a:solidFill>
                  <a:srgbClr val="C00000"/>
                </a:solidFill>
              </a:rPr>
              <a:t>are not properly synchronized !</a:t>
            </a:r>
            <a:endParaRPr lang="en-IN" b="1" dirty="0">
              <a:solidFill>
                <a:srgbClr val="C00000"/>
              </a:solidFill>
            </a:endParaRPr>
          </a:p>
        </p:txBody>
      </p:sp>
    </p:spTree>
    <p:extLst>
      <p:ext uri="{BB962C8B-B14F-4D97-AF65-F5344CB8AC3E}">
        <p14:creationId xmlns:p14="http://schemas.microsoft.com/office/powerpoint/2010/main" val="68878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9216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IN" dirty="0" smtClean="0"/>
              <a:t>Simultaneity and clock synchronization </a:t>
            </a:r>
            <a:endParaRPr lang="en-IN" dirty="0"/>
          </a:p>
        </p:txBody>
      </p:sp>
      <p:sp>
        <p:nvSpPr>
          <p:cNvPr id="3" name="Content Placeholder 2"/>
          <p:cNvSpPr>
            <a:spLocks noGrp="1"/>
          </p:cNvSpPr>
          <p:nvPr>
            <p:ph idx="1"/>
          </p:nvPr>
        </p:nvSpPr>
        <p:spPr>
          <a:xfrm>
            <a:off x="237978" y="1295400"/>
            <a:ext cx="8601222" cy="605135"/>
          </a:xfrm>
        </p:spPr>
        <p:style>
          <a:lnRef idx="3">
            <a:schemeClr val="lt1"/>
          </a:lnRef>
          <a:fillRef idx="1">
            <a:schemeClr val="accent2"/>
          </a:fillRef>
          <a:effectRef idx="1">
            <a:schemeClr val="accent2"/>
          </a:effectRef>
          <a:fontRef idx="minor">
            <a:schemeClr val="lt1"/>
          </a:fontRef>
        </p:style>
        <p:txBody>
          <a:bodyPr>
            <a:normAutofit fontScale="55000" lnSpcReduction="20000"/>
          </a:bodyPr>
          <a:lstStyle/>
          <a:p>
            <a:pPr marL="0" indent="0">
              <a:buNone/>
            </a:pPr>
            <a:r>
              <a:rPr lang="en-IN" i="1" dirty="0" smtClean="0"/>
              <a:t>Two </a:t>
            </a:r>
            <a:r>
              <a:rPr lang="en-IN" i="1" dirty="0"/>
              <a:t>events that are simultaneous in </a:t>
            </a:r>
            <a:r>
              <a:rPr lang="en-IN" i="1" dirty="0" smtClean="0"/>
              <a:t>one reference </a:t>
            </a:r>
            <a:r>
              <a:rPr lang="en-IN" i="1" dirty="0"/>
              <a:t>frame </a:t>
            </a:r>
            <a:r>
              <a:rPr lang="en-IN" i="1" dirty="0" smtClean="0"/>
              <a:t>(S) </a:t>
            </a:r>
            <a:r>
              <a:rPr lang="en-IN" i="1" dirty="0"/>
              <a:t>are not </a:t>
            </a:r>
            <a:r>
              <a:rPr lang="en-IN" i="1" dirty="0" smtClean="0"/>
              <a:t>necessarily simultaneous </a:t>
            </a:r>
            <a:r>
              <a:rPr lang="en-IN" i="1" dirty="0"/>
              <a:t>in another reference frame </a:t>
            </a:r>
            <a:r>
              <a:rPr lang="en-IN" i="1" dirty="0" smtClean="0"/>
              <a:t>(S’) moving </a:t>
            </a:r>
            <a:r>
              <a:rPr lang="en-IN" i="1" dirty="0"/>
              <a:t>with respect to the first frame.</a:t>
            </a:r>
            <a:endParaRPr lang="en-IN" b="1" dirty="0"/>
          </a:p>
        </p:txBody>
      </p:sp>
      <p:sp>
        <p:nvSpPr>
          <p:cNvPr id="4" name="Rectangle 3"/>
          <p:cNvSpPr/>
          <p:nvPr/>
        </p:nvSpPr>
        <p:spPr>
          <a:xfrm>
            <a:off x="1828800" y="2099704"/>
            <a:ext cx="7010400" cy="369332"/>
          </a:xfrm>
          <a:prstGeom prst="rect">
            <a:avLst/>
          </a:prstGeom>
        </p:spPr>
        <p:txBody>
          <a:bodyPr wrap="square">
            <a:spAutoFit/>
          </a:bodyPr>
          <a:lstStyle/>
          <a:p>
            <a:pPr marL="285750" indent="-285750">
              <a:buFont typeface="Wingdings" panose="05000000000000000000" pitchFamily="2" charset="2"/>
              <a:buChar char="ü"/>
            </a:pPr>
            <a:r>
              <a:rPr lang="en-IN" b="1" dirty="0" smtClean="0">
                <a:solidFill>
                  <a:srgbClr val="0070C0"/>
                </a:solidFill>
              </a:rPr>
              <a:t> An </a:t>
            </a:r>
            <a:r>
              <a:rPr lang="en-IN" b="1" dirty="0">
                <a:solidFill>
                  <a:srgbClr val="0070C0"/>
                </a:solidFill>
              </a:rPr>
              <a:t>immediate consequence of the constancy of the velocity of </a:t>
            </a:r>
            <a:r>
              <a:rPr lang="en-IN" b="1" dirty="0" smtClean="0">
                <a:solidFill>
                  <a:srgbClr val="0070C0"/>
                </a:solidFill>
              </a:rPr>
              <a:t>light !</a:t>
            </a:r>
            <a:endParaRPr lang="en-IN" b="1" dirty="0">
              <a:solidFill>
                <a:srgbClr val="0070C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2677" y="1556616"/>
            <a:ext cx="540000" cy="540000"/>
          </a:xfrm>
          <a:prstGeom prst="rect">
            <a:avLst/>
          </a:prstGeom>
        </p:spPr>
      </p:pic>
      <p:sp>
        <p:nvSpPr>
          <p:cNvPr id="6" name="Rectangle 5"/>
          <p:cNvSpPr/>
          <p:nvPr/>
        </p:nvSpPr>
        <p:spPr>
          <a:xfrm>
            <a:off x="199878" y="2965619"/>
            <a:ext cx="8677422"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Wingdings" panose="05000000000000000000" pitchFamily="2" charset="2"/>
              <a:buChar char="Ø"/>
            </a:pPr>
            <a:r>
              <a:rPr lang="en-IN" i="1" dirty="0">
                <a:latin typeface="CMTI10"/>
              </a:rPr>
              <a:t>Whether or not two events in different places happen at the same time has </a:t>
            </a:r>
            <a:r>
              <a:rPr lang="en-IN" i="1" dirty="0" smtClean="0">
                <a:latin typeface="CMTI10"/>
              </a:rPr>
              <a:t>no</a:t>
            </a:r>
          </a:p>
          <a:p>
            <a:r>
              <a:rPr lang="en-IN" i="1" dirty="0" smtClean="0">
                <a:latin typeface="CMTI10"/>
              </a:rPr>
              <a:t>     absolute </a:t>
            </a:r>
            <a:r>
              <a:rPr lang="en-IN" i="1" dirty="0">
                <a:latin typeface="CMTI10"/>
              </a:rPr>
              <a:t>meaning—it depends on the frame of reference in which the events are </a:t>
            </a:r>
            <a:r>
              <a:rPr lang="en-IN" i="1" dirty="0" smtClean="0">
                <a:latin typeface="CMTI10"/>
              </a:rPr>
              <a:t> </a:t>
            </a:r>
          </a:p>
          <a:p>
            <a:r>
              <a:rPr lang="en-IN" i="1" dirty="0">
                <a:latin typeface="CMTI10"/>
              </a:rPr>
              <a:t> </a:t>
            </a:r>
            <a:r>
              <a:rPr lang="en-IN" i="1" dirty="0" smtClean="0">
                <a:latin typeface="CMTI10"/>
              </a:rPr>
              <a:t>   described.</a:t>
            </a:r>
            <a:endParaRPr lang="en-IN" dirty="0"/>
          </a:p>
        </p:txBody>
      </p:sp>
      <p:sp>
        <p:nvSpPr>
          <p:cNvPr id="7" name="Rectangle 6"/>
          <p:cNvSpPr/>
          <p:nvPr/>
        </p:nvSpPr>
        <p:spPr>
          <a:xfrm>
            <a:off x="237978" y="4492368"/>
            <a:ext cx="8650459"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Wingdings" panose="05000000000000000000" pitchFamily="2" charset="2"/>
              <a:buChar char="Ø"/>
            </a:pPr>
            <a:r>
              <a:rPr lang="en-IN" i="1" dirty="0">
                <a:latin typeface="CMTI10"/>
              </a:rPr>
              <a:t>A disagreement about whether or not two </a:t>
            </a:r>
            <a:r>
              <a:rPr lang="en-IN" i="1" dirty="0" smtClean="0">
                <a:latin typeface="CMTI10"/>
              </a:rPr>
              <a:t>events are </a:t>
            </a:r>
            <a:r>
              <a:rPr lang="en-IN" i="1" dirty="0">
                <a:latin typeface="CMTI10"/>
              </a:rPr>
              <a:t>simultaneous immediately implies a disagreement about whether or not two clocks </a:t>
            </a:r>
            <a:r>
              <a:rPr lang="en-IN" i="1" dirty="0" smtClean="0">
                <a:latin typeface="CMTI10"/>
              </a:rPr>
              <a:t>are synchronized </a:t>
            </a:r>
            <a:r>
              <a:rPr lang="en-IN" i="1" dirty="0">
                <a:latin typeface="CMTI10"/>
              </a:rPr>
              <a:t>(and vice versa).</a:t>
            </a:r>
            <a:endParaRPr lang="en-IN" dirty="0"/>
          </a:p>
        </p:txBody>
      </p:sp>
      <p:sp>
        <p:nvSpPr>
          <p:cNvPr id="8" name="Rectangle 7"/>
          <p:cNvSpPr/>
          <p:nvPr/>
        </p:nvSpPr>
        <p:spPr>
          <a:xfrm>
            <a:off x="2259623" y="5695951"/>
            <a:ext cx="6281811"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IN" dirty="0">
                <a:latin typeface="LiberationSans"/>
              </a:rPr>
              <a:t>This suggests that each coordinate </a:t>
            </a:r>
            <a:r>
              <a:rPr lang="en-IN" dirty="0" smtClean="0">
                <a:latin typeface="LiberationSans"/>
              </a:rPr>
              <a:t>system has </a:t>
            </a:r>
            <a:r>
              <a:rPr lang="en-IN" dirty="0">
                <a:latin typeface="LiberationSans"/>
              </a:rPr>
              <a:t>its own observers with “clocks” that </a:t>
            </a:r>
            <a:r>
              <a:rPr lang="en-IN" dirty="0" smtClean="0">
                <a:latin typeface="LiberationSans"/>
              </a:rPr>
              <a:t>are synchronized</a:t>
            </a:r>
            <a:r>
              <a:rPr lang="en-IN" dirty="0">
                <a:latin typeface="LiberationSans"/>
              </a:rPr>
              <a:t>…</a:t>
            </a:r>
            <a:endParaRPr lang="en-IN" dirty="0"/>
          </a:p>
        </p:txBody>
      </p:sp>
    </p:spTree>
    <p:extLst>
      <p:ext uri="{BB962C8B-B14F-4D97-AF65-F5344CB8AC3E}">
        <p14:creationId xmlns:p14="http://schemas.microsoft.com/office/powerpoint/2010/main" val="204167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921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Clock Synchronization</a:t>
            </a:r>
            <a:endParaRPr lang="en-IN" dirty="0"/>
          </a:p>
        </p:txBody>
      </p:sp>
      <p:sp>
        <p:nvSpPr>
          <p:cNvPr id="3" name="Content Placeholder 2"/>
          <p:cNvSpPr>
            <a:spLocks noGrp="1"/>
          </p:cNvSpPr>
          <p:nvPr>
            <p:ph idx="1"/>
          </p:nvPr>
        </p:nvSpPr>
        <p:spPr>
          <a:xfrm>
            <a:off x="304800" y="1166648"/>
            <a:ext cx="8229600" cy="1271752"/>
          </a:xfrm>
        </p:spPr>
        <p:txBody>
          <a:bodyPr>
            <a:normAutofit/>
          </a:bodyPr>
          <a:lstStyle/>
          <a:p>
            <a:pPr marL="457200" indent="-457200">
              <a:buFont typeface="+mj-lt"/>
              <a:buAutoNum type="arabicPeriod"/>
            </a:pPr>
            <a:r>
              <a:rPr lang="en-IN" sz="2000" dirty="0"/>
              <a:t>Place observers with clocks </a:t>
            </a:r>
            <a:r>
              <a:rPr lang="en-IN" sz="2000" dirty="0" smtClean="0"/>
              <a:t>throughout a </a:t>
            </a:r>
            <a:r>
              <a:rPr lang="en-IN" sz="2000" dirty="0"/>
              <a:t>given </a:t>
            </a:r>
            <a:r>
              <a:rPr lang="en-IN" sz="2000" dirty="0" smtClean="0"/>
              <a:t>system !</a:t>
            </a:r>
          </a:p>
          <a:p>
            <a:pPr marL="457200" indent="-457200">
              <a:buFont typeface="+mj-lt"/>
              <a:buAutoNum type="arabicPeriod"/>
            </a:pPr>
            <a:r>
              <a:rPr lang="en-IN" sz="2000" dirty="0" smtClean="0"/>
              <a:t>In that system bring all the clocks together at one place !</a:t>
            </a:r>
          </a:p>
          <a:p>
            <a:pPr marL="457200" indent="-457200">
              <a:buFont typeface="+mj-lt"/>
              <a:buAutoNum type="arabicPeriod"/>
            </a:pPr>
            <a:r>
              <a:rPr lang="en-IN" sz="2000" dirty="0" smtClean="0"/>
              <a:t>Compare the clocks reading ! </a:t>
            </a:r>
            <a:endParaRPr lang="en-IN" sz="2000" dirty="0"/>
          </a:p>
        </p:txBody>
      </p:sp>
      <p:sp>
        <p:nvSpPr>
          <p:cNvPr id="4" name="Rectangle 3"/>
          <p:cNvSpPr/>
          <p:nvPr/>
        </p:nvSpPr>
        <p:spPr>
          <a:xfrm>
            <a:off x="1371600" y="2438400"/>
            <a:ext cx="7467600"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Wingdings" panose="05000000000000000000" pitchFamily="2" charset="2"/>
              <a:buChar char="ü"/>
            </a:pPr>
            <a:r>
              <a:rPr lang="en-IN" dirty="0">
                <a:latin typeface="LiberationSans"/>
              </a:rPr>
              <a:t>If all of the clocks agree, then the </a:t>
            </a:r>
            <a:r>
              <a:rPr lang="en-IN" dirty="0" smtClean="0">
                <a:latin typeface="LiberationSans"/>
              </a:rPr>
              <a:t>clocks are </a:t>
            </a:r>
            <a:r>
              <a:rPr lang="en-IN" dirty="0">
                <a:latin typeface="LiberationSans"/>
              </a:rPr>
              <a:t>said to be synchronized.</a:t>
            </a:r>
            <a:endParaRPr lang="en-IN" dirty="0"/>
          </a:p>
        </p:txBody>
      </p:sp>
      <p:sp>
        <p:nvSpPr>
          <p:cNvPr id="5" name="Rectangle 4"/>
          <p:cNvSpPr/>
          <p:nvPr/>
        </p:nvSpPr>
        <p:spPr>
          <a:xfrm>
            <a:off x="304800" y="3124200"/>
            <a:ext cx="2852063" cy="369332"/>
          </a:xfrm>
          <a:prstGeom prst="rect">
            <a:avLst/>
          </a:prstGeom>
        </p:spPr>
        <p:txBody>
          <a:bodyPr wrap="none">
            <a:spAutoFit/>
          </a:bodyPr>
          <a:lstStyle/>
          <a:p>
            <a:r>
              <a:rPr lang="en-IN" dirty="0" smtClean="0">
                <a:solidFill>
                  <a:srgbClr val="3333CD"/>
                </a:solidFill>
                <a:latin typeface="LiberationSans"/>
              </a:rPr>
              <a:t>Methods </a:t>
            </a:r>
            <a:r>
              <a:rPr lang="en-IN" dirty="0">
                <a:solidFill>
                  <a:srgbClr val="3333CD"/>
                </a:solidFill>
                <a:latin typeface="LiberationSans"/>
              </a:rPr>
              <a:t>to synchronize…</a:t>
            </a:r>
            <a:endParaRPr lang="en-IN" dirty="0"/>
          </a:p>
        </p:txBody>
      </p:sp>
      <p:pic>
        <p:nvPicPr>
          <p:cNvPr id="6" name="Picture 5"/>
          <p:cNvPicPr>
            <a:picLocks noChangeAspect="1"/>
          </p:cNvPicPr>
          <p:nvPr/>
        </p:nvPicPr>
        <p:blipFill>
          <a:blip r:embed="rId2"/>
          <a:stretch>
            <a:fillRect/>
          </a:stretch>
        </p:blipFill>
        <p:spPr>
          <a:xfrm>
            <a:off x="3733800" y="3107484"/>
            <a:ext cx="4033840" cy="972000"/>
          </a:xfrm>
          <a:prstGeom prst="rect">
            <a:avLst/>
          </a:prstGeom>
        </p:spPr>
      </p:pic>
      <p:pic>
        <p:nvPicPr>
          <p:cNvPr id="7" name="Picture 5"/>
          <p:cNvPicPr>
            <a:picLocks noChangeAspect="1" noChangeArrowheads="1"/>
          </p:cNvPicPr>
          <p:nvPr/>
        </p:nvPicPr>
        <p:blipFill>
          <a:blip r:embed="rId3"/>
          <a:srcRect/>
          <a:stretch>
            <a:fillRect/>
          </a:stretch>
        </p:blipFill>
        <p:spPr bwMode="auto">
          <a:xfrm>
            <a:off x="6278910" y="4179332"/>
            <a:ext cx="2556167" cy="1828800"/>
          </a:xfrm>
          <a:prstGeom prst="rect">
            <a:avLst/>
          </a:prstGeom>
          <a:noFill/>
          <a:ln w="9525">
            <a:noFill/>
            <a:miter lim="800000"/>
            <a:headEnd/>
            <a:tailEnd/>
          </a:ln>
          <a:effectLst/>
        </p:spPr>
      </p:pic>
      <p:sp>
        <p:nvSpPr>
          <p:cNvPr id="8" name="Rectangle 7"/>
          <p:cNvSpPr/>
          <p:nvPr/>
        </p:nvSpPr>
        <p:spPr>
          <a:xfrm>
            <a:off x="7514425" y="4141783"/>
            <a:ext cx="1667444" cy="369332"/>
          </a:xfrm>
          <a:prstGeom prst="rect">
            <a:avLst/>
          </a:prstGeom>
        </p:spPr>
        <p:txBody>
          <a:bodyPr wrap="none">
            <a:spAutoFit/>
          </a:bodyPr>
          <a:lstStyle/>
          <a:p>
            <a:r>
              <a:rPr lang="en-US" dirty="0" smtClean="0">
                <a:solidFill>
                  <a:srgbClr val="C00000"/>
                </a:solidFill>
              </a:rPr>
              <a:t>d</a:t>
            </a:r>
            <a:r>
              <a:rPr lang="en-US" baseline="30000" dirty="0" smtClean="0">
                <a:solidFill>
                  <a:srgbClr val="C00000"/>
                </a:solidFill>
              </a:rPr>
              <a:t>2</a:t>
            </a:r>
            <a:r>
              <a:rPr lang="en-US" dirty="0" smtClean="0">
                <a:solidFill>
                  <a:srgbClr val="C00000"/>
                </a:solidFill>
              </a:rPr>
              <a:t> = x</a:t>
            </a:r>
            <a:r>
              <a:rPr lang="en-US" baseline="30000" dirty="0" smtClean="0">
                <a:solidFill>
                  <a:srgbClr val="C00000"/>
                </a:solidFill>
              </a:rPr>
              <a:t>2</a:t>
            </a:r>
            <a:r>
              <a:rPr lang="en-US" dirty="0" smtClean="0">
                <a:solidFill>
                  <a:srgbClr val="C00000"/>
                </a:solidFill>
              </a:rPr>
              <a:t> + y</a:t>
            </a:r>
            <a:r>
              <a:rPr lang="en-US" baseline="30000" dirty="0" smtClean="0">
                <a:solidFill>
                  <a:srgbClr val="C00000"/>
                </a:solidFill>
              </a:rPr>
              <a:t>2 </a:t>
            </a:r>
            <a:r>
              <a:rPr lang="en-US" dirty="0" smtClean="0">
                <a:solidFill>
                  <a:srgbClr val="C00000"/>
                </a:solidFill>
              </a:rPr>
              <a:t> + z</a:t>
            </a:r>
            <a:r>
              <a:rPr lang="en-US" baseline="30000" dirty="0" smtClean="0">
                <a:solidFill>
                  <a:srgbClr val="C00000"/>
                </a:solidFill>
              </a:rPr>
              <a:t>2</a:t>
            </a:r>
            <a:r>
              <a:rPr lang="en-US" dirty="0" smtClean="0">
                <a:solidFill>
                  <a:srgbClr val="C00000"/>
                </a:solidFill>
              </a:rPr>
              <a:t> </a:t>
            </a:r>
            <a:endParaRPr lang="en-US" dirty="0">
              <a:solidFill>
                <a:srgbClr val="C00000"/>
              </a:solidFill>
            </a:endParaRPr>
          </a:p>
        </p:txBody>
      </p:sp>
      <p:sp>
        <p:nvSpPr>
          <p:cNvPr id="9" name="Rectangle 8"/>
          <p:cNvSpPr/>
          <p:nvPr/>
        </p:nvSpPr>
        <p:spPr>
          <a:xfrm>
            <a:off x="5704907" y="6107980"/>
            <a:ext cx="2829493"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buNone/>
            </a:pPr>
            <a:r>
              <a:rPr lang="en-US" dirty="0"/>
              <a:t>Therefore, x</a:t>
            </a:r>
            <a:r>
              <a:rPr lang="en-US" baseline="30000" dirty="0"/>
              <a:t>2 </a:t>
            </a:r>
            <a:r>
              <a:rPr lang="en-US" dirty="0"/>
              <a:t>+ y</a:t>
            </a:r>
            <a:r>
              <a:rPr lang="en-US" baseline="30000" dirty="0"/>
              <a:t>2</a:t>
            </a:r>
            <a:r>
              <a:rPr lang="en-US" dirty="0"/>
              <a:t> + z</a:t>
            </a:r>
            <a:r>
              <a:rPr lang="en-US" baseline="30000" dirty="0"/>
              <a:t>2</a:t>
            </a:r>
            <a:r>
              <a:rPr lang="en-US" dirty="0"/>
              <a:t> = c</a:t>
            </a:r>
            <a:r>
              <a:rPr lang="en-US" baseline="30000" dirty="0"/>
              <a:t>2</a:t>
            </a:r>
            <a:r>
              <a:rPr lang="en-US" dirty="0"/>
              <a:t> t</a:t>
            </a:r>
            <a:r>
              <a:rPr lang="en-US" baseline="30000" dirty="0"/>
              <a:t>2</a:t>
            </a:r>
            <a:r>
              <a:rPr lang="en-US" dirty="0"/>
              <a:t> </a:t>
            </a:r>
          </a:p>
        </p:txBody>
      </p:sp>
      <p:sp>
        <p:nvSpPr>
          <p:cNvPr id="11" name="Rectangle 10"/>
          <p:cNvSpPr/>
          <p:nvPr/>
        </p:nvSpPr>
        <p:spPr>
          <a:xfrm>
            <a:off x="403631" y="4165119"/>
            <a:ext cx="5715000" cy="1200329"/>
          </a:xfrm>
          <a:prstGeom prst="rect">
            <a:avLst/>
          </a:prstGeom>
        </p:spPr>
        <p:txBody>
          <a:bodyPr wrap="square">
            <a:spAutoFit/>
          </a:bodyPr>
          <a:lstStyle/>
          <a:p>
            <a:pPr>
              <a:buFont typeface="Wingdings" pitchFamily="2" charset="2"/>
              <a:buChar char="Ø"/>
            </a:pPr>
            <a:r>
              <a:rPr lang="en-US" dirty="0">
                <a:solidFill>
                  <a:srgbClr val="C00000"/>
                </a:solidFill>
              </a:rPr>
              <a:t> Imagine that at the spatial origin of the frame of </a:t>
            </a:r>
          </a:p>
          <a:p>
            <a:r>
              <a:rPr lang="en-US" dirty="0">
                <a:solidFill>
                  <a:srgbClr val="C00000"/>
                </a:solidFill>
              </a:rPr>
              <a:t>    reference we have a master clock, and that at some</a:t>
            </a:r>
          </a:p>
          <a:p>
            <a:r>
              <a:rPr lang="en-US" dirty="0">
                <a:solidFill>
                  <a:srgbClr val="C00000"/>
                </a:solidFill>
              </a:rPr>
              <a:t>    instant t</a:t>
            </a:r>
            <a:r>
              <a:rPr lang="en-US" baseline="-25000" dirty="0">
                <a:solidFill>
                  <a:srgbClr val="C00000"/>
                </a:solidFill>
              </a:rPr>
              <a:t>0</a:t>
            </a:r>
            <a:r>
              <a:rPr lang="en-US" dirty="0">
                <a:solidFill>
                  <a:srgbClr val="C00000"/>
                </a:solidFill>
              </a:rPr>
              <a:t> = 0 indicated by this clock a spherical</a:t>
            </a:r>
          </a:p>
          <a:p>
            <a:r>
              <a:rPr lang="en-US" dirty="0">
                <a:solidFill>
                  <a:srgbClr val="C00000"/>
                </a:solidFill>
              </a:rPr>
              <a:t>    flash of light is</a:t>
            </a:r>
            <a:r>
              <a:rPr lang="en-US" i="1" dirty="0">
                <a:solidFill>
                  <a:srgbClr val="C00000"/>
                </a:solidFill>
              </a:rPr>
              <a:t> </a:t>
            </a:r>
            <a:r>
              <a:rPr lang="en-US" dirty="0">
                <a:solidFill>
                  <a:srgbClr val="C00000"/>
                </a:solidFill>
              </a:rPr>
              <a:t>emitted</a:t>
            </a:r>
            <a:r>
              <a:rPr lang="en-US" i="1" dirty="0">
                <a:solidFill>
                  <a:srgbClr val="C00000"/>
                </a:solidFill>
              </a:rPr>
              <a:t> </a:t>
            </a:r>
            <a:r>
              <a:rPr lang="en-US" dirty="0">
                <a:solidFill>
                  <a:srgbClr val="C00000"/>
                </a:solidFill>
              </a:rPr>
              <a:t>from the source.</a:t>
            </a:r>
          </a:p>
        </p:txBody>
      </p:sp>
      <p:sp>
        <p:nvSpPr>
          <p:cNvPr id="12" name="Rectangle 11"/>
          <p:cNvSpPr/>
          <p:nvPr/>
        </p:nvSpPr>
        <p:spPr>
          <a:xfrm>
            <a:off x="406259" y="5646315"/>
            <a:ext cx="5298648" cy="646331"/>
          </a:xfrm>
          <a:prstGeom prst="rect">
            <a:avLst/>
          </a:prstGeom>
        </p:spPr>
        <p:txBody>
          <a:bodyPr wrap="square">
            <a:spAutoFit/>
          </a:bodyPr>
          <a:lstStyle/>
          <a:p>
            <a:pPr>
              <a:buFont typeface="Wingdings" pitchFamily="2" charset="2"/>
              <a:buChar char="ü"/>
            </a:pPr>
            <a:r>
              <a:rPr lang="en-US" i="1" dirty="0"/>
              <a:t> </a:t>
            </a:r>
            <a:r>
              <a:rPr lang="en-US" dirty="0"/>
              <a:t>When this flash reaches P, the clock at that </a:t>
            </a:r>
            <a:r>
              <a:rPr lang="en-US" dirty="0" smtClean="0"/>
              <a:t>position</a:t>
            </a:r>
          </a:p>
          <a:p>
            <a:r>
              <a:rPr lang="en-US" dirty="0"/>
              <a:t> </a:t>
            </a:r>
            <a:r>
              <a:rPr lang="en-US" dirty="0" smtClean="0"/>
              <a:t>   </a:t>
            </a:r>
            <a:r>
              <a:rPr lang="en-US" dirty="0"/>
              <a:t>is </a:t>
            </a:r>
            <a:r>
              <a:rPr lang="en-US" dirty="0" smtClean="0"/>
              <a:t>adjusted </a:t>
            </a:r>
            <a:r>
              <a:rPr lang="en-US" dirty="0"/>
              <a:t>to read </a:t>
            </a:r>
            <a:r>
              <a:rPr lang="en-US" dirty="0">
                <a:solidFill>
                  <a:srgbClr val="C00000"/>
                </a:solidFill>
              </a:rPr>
              <a:t>t = d/c </a:t>
            </a:r>
            <a:r>
              <a:rPr lang="en-US" dirty="0"/>
              <a:t>!       </a:t>
            </a:r>
          </a:p>
        </p:txBody>
      </p:sp>
    </p:spTree>
    <p:extLst>
      <p:ext uri="{BB962C8B-B14F-4D97-AF65-F5344CB8AC3E}">
        <p14:creationId xmlns:p14="http://schemas.microsoft.com/office/powerpoint/2010/main" val="425343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8" grpId="0"/>
      <p:bldP spid="9"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2">
              <a:shade val="50000"/>
            </a:schemeClr>
          </a:lnRef>
          <a:fillRef idx="1">
            <a:schemeClr val="accent2"/>
          </a:fillRef>
          <a:effectRef idx="0">
            <a:schemeClr val="accent2"/>
          </a:effectRef>
          <a:fontRef idx="minor">
            <a:schemeClr val="lt1"/>
          </a:fontRef>
        </p:style>
        <p:txBody>
          <a:bodyPr/>
          <a:lstStyle/>
          <a:p>
            <a:r>
              <a:rPr lang="en-IN" dirty="0" err="1" smtClean="0"/>
              <a:t>Spacetime</a:t>
            </a:r>
            <a:r>
              <a:rPr lang="en-IN" dirty="0" smtClean="0"/>
              <a:t> </a:t>
            </a:r>
            <a:endParaRPr lang="en-IN" dirty="0"/>
          </a:p>
        </p:txBody>
      </p:sp>
      <p:sp>
        <p:nvSpPr>
          <p:cNvPr id="3" name="Content Placeholder 2"/>
          <p:cNvSpPr>
            <a:spLocks noGrp="1"/>
          </p:cNvSpPr>
          <p:nvPr>
            <p:ph idx="1"/>
          </p:nvPr>
        </p:nvSpPr>
        <p:spPr>
          <a:xfrm>
            <a:off x="304800" y="1143001"/>
            <a:ext cx="4648200" cy="685800"/>
          </a:xfrm>
        </p:spPr>
        <p:txBody>
          <a:bodyPr>
            <a:normAutofit/>
          </a:bodyPr>
          <a:lstStyle/>
          <a:p>
            <a:pPr marL="0" indent="0">
              <a:buNone/>
            </a:pPr>
            <a:r>
              <a:rPr lang="en-IN" sz="2400" u="sng" dirty="0" err="1">
                <a:solidFill>
                  <a:srgbClr val="C00000"/>
                </a:solidFill>
              </a:rPr>
              <a:t>Spacetime</a:t>
            </a:r>
            <a:r>
              <a:rPr lang="en-IN" sz="2400" u="sng" dirty="0">
                <a:solidFill>
                  <a:srgbClr val="C00000"/>
                </a:solidFill>
              </a:rPr>
              <a:t> Events and World Lines</a:t>
            </a:r>
          </a:p>
        </p:txBody>
      </p:sp>
      <p:sp>
        <p:nvSpPr>
          <p:cNvPr id="4" name="Rectangle 3"/>
          <p:cNvSpPr/>
          <p:nvPr/>
        </p:nvSpPr>
        <p:spPr>
          <a:xfrm>
            <a:off x="276665" y="1676400"/>
            <a:ext cx="7848600" cy="646331"/>
          </a:xfrm>
          <a:prstGeom prst="rect">
            <a:avLst/>
          </a:prstGeom>
        </p:spPr>
        <p:txBody>
          <a:bodyPr wrap="square">
            <a:spAutoFit/>
          </a:bodyPr>
          <a:lstStyle/>
          <a:p>
            <a:pPr marL="285750" indent="-285750">
              <a:buFont typeface="Wingdings" panose="05000000000000000000" pitchFamily="2" charset="2"/>
              <a:buChar char="ü"/>
            </a:pPr>
            <a:r>
              <a:rPr lang="en-IN" dirty="0">
                <a:latin typeface="Times New Roman" panose="02020603050405020304" pitchFamily="18" charset="0"/>
              </a:rPr>
              <a:t>We often represent space and time on a </a:t>
            </a:r>
            <a:r>
              <a:rPr lang="en-IN" dirty="0" smtClean="0">
                <a:latin typeface="Times New Roman" panose="02020603050405020304" pitchFamily="18" charset="0"/>
              </a:rPr>
              <a:t>single </a:t>
            </a:r>
            <a:r>
              <a:rPr lang="en-IN" dirty="0" err="1" smtClean="0">
                <a:latin typeface="Arial" panose="020B0604020202020204" pitchFamily="34" charset="0"/>
              </a:rPr>
              <a:t>spacetime</a:t>
            </a:r>
            <a:r>
              <a:rPr lang="en-IN" dirty="0" smtClean="0">
                <a:latin typeface="Arial" panose="020B0604020202020204" pitchFamily="34" charset="0"/>
              </a:rPr>
              <a:t> </a:t>
            </a:r>
            <a:r>
              <a:rPr lang="en-IN" dirty="0" smtClean="0">
                <a:latin typeface="Times New Roman" panose="02020603050405020304" pitchFamily="18" charset="0"/>
              </a:rPr>
              <a:t>diagram</a:t>
            </a:r>
            <a:r>
              <a:rPr lang="en-IN" dirty="0">
                <a:latin typeface="Times New Roman" panose="02020603050405020304" pitchFamily="18" charset="0"/>
              </a:rPr>
              <a:t>, with time on the vertical </a:t>
            </a:r>
            <a:r>
              <a:rPr lang="en-IN" dirty="0" smtClean="0">
                <a:latin typeface="Times New Roman" panose="02020603050405020304" pitchFamily="18" charset="0"/>
              </a:rPr>
              <a:t>axis !</a:t>
            </a:r>
            <a:endParaRPr lang="en-IN" dirty="0">
              <a:effectLst/>
              <a:latin typeface="Times New Roman" panose="02020603050405020304" pitchFamily="18" charset="0"/>
            </a:endParaRPr>
          </a:p>
        </p:txBody>
      </p:sp>
      <p:sp>
        <p:nvSpPr>
          <p:cNvPr id="5" name="Rectangle 4"/>
          <p:cNvSpPr/>
          <p:nvPr/>
        </p:nvSpPr>
        <p:spPr>
          <a:xfrm>
            <a:off x="249702" y="2318042"/>
            <a:ext cx="8410135" cy="646331"/>
          </a:xfrm>
          <a:prstGeom prst="rect">
            <a:avLst/>
          </a:prstGeom>
        </p:spPr>
        <p:txBody>
          <a:bodyPr wrap="square">
            <a:spAutoFit/>
          </a:bodyPr>
          <a:lstStyle/>
          <a:p>
            <a:pPr marL="285750" indent="-285750">
              <a:buFont typeface="Wingdings" panose="05000000000000000000" pitchFamily="2" charset="2"/>
              <a:buChar char="ü"/>
            </a:pPr>
            <a:r>
              <a:rPr lang="en-IN" dirty="0" smtClean="0">
                <a:latin typeface="Times New Roman" panose="02020603050405020304" pitchFamily="18" charset="0"/>
              </a:rPr>
              <a:t>An </a:t>
            </a:r>
            <a:r>
              <a:rPr lang="en-IN" dirty="0" smtClean="0">
                <a:latin typeface="Arial" panose="020B0604020202020204" pitchFamily="34" charset="0"/>
              </a:rPr>
              <a:t>event </a:t>
            </a:r>
            <a:r>
              <a:rPr lang="en-IN" dirty="0" smtClean="0">
                <a:latin typeface="Times New Roman" panose="02020603050405020304" pitchFamily="18" charset="0"/>
              </a:rPr>
              <a:t>is </a:t>
            </a:r>
            <a:r>
              <a:rPr lang="en-IN" dirty="0">
                <a:latin typeface="Times New Roman" panose="02020603050405020304" pitchFamily="18" charset="0"/>
              </a:rPr>
              <a:t>something that happens at a given point in space and </a:t>
            </a:r>
            <a:r>
              <a:rPr lang="en-IN" dirty="0" smtClean="0">
                <a:latin typeface="Times New Roman" panose="02020603050405020304" pitchFamily="18" charset="0"/>
              </a:rPr>
              <a:t>time, and </a:t>
            </a:r>
            <a:r>
              <a:rPr lang="en-IN" dirty="0">
                <a:latin typeface="Times New Roman" panose="02020603050405020304" pitchFamily="18" charset="0"/>
              </a:rPr>
              <a:t>is represented by a </a:t>
            </a:r>
            <a:r>
              <a:rPr lang="en-IN" dirty="0" smtClean="0">
                <a:latin typeface="Times New Roman" panose="02020603050405020304" pitchFamily="18" charset="0"/>
              </a:rPr>
              <a:t>point </a:t>
            </a:r>
            <a:r>
              <a:rPr lang="en-IN" b="1" dirty="0" smtClean="0">
                <a:solidFill>
                  <a:srgbClr val="C00000"/>
                </a:solidFill>
                <a:latin typeface="Arial" panose="020B0604020202020204" pitchFamily="34" charset="0"/>
              </a:rPr>
              <a:t>E</a:t>
            </a:r>
            <a:r>
              <a:rPr lang="en-IN" b="1" dirty="0" smtClean="0">
                <a:solidFill>
                  <a:srgbClr val="C00000"/>
                </a:solidFill>
                <a:latin typeface="Times New Roman" panose="02020603050405020304" pitchFamily="18" charset="0"/>
              </a:rPr>
              <a:t>(</a:t>
            </a:r>
            <a:r>
              <a:rPr lang="en-IN" b="1" dirty="0" smtClean="0">
                <a:solidFill>
                  <a:srgbClr val="C00000"/>
                </a:solidFill>
                <a:latin typeface="Arial" panose="020B0604020202020204" pitchFamily="34" charset="0"/>
              </a:rPr>
              <a:t>x</a:t>
            </a:r>
            <a:r>
              <a:rPr lang="en-IN" b="1" dirty="0">
                <a:solidFill>
                  <a:srgbClr val="C00000"/>
                </a:solidFill>
                <a:latin typeface="Arial" panose="020B0604020202020204" pitchFamily="34" charset="0"/>
              </a:rPr>
              <a:t>, </a:t>
            </a:r>
            <a:r>
              <a:rPr lang="en-IN" b="1" dirty="0" smtClean="0">
                <a:solidFill>
                  <a:srgbClr val="C00000"/>
                </a:solidFill>
                <a:latin typeface="Arial" panose="020B0604020202020204" pitchFamily="34" charset="0"/>
              </a:rPr>
              <a:t>t</a:t>
            </a:r>
            <a:r>
              <a:rPr lang="en-IN" b="1" dirty="0" smtClean="0">
                <a:solidFill>
                  <a:srgbClr val="C00000"/>
                </a:solidFill>
                <a:latin typeface="Times New Roman" panose="02020603050405020304" pitchFamily="18" charset="0"/>
              </a:rPr>
              <a:t>) </a:t>
            </a:r>
            <a:r>
              <a:rPr lang="en-IN" dirty="0">
                <a:latin typeface="Times New Roman" panose="02020603050405020304" pitchFamily="18" charset="0"/>
              </a:rPr>
              <a:t>on a </a:t>
            </a:r>
            <a:r>
              <a:rPr lang="en-IN" dirty="0" err="1">
                <a:latin typeface="Times New Roman" panose="02020603050405020304" pitchFamily="18" charset="0"/>
              </a:rPr>
              <a:t>spacetime</a:t>
            </a:r>
            <a:r>
              <a:rPr lang="en-IN" dirty="0">
                <a:latin typeface="Times New Roman" panose="02020603050405020304" pitchFamily="18" charset="0"/>
              </a:rPr>
              <a:t> diagram.</a:t>
            </a:r>
            <a:endParaRPr lang="en-IN" dirty="0">
              <a:effectLst/>
              <a:latin typeface="Times New Roman" panose="02020603050405020304" pitchFamily="18" charset="0"/>
            </a:endParaRPr>
          </a:p>
        </p:txBody>
      </p:sp>
      <p:sp>
        <p:nvSpPr>
          <p:cNvPr id="8" name="Rectangle 7"/>
          <p:cNvSpPr/>
          <p:nvPr/>
        </p:nvSpPr>
        <p:spPr>
          <a:xfrm>
            <a:off x="2991448" y="3418530"/>
            <a:ext cx="748923"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IN" dirty="0">
                <a:latin typeface="Arial" panose="020B0604020202020204" pitchFamily="34" charset="0"/>
              </a:rPr>
              <a:t>event</a:t>
            </a:r>
            <a:endParaRPr lang="en-IN" dirty="0"/>
          </a:p>
        </p:txBody>
      </p:sp>
      <p:sp>
        <p:nvSpPr>
          <p:cNvPr id="15" name="Rectangle 14"/>
          <p:cNvSpPr/>
          <p:nvPr/>
        </p:nvSpPr>
        <p:spPr>
          <a:xfrm>
            <a:off x="482991" y="5786086"/>
            <a:ext cx="806406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IN" dirty="0">
                <a:latin typeface="Times New Roman" panose="02020603050405020304" pitchFamily="18" charset="0"/>
              </a:rPr>
              <a:t>The path traced out by an object in a </a:t>
            </a:r>
            <a:r>
              <a:rPr lang="en-IN" dirty="0" err="1">
                <a:latin typeface="Times New Roman" panose="02020603050405020304" pitchFamily="18" charset="0"/>
              </a:rPr>
              <a:t>spacetime</a:t>
            </a:r>
            <a:r>
              <a:rPr lang="en-IN" dirty="0">
                <a:latin typeface="Times New Roman" panose="02020603050405020304" pitchFamily="18" charset="0"/>
              </a:rPr>
              <a:t> </a:t>
            </a:r>
            <a:r>
              <a:rPr lang="en-IN" dirty="0" smtClean="0">
                <a:latin typeface="Times New Roman" panose="02020603050405020304" pitchFamily="18" charset="0"/>
              </a:rPr>
              <a:t>diagram is </a:t>
            </a:r>
            <a:r>
              <a:rPr lang="en-IN" dirty="0">
                <a:latin typeface="Times New Roman" panose="02020603050405020304" pitchFamily="18" charset="0"/>
              </a:rPr>
              <a:t>called </a:t>
            </a:r>
            <a:r>
              <a:rPr lang="en-IN" dirty="0" smtClean="0">
                <a:latin typeface="Times New Roman" panose="02020603050405020304" pitchFamily="18" charset="0"/>
              </a:rPr>
              <a:t>its </a:t>
            </a:r>
            <a:r>
              <a:rPr lang="en-IN" dirty="0" smtClean="0">
                <a:latin typeface="Arial" panose="020B0604020202020204" pitchFamily="34" charset="0"/>
              </a:rPr>
              <a:t>world line</a:t>
            </a:r>
            <a:r>
              <a:rPr lang="en-IN" dirty="0" smtClean="0">
                <a:latin typeface="Times New Roman" panose="02020603050405020304" pitchFamily="18" charset="0"/>
              </a:rPr>
              <a:t> !</a:t>
            </a:r>
            <a:endParaRPr lang="en-IN" dirty="0">
              <a:latin typeface="Arial" panose="020B0604020202020204" pitchFamily="34" charset="0"/>
            </a:endParaRPr>
          </a:p>
        </p:txBody>
      </p:sp>
      <mc:AlternateContent xmlns:mc="http://schemas.openxmlformats.org/markup-compatibility/2006" xmlns:a14="http://schemas.microsoft.com/office/drawing/2010/main">
        <mc:Choice Requires="a14">
          <p:sp>
            <p:nvSpPr>
              <p:cNvPr id="29" name="TextBox 28"/>
              <p:cNvSpPr txBox="1"/>
              <p:nvPr/>
            </p:nvSpPr>
            <p:spPr>
              <a:xfrm>
                <a:off x="5147113" y="5320536"/>
                <a:ext cx="32570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i="1" smtClean="0">
                          <a:solidFill>
                            <a:srgbClr val="C00000"/>
                          </a:solidFill>
                          <a:latin typeface="Cambria Math" panose="02040503050406030204" pitchFamily="18" charset="0"/>
                          <a:ea typeface="Cambria Math" panose="02040503050406030204" pitchFamily="18" charset="0"/>
                        </a:rPr>
                        <m:t>𝜃</m:t>
                      </m:r>
                      <m:r>
                        <a:rPr lang="en-IN" b="0" i="1" smtClean="0">
                          <a:solidFill>
                            <a:srgbClr val="C00000"/>
                          </a:solidFill>
                          <a:latin typeface="Cambria Math" panose="02040503050406030204" pitchFamily="18" charset="0"/>
                          <a:ea typeface="Cambria Math" panose="02040503050406030204" pitchFamily="18" charset="0"/>
                        </a:rPr>
                        <m:t>=45°−&gt;</m:t>
                      </m:r>
                      <m:r>
                        <a:rPr lang="en-IN" b="0" i="1" smtClean="0">
                          <a:solidFill>
                            <a:srgbClr val="C00000"/>
                          </a:solidFill>
                          <a:latin typeface="Cambria Math" panose="02040503050406030204" pitchFamily="18" charset="0"/>
                          <a:ea typeface="Cambria Math" panose="02040503050406030204" pitchFamily="18" charset="0"/>
                        </a:rPr>
                        <m:t>𝑃h𝑜𝑡𝑜𝑛</m:t>
                      </m:r>
                      <m:r>
                        <a:rPr lang="en-IN" b="0" i="1" smtClean="0">
                          <a:solidFill>
                            <a:srgbClr val="C00000"/>
                          </a:solidFill>
                          <a:latin typeface="Cambria Math" panose="02040503050406030204" pitchFamily="18" charset="0"/>
                          <a:ea typeface="Cambria Math" panose="02040503050406030204" pitchFamily="18" charset="0"/>
                        </a:rPr>
                        <m:t>, </m:t>
                      </m:r>
                      <m:r>
                        <a:rPr lang="en-IN" b="0" i="1" smtClean="0">
                          <a:solidFill>
                            <a:srgbClr val="C00000"/>
                          </a:solidFill>
                          <a:latin typeface="Cambria Math" panose="02040503050406030204" pitchFamily="18" charset="0"/>
                          <a:ea typeface="Cambria Math" panose="02040503050406030204" pitchFamily="18" charset="0"/>
                        </a:rPr>
                        <m:t>𝑠𝑖𝑛𝑐𝑒</m:t>
                      </m:r>
                      <m:r>
                        <a:rPr lang="en-IN" b="0" i="1" smtClean="0">
                          <a:solidFill>
                            <a:srgbClr val="C00000"/>
                          </a:solidFill>
                          <a:latin typeface="Cambria Math" panose="02040503050406030204" pitchFamily="18" charset="0"/>
                          <a:ea typeface="Cambria Math" panose="02040503050406030204" pitchFamily="18" charset="0"/>
                        </a:rPr>
                        <m:t> </m:t>
                      </m:r>
                      <m:r>
                        <a:rPr lang="en-IN" b="1" i="0" smtClean="0">
                          <a:solidFill>
                            <a:srgbClr val="C00000"/>
                          </a:solidFill>
                          <a:latin typeface="Cambria Math" panose="02040503050406030204" pitchFamily="18" charset="0"/>
                          <a:ea typeface="Cambria Math" panose="02040503050406030204" pitchFamily="18" charset="0"/>
                        </a:rPr>
                        <m:t>𝐜</m:t>
                      </m:r>
                      <m:r>
                        <a:rPr lang="en-IN" b="1" i="0" smtClean="0">
                          <a:solidFill>
                            <a:srgbClr val="C00000"/>
                          </a:solidFill>
                          <a:latin typeface="Cambria Math" panose="02040503050406030204" pitchFamily="18" charset="0"/>
                          <a:ea typeface="Cambria Math" panose="02040503050406030204" pitchFamily="18" charset="0"/>
                        </a:rPr>
                        <m:t>=</m:t>
                      </m:r>
                      <m:r>
                        <a:rPr lang="en-IN" b="1" i="0" baseline="0" smtClean="0">
                          <a:solidFill>
                            <a:srgbClr val="C00000"/>
                          </a:solidFill>
                          <a:latin typeface="Cambria Math" panose="02040503050406030204" pitchFamily="18" charset="0"/>
                          <a:ea typeface="Cambria Math" panose="02040503050406030204" pitchFamily="18" charset="0"/>
                        </a:rPr>
                        <m:t>𝐯</m:t>
                      </m:r>
                    </m:oMath>
                  </m:oMathPara>
                </a14:m>
                <a:endParaRPr lang="en-IN" b="1" dirty="0">
                  <a:solidFill>
                    <a:srgbClr val="C0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147113" y="5320536"/>
                <a:ext cx="3257045" cy="276999"/>
              </a:xfrm>
              <a:prstGeom prst="rect">
                <a:avLst/>
              </a:prstGeom>
              <a:blipFill rotWithShape="0">
                <a:blip r:embed="rId2"/>
                <a:stretch>
                  <a:fillRect l="-1121" r="-561" b="-8889"/>
                </a:stretch>
              </a:blipFill>
            </p:spPr>
            <p:txBody>
              <a:bodyPr/>
              <a:lstStyle/>
              <a:p>
                <a:r>
                  <a:rPr lang="en-IN">
                    <a:noFill/>
                  </a:rPr>
                  <a:t> </a:t>
                </a:r>
              </a:p>
            </p:txBody>
          </p:sp>
        </mc:Fallback>
      </mc:AlternateContent>
      <p:pic>
        <p:nvPicPr>
          <p:cNvPr id="9" name="Picture 8"/>
          <p:cNvPicPr>
            <a:picLocks noChangeAspect="1"/>
          </p:cNvPicPr>
          <p:nvPr/>
        </p:nvPicPr>
        <p:blipFill>
          <a:blip r:embed="rId3">
            <a:lum bright="-40000" contrast="40000"/>
          </a:blip>
          <a:stretch>
            <a:fillRect/>
          </a:stretch>
        </p:blipFill>
        <p:spPr>
          <a:xfrm>
            <a:off x="573751" y="3169352"/>
            <a:ext cx="2357131" cy="1846031"/>
          </a:xfrm>
          <a:prstGeom prst="rect">
            <a:avLst/>
          </a:prstGeom>
        </p:spPr>
      </p:pic>
      <p:cxnSp>
        <p:nvCxnSpPr>
          <p:cNvPr id="12" name="Straight Arrow Connector 11"/>
          <p:cNvCxnSpPr>
            <a:stCxn id="8" idx="1"/>
          </p:cNvCxnSpPr>
          <p:nvPr/>
        </p:nvCxnSpPr>
        <p:spPr>
          <a:xfrm flipH="1">
            <a:off x="1893240" y="3603196"/>
            <a:ext cx="1098208" cy="163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lum bright="-40000" contrast="40000"/>
          </a:blip>
          <a:stretch>
            <a:fillRect/>
          </a:stretch>
        </p:blipFill>
        <p:spPr>
          <a:xfrm>
            <a:off x="4237307" y="3003843"/>
            <a:ext cx="4136191" cy="2196000"/>
          </a:xfrm>
          <a:prstGeom prst="rect">
            <a:avLst/>
          </a:prstGeom>
        </p:spPr>
      </p:pic>
    </p:spTree>
    <p:extLst>
      <p:ext uri="{BB962C8B-B14F-4D97-AF65-F5344CB8AC3E}">
        <p14:creationId xmlns:p14="http://schemas.microsoft.com/office/powerpoint/2010/main" val="6773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animBg="1"/>
      <p:bldP spid="15"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7921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Lorentz transformation</a:t>
            </a:r>
            <a:endParaRPr lang="en-US" dirty="0"/>
          </a:p>
        </p:txBody>
      </p:sp>
      <p:sp>
        <p:nvSpPr>
          <p:cNvPr id="3" name="Content Placeholder 2"/>
          <p:cNvSpPr>
            <a:spLocks noGrp="1"/>
          </p:cNvSpPr>
          <p:nvPr>
            <p:ph idx="1"/>
          </p:nvPr>
        </p:nvSpPr>
        <p:spPr>
          <a:xfrm>
            <a:off x="304800" y="1143000"/>
            <a:ext cx="5257800" cy="381000"/>
          </a:xfrm>
        </p:spPr>
        <p:txBody>
          <a:bodyPr>
            <a:normAutofit lnSpcReduction="10000"/>
          </a:bodyPr>
          <a:lstStyle/>
          <a:p>
            <a:pPr>
              <a:buFont typeface="Wingdings" pitchFamily="2" charset="2"/>
              <a:buChar char="Ø"/>
            </a:pPr>
            <a:r>
              <a:rPr lang="en-US" sz="2000" dirty="0">
                <a:solidFill>
                  <a:srgbClr val="0070C0"/>
                </a:solidFill>
              </a:rPr>
              <a:t>The special set of linear transformations that:</a:t>
            </a:r>
          </a:p>
        </p:txBody>
      </p:sp>
      <p:sp>
        <p:nvSpPr>
          <p:cNvPr id="4" name="Rectangle 3"/>
          <p:cNvSpPr/>
          <p:nvPr/>
        </p:nvSpPr>
        <p:spPr>
          <a:xfrm>
            <a:off x="1295400" y="1524000"/>
            <a:ext cx="7391400" cy="369332"/>
          </a:xfrm>
          <a:prstGeom prst="rect">
            <a:avLst/>
          </a:prstGeom>
        </p:spPr>
        <p:txBody>
          <a:bodyPr wrap="square">
            <a:spAutoFit/>
          </a:bodyPr>
          <a:lstStyle/>
          <a:p>
            <a:pPr>
              <a:buFont typeface="Wingdings" pitchFamily="2" charset="2"/>
              <a:buChar char="ü"/>
            </a:pPr>
            <a:r>
              <a:rPr lang="en-US" dirty="0" smtClean="0">
                <a:solidFill>
                  <a:srgbClr val="C00000"/>
                </a:solidFill>
              </a:rPr>
              <a:t>Preserve </a:t>
            </a:r>
            <a:r>
              <a:rPr lang="en-US" dirty="0">
                <a:solidFill>
                  <a:srgbClr val="C00000"/>
                </a:solidFill>
              </a:rPr>
              <a:t>the constancy of the speed of light (</a:t>
            </a:r>
            <a:r>
              <a:rPr lang="en-US" i="1" dirty="0" smtClean="0">
                <a:solidFill>
                  <a:srgbClr val="C00000"/>
                </a:solidFill>
              </a:rPr>
              <a:t>c) </a:t>
            </a:r>
            <a:r>
              <a:rPr lang="en-US" dirty="0" smtClean="0">
                <a:solidFill>
                  <a:srgbClr val="C00000"/>
                </a:solidFill>
              </a:rPr>
              <a:t>between </a:t>
            </a:r>
            <a:r>
              <a:rPr lang="en-US" dirty="0">
                <a:solidFill>
                  <a:srgbClr val="C00000"/>
                </a:solidFill>
              </a:rPr>
              <a:t>inertial observers;</a:t>
            </a:r>
          </a:p>
        </p:txBody>
      </p:sp>
      <p:sp>
        <p:nvSpPr>
          <p:cNvPr id="5" name="Rectangle 4"/>
          <p:cNvSpPr/>
          <p:nvPr/>
        </p:nvSpPr>
        <p:spPr>
          <a:xfrm>
            <a:off x="1295400" y="1905000"/>
            <a:ext cx="7315200" cy="369332"/>
          </a:xfrm>
          <a:prstGeom prst="rect">
            <a:avLst/>
          </a:prstGeom>
        </p:spPr>
        <p:txBody>
          <a:bodyPr wrap="square">
            <a:spAutoFit/>
          </a:bodyPr>
          <a:lstStyle/>
          <a:p>
            <a:pPr>
              <a:buFont typeface="Wingdings" pitchFamily="2" charset="2"/>
              <a:buChar char="ü"/>
            </a:pPr>
            <a:r>
              <a:rPr lang="en-US" dirty="0" smtClean="0">
                <a:solidFill>
                  <a:srgbClr val="C00000"/>
                </a:solidFill>
              </a:rPr>
              <a:t>Account </a:t>
            </a:r>
            <a:r>
              <a:rPr lang="en-US" dirty="0">
                <a:solidFill>
                  <a:srgbClr val="C00000"/>
                </a:solidFill>
              </a:rPr>
              <a:t>for the problem of simultaneity </a:t>
            </a:r>
            <a:r>
              <a:rPr lang="en-US" dirty="0" smtClean="0">
                <a:solidFill>
                  <a:srgbClr val="C00000"/>
                </a:solidFill>
              </a:rPr>
              <a:t>between these observers !</a:t>
            </a:r>
            <a:endParaRPr lang="en-US" dirty="0">
              <a:solidFill>
                <a:srgbClr val="C00000"/>
              </a:solidFill>
            </a:endParaRPr>
          </a:p>
        </p:txBody>
      </p:sp>
      <p:sp>
        <p:nvSpPr>
          <p:cNvPr id="6" name="Rectangle 5"/>
          <p:cNvSpPr/>
          <p:nvPr/>
        </p:nvSpPr>
        <p:spPr>
          <a:xfrm>
            <a:off x="381000" y="2362200"/>
            <a:ext cx="8229600"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buFont typeface="Wingdings" pitchFamily="2" charset="2"/>
              <a:buChar char="§"/>
            </a:pPr>
            <a:r>
              <a:rPr lang="en-US" dirty="0" smtClean="0"/>
              <a:t> We </a:t>
            </a:r>
            <a:r>
              <a:rPr lang="en-US" dirty="0"/>
              <a:t>will derive the general form that the transformation law must take purely </a:t>
            </a:r>
            <a:r>
              <a:rPr lang="en-US" dirty="0" smtClean="0"/>
              <a:t>from</a:t>
            </a:r>
          </a:p>
          <a:p>
            <a:r>
              <a:rPr lang="en-US" dirty="0"/>
              <a:t> </a:t>
            </a:r>
            <a:r>
              <a:rPr lang="en-US" dirty="0" smtClean="0"/>
              <a:t>   kinematic/symmetry </a:t>
            </a:r>
            <a:r>
              <a:rPr lang="en-US" dirty="0"/>
              <a:t>considerations.</a:t>
            </a:r>
          </a:p>
        </p:txBody>
      </p:sp>
      <p:sp>
        <p:nvSpPr>
          <p:cNvPr id="7" name="Rectangle 6"/>
          <p:cNvSpPr/>
          <p:nvPr/>
        </p:nvSpPr>
        <p:spPr>
          <a:xfrm>
            <a:off x="381000" y="3200400"/>
            <a:ext cx="2805961" cy="369332"/>
          </a:xfrm>
          <a:prstGeom prst="rect">
            <a:avLst/>
          </a:prstGeom>
        </p:spPr>
        <p:txBody>
          <a:bodyPr wrap="none">
            <a:spAutoFit/>
          </a:bodyPr>
          <a:lstStyle/>
          <a:p>
            <a:r>
              <a:rPr lang="en-US" b="1" u="sng" dirty="0">
                <a:solidFill>
                  <a:srgbClr val="C00000"/>
                </a:solidFill>
              </a:rPr>
              <a:t>B</a:t>
            </a:r>
            <a:r>
              <a:rPr lang="en-US" b="1" u="sng" dirty="0" smtClean="0">
                <a:solidFill>
                  <a:srgbClr val="C00000"/>
                </a:solidFill>
              </a:rPr>
              <a:t>ased </a:t>
            </a:r>
            <a:r>
              <a:rPr lang="en-US" b="1" u="sng" dirty="0">
                <a:solidFill>
                  <a:srgbClr val="C00000"/>
                </a:solidFill>
              </a:rPr>
              <a:t>on two </a:t>
            </a:r>
            <a:r>
              <a:rPr lang="en-US" b="1" u="sng" dirty="0" smtClean="0">
                <a:solidFill>
                  <a:srgbClr val="C00000"/>
                </a:solidFill>
              </a:rPr>
              <a:t>assumptions:</a:t>
            </a:r>
            <a:endParaRPr lang="en-US" b="1" u="sng" dirty="0">
              <a:solidFill>
                <a:srgbClr val="C00000"/>
              </a:solidFill>
            </a:endParaRPr>
          </a:p>
        </p:txBody>
      </p:sp>
      <p:sp>
        <p:nvSpPr>
          <p:cNvPr id="8" name="Rectangle 7"/>
          <p:cNvSpPr/>
          <p:nvPr/>
        </p:nvSpPr>
        <p:spPr>
          <a:xfrm>
            <a:off x="457200" y="3657600"/>
            <a:ext cx="8382000" cy="646331"/>
          </a:xfrm>
          <a:prstGeom prst="rect">
            <a:avLst/>
          </a:prstGeom>
        </p:spPr>
        <p:txBody>
          <a:bodyPr wrap="square">
            <a:spAutoFit/>
          </a:bodyPr>
          <a:lstStyle/>
          <a:p>
            <a:r>
              <a:rPr lang="en-US" b="1" u="sng" dirty="0">
                <a:solidFill>
                  <a:srgbClr val="C00000"/>
                </a:solidFill>
              </a:rPr>
              <a:t>Homogeneity</a:t>
            </a:r>
            <a:r>
              <a:rPr lang="en-US" b="1" dirty="0">
                <a:solidFill>
                  <a:srgbClr val="C00000"/>
                </a:solidFill>
              </a:rPr>
              <a:t>:</a:t>
            </a:r>
            <a:r>
              <a:rPr lang="en-US" b="1" dirty="0"/>
              <a:t> The intrinsic properties of empty space are the same everywhere </a:t>
            </a:r>
            <a:r>
              <a:rPr lang="en-US" b="1" dirty="0" smtClean="0"/>
              <a:t>and</a:t>
            </a:r>
          </a:p>
          <a:p>
            <a:r>
              <a:rPr lang="en-US" b="1" dirty="0"/>
              <a:t> </a:t>
            </a:r>
            <a:r>
              <a:rPr lang="en-US" b="1" dirty="0" smtClean="0"/>
              <a:t>                          </a:t>
            </a:r>
            <a:r>
              <a:rPr lang="en-US" b="1" dirty="0"/>
              <a:t>for all time</a:t>
            </a:r>
            <a:r>
              <a:rPr lang="en-US" b="1" dirty="0" smtClean="0"/>
              <a:t>.</a:t>
            </a:r>
            <a:endParaRPr lang="en-US" b="1" dirty="0"/>
          </a:p>
        </p:txBody>
      </p:sp>
      <p:sp>
        <p:nvSpPr>
          <p:cNvPr id="11" name="Rectangle 10"/>
          <p:cNvSpPr/>
          <p:nvPr/>
        </p:nvSpPr>
        <p:spPr>
          <a:xfrm>
            <a:off x="457200" y="4267200"/>
            <a:ext cx="7620000" cy="369332"/>
          </a:xfrm>
          <a:prstGeom prst="rect">
            <a:avLst/>
          </a:prstGeom>
        </p:spPr>
        <p:txBody>
          <a:bodyPr wrap="square">
            <a:spAutoFit/>
          </a:bodyPr>
          <a:lstStyle/>
          <a:p>
            <a:r>
              <a:rPr lang="en-US" b="1" u="sng" dirty="0">
                <a:solidFill>
                  <a:srgbClr val="C00000"/>
                </a:solidFill>
              </a:rPr>
              <a:t>Spatial Isotropy: </a:t>
            </a:r>
            <a:r>
              <a:rPr lang="en-US" b="1" dirty="0" smtClean="0">
                <a:solidFill>
                  <a:srgbClr val="C00000"/>
                </a:solidFill>
              </a:rPr>
              <a:t> </a:t>
            </a:r>
            <a:r>
              <a:rPr lang="en-US" b="1" dirty="0" smtClean="0"/>
              <a:t>The </a:t>
            </a:r>
            <a:r>
              <a:rPr lang="en-US" b="1" dirty="0"/>
              <a:t>intrinsic properties of space is the same in all directions.</a:t>
            </a:r>
            <a:endParaRPr lang="en-US" dirty="0"/>
          </a:p>
        </p:txBody>
      </p:sp>
      <p:sp>
        <p:nvSpPr>
          <p:cNvPr id="12" name="Rectangle 11"/>
          <p:cNvSpPr/>
          <p:nvPr/>
        </p:nvSpPr>
        <p:spPr>
          <a:xfrm>
            <a:off x="533400" y="4800600"/>
            <a:ext cx="8305800" cy="923330"/>
          </a:xfrm>
          <a:prstGeom prst="rect">
            <a:avLst/>
          </a:prstGeom>
        </p:spPr>
        <p:txBody>
          <a:bodyPr wrap="square">
            <a:spAutoFit/>
          </a:bodyPr>
          <a:lstStyle/>
          <a:p>
            <a:r>
              <a:rPr lang="en-US" b="1" u="sng" dirty="0">
                <a:solidFill>
                  <a:srgbClr val="C00000"/>
                </a:solidFill>
              </a:rPr>
              <a:t>No Memory:</a:t>
            </a:r>
            <a:r>
              <a:rPr lang="en-US" b="1" dirty="0">
                <a:solidFill>
                  <a:srgbClr val="C00000"/>
                </a:solidFill>
              </a:rPr>
              <a:t> </a:t>
            </a:r>
            <a:r>
              <a:rPr lang="en-US" b="1" dirty="0" smtClean="0">
                <a:solidFill>
                  <a:srgbClr val="C00000"/>
                </a:solidFill>
              </a:rPr>
              <a:t> </a:t>
            </a:r>
            <a:r>
              <a:rPr lang="en-US" b="1" dirty="0" smtClean="0"/>
              <a:t>The </a:t>
            </a:r>
            <a:r>
              <a:rPr lang="en-US" b="1" dirty="0"/>
              <a:t>extrinsic properties of the rulers and clocks may be functions of </a:t>
            </a:r>
            <a:endParaRPr lang="en-US" b="1" dirty="0" smtClean="0"/>
          </a:p>
          <a:p>
            <a:r>
              <a:rPr lang="en-US" b="1" dirty="0"/>
              <a:t> </a:t>
            </a:r>
            <a:r>
              <a:rPr lang="en-US" b="1" dirty="0" smtClean="0"/>
              <a:t>                        their current states </a:t>
            </a:r>
            <a:r>
              <a:rPr lang="en-US" b="1" dirty="0"/>
              <a:t>of motion, but not of their states of motion at </a:t>
            </a:r>
            <a:r>
              <a:rPr lang="en-US" b="1" dirty="0" smtClean="0"/>
              <a:t>any</a:t>
            </a:r>
          </a:p>
          <a:p>
            <a:r>
              <a:rPr lang="en-US" b="1" dirty="0"/>
              <a:t> </a:t>
            </a:r>
            <a:r>
              <a:rPr lang="en-US" b="1" dirty="0" smtClean="0"/>
              <a:t>                        other </a:t>
            </a:r>
            <a:r>
              <a:rPr lang="en-US" b="1" dirty="0"/>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animBg="1"/>
      <p:bldP spid="7" grpId="0"/>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8683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Lorentz transformation</a:t>
            </a:r>
            <a:endParaRPr lang="en-US" dirty="0"/>
          </a:p>
        </p:txBody>
      </p:sp>
      <p:sp>
        <p:nvSpPr>
          <p:cNvPr id="3" name="Content Placeholder 2"/>
          <p:cNvSpPr>
            <a:spLocks noGrp="1"/>
          </p:cNvSpPr>
          <p:nvPr>
            <p:ph idx="1"/>
          </p:nvPr>
        </p:nvSpPr>
        <p:spPr>
          <a:xfrm>
            <a:off x="381000" y="1219200"/>
            <a:ext cx="8229600" cy="762000"/>
          </a:xfrm>
        </p:spPr>
        <p:txBody>
          <a:bodyPr>
            <a:normAutofit/>
          </a:bodyPr>
          <a:lstStyle/>
          <a:p>
            <a:pPr>
              <a:buFont typeface="Wingdings" pitchFamily="2" charset="2"/>
              <a:buChar char="q"/>
            </a:pPr>
            <a:r>
              <a:rPr lang="en-US" sz="2000" dirty="0">
                <a:solidFill>
                  <a:srgbClr val="002060"/>
                </a:solidFill>
              </a:rPr>
              <a:t>The starting point is to consider two inertial frames </a:t>
            </a:r>
            <a:r>
              <a:rPr lang="en-US" sz="2000" dirty="0">
                <a:solidFill>
                  <a:srgbClr val="C00000"/>
                </a:solidFill>
              </a:rPr>
              <a:t>S</a:t>
            </a:r>
            <a:r>
              <a:rPr lang="en-US" sz="2000" i="1" dirty="0">
                <a:solidFill>
                  <a:srgbClr val="C00000"/>
                </a:solidFill>
              </a:rPr>
              <a:t> </a:t>
            </a:r>
            <a:r>
              <a:rPr lang="en-US" sz="2000" dirty="0">
                <a:solidFill>
                  <a:srgbClr val="C00000"/>
                </a:solidFill>
              </a:rPr>
              <a:t>and</a:t>
            </a:r>
            <a:r>
              <a:rPr lang="en-US" sz="2000" i="1" dirty="0">
                <a:solidFill>
                  <a:srgbClr val="C00000"/>
                </a:solidFill>
              </a:rPr>
              <a:t> </a:t>
            </a:r>
            <a:r>
              <a:rPr lang="en-US" sz="2000" dirty="0" smtClean="0">
                <a:solidFill>
                  <a:srgbClr val="C00000"/>
                </a:solidFill>
              </a:rPr>
              <a:t>S</a:t>
            </a:r>
            <a:r>
              <a:rPr lang="en-US" sz="2000" baseline="30000" dirty="0" smtClean="0">
                <a:solidFill>
                  <a:srgbClr val="C00000"/>
                </a:solidFill>
              </a:rPr>
              <a:t>’</a:t>
            </a:r>
            <a:r>
              <a:rPr lang="en-US" sz="2000" i="1" dirty="0" smtClean="0">
                <a:solidFill>
                  <a:srgbClr val="C00000"/>
                </a:solidFill>
              </a:rPr>
              <a:t> </a:t>
            </a:r>
            <a:r>
              <a:rPr lang="en-US" sz="2000" dirty="0">
                <a:solidFill>
                  <a:srgbClr val="002060"/>
                </a:solidFill>
              </a:rPr>
              <a:t>where</a:t>
            </a:r>
            <a:r>
              <a:rPr lang="en-US" sz="2000" i="1" dirty="0">
                <a:solidFill>
                  <a:srgbClr val="002060"/>
                </a:solidFill>
              </a:rPr>
              <a:t> </a:t>
            </a:r>
            <a:r>
              <a:rPr lang="en-US" sz="2000" dirty="0" smtClean="0">
                <a:solidFill>
                  <a:srgbClr val="002060"/>
                </a:solidFill>
              </a:rPr>
              <a:t>S</a:t>
            </a:r>
            <a:r>
              <a:rPr lang="en-US" sz="2000" baseline="30000" dirty="0" smtClean="0">
                <a:solidFill>
                  <a:srgbClr val="002060"/>
                </a:solidFill>
              </a:rPr>
              <a:t>’</a:t>
            </a:r>
            <a:r>
              <a:rPr lang="en-US" sz="2000" dirty="0" smtClean="0">
                <a:solidFill>
                  <a:srgbClr val="002060"/>
                </a:solidFill>
              </a:rPr>
              <a:t> is </a:t>
            </a:r>
            <a:r>
              <a:rPr lang="en-US" sz="2000" dirty="0">
                <a:solidFill>
                  <a:srgbClr val="002060"/>
                </a:solidFill>
              </a:rPr>
              <a:t>moving with a</a:t>
            </a:r>
            <a:r>
              <a:rPr lang="en-US" sz="2000" i="1" dirty="0">
                <a:solidFill>
                  <a:srgbClr val="002060"/>
                </a:solidFill>
              </a:rPr>
              <a:t> </a:t>
            </a:r>
            <a:r>
              <a:rPr lang="en-US" sz="2000" dirty="0" smtClean="0">
                <a:solidFill>
                  <a:srgbClr val="002060"/>
                </a:solidFill>
              </a:rPr>
              <a:t>velocity</a:t>
            </a:r>
            <a:r>
              <a:rPr lang="en-US" sz="2000" i="1" dirty="0" smtClean="0">
                <a:solidFill>
                  <a:srgbClr val="002060"/>
                </a:solidFill>
              </a:rPr>
              <a:t> </a:t>
            </a:r>
            <a:r>
              <a:rPr lang="en-US" sz="2000" b="1" dirty="0" smtClean="0">
                <a:solidFill>
                  <a:srgbClr val="C00000"/>
                </a:solidFill>
                <a:latin typeface="Pristina" pitchFamily="66" charset="0"/>
              </a:rPr>
              <a:t>v</a:t>
            </a:r>
            <a:r>
              <a:rPr lang="en-US" sz="2000" i="1" dirty="0" smtClean="0">
                <a:solidFill>
                  <a:srgbClr val="002060"/>
                </a:solidFill>
                <a:latin typeface="Pristina" pitchFamily="66" charset="0"/>
              </a:rPr>
              <a:t> </a:t>
            </a:r>
            <a:r>
              <a:rPr lang="en-US" sz="2000" dirty="0">
                <a:solidFill>
                  <a:srgbClr val="002060"/>
                </a:solidFill>
              </a:rPr>
              <a:t>relative to </a:t>
            </a:r>
            <a:r>
              <a:rPr lang="en-US" sz="2000" i="1" dirty="0">
                <a:solidFill>
                  <a:srgbClr val="002060"/>
                </a:solidFill>
              </a:rPr>
              <a:t>S .</a:t>
            </a:r>
            <a:endParaRPr lang="en-US" sz="2000" dirty="0">
              <a:solidFill>
                <a:srgbClr val="002060"/>
              </a:solidFill>
            </a:endParaRPr>
          </a:p>
        </p:txBody>
      </p:sp>
      <p:pic>
        <p:nvPicPr>
          <p:cNvPr id="24578" name="Picture 2"/>
          <p:cNvPicPr>
            <a:picLocks noChangeAspect="1" noChangeArrowheads="1"/>
          </p:cNvPicPr>
          <p:nvPr/>
        </p:nvPicPr>
        <p:blipFill>
          <a:blip r:embed="rId2"/>
          <a:srcRect/>
          <a:stretch>
            <a:fillRect/>
          </a:stretch>
        </p:blipFill>
        <p:spPr bwMode="auto">
          <a:xfrm>
            <a:off x="5791200" y="1600200"/>
            <a:ext cx="2296938" cy="1280160"/>
          </a:xfrm>
          <a:prstGeom prst="rect">
            <a:avLst/>
          </a:prstGeom>
          <a:noFill/>
          <a:ln w="9525">
            <a:noFill/>
            <a:miter lim="800000"/>
            <a:headEnd/>
            <a:tailEnd/>
          </a:ln>
          <a:effectLst/>
        </p:spPr>
      </p:pic>
      <p:sp>
        <p:nvSpPr>
          <p:cNvPr id="5" name="Rectangle 4"/>
          <p:cNvSpPr/>
          <p:nvPr/>
        </p:nvSpPr>
        <p:spPr>
          <a:xfrm>
            <a:off x="457200" y="1981200"/>
            <a:ext cx="5334000" cy="646331"/>
          </a:xfrm>
          <a:prstGeom prst="rect">
            <a:avLst/>
          </a:prstGeom>
        </p:spPr>
        <p:txBody>
          <a:bodyPr wrap="square">
            <a:spAutoFit/>
          </a:bodyPr>
          <a:lstStyle/>
          <a:p>
            <a:pPr>
              <a:buFont typeface="Wingdings" pitchFamily="2" charset="2"/>
              <a:buChar char="ü"/>
            </a:pPr>
            <a:r>
              <a:rPr lang="en-US" dirty="0"/>
              <a:t>Suppose </a:t>
            </a:r>
            <a:r>
              <a:rPr lang="en-US" dirty="0" smtClean="0"/>
              <a:t>that </a:t>
            </a:r>
            <a:r>
              <a:rPr lang="en-US" dirty="0"/>
              <a:t>the origins coincide at t = </a:t>
            </a:r>
            <a:r>
              <a:rPr lang="en-US" dirty="0" smtClean="0"/>
              <a:t>t’ </a:t>
            </a:r>
            <a:r>
              <a:rPr lang="en-US" dirty="0"/>
              <a:t>= 0, and </a:t>
            </a:r>
            <a:r>
              <a:rPr lang="en-US" dirty="0" smtClean="0"/>
              <a:t> </a:t>
            </a:r>
          </a:p>
          <a:p>
            <a:r>
              <a:rPr lang="en-US" dirty="0"/>
              <a:t> </a:t>
            </a:r>
            <a:r>
              <a:rPr lang="en-US" dirty="0" smtClean="0"/>
              <a:t>  that </a:t>
            </a:r>
            <a:r>
              <a:rPr lang="en-US" dirty="0"/>
              <a:t>at this time there is a burst </a:t>
            </a:r>
            <a:r>
              <a:rPr lang="en-US" dirty="0" smtClean="0"/>
              <a:t>of light </a:t>
            </a:r>
            <a:r>
              <a:rPr lang="en-US" dirty="0"/>
              <a:t>at the origins</a:t>
            </a:r>
            <a:r>
              <a:rPr lang="en-US" dirty="0" smtClean="0"/>
              <a:t>.</a:t>
            </a:r>
          </a:p>
        </p:txBody>
      </p:sp>
      <p:sp>
        <p:nvSpPr>
          <p:cNvPr id="6" name="Rectangle 5"/>
          <p:cNvSpPr/>
          <p:nvPr/>
        </p:nvSpPr>
        <p:spPr>
          <a:xfrm>
            <a:off x="457200" y="2667000"/>
            <a:ext cx="8305800" cy="923330"/>
          </a:xfrm>
          <a:prstGeom prst="rect">
            <a:avLst/>
          </a:prstGeom>
        </p:spPr>
        <p:txBody>
          <a:bodyPr wrap="square">
            <a:spAutoFit/>
          </a:bodyPr>
          <a:lstStyle/>
          <a:p>
            <a:pPr>
              <a:buFont typeface="Wingdings" pitchFamily="2" charset="2"/>
              <a:buChar char="ü"/>
            </a:pPr>
            <a:r>
              <a:rPr lang="en-US" dirty="0" smtClean="0"/>
              <a:t> Light travels with speed </a:t>
            </a:r>
            <a:r>
              <a:rPr lang="en-US" dirty="0" smtClean="0">
                <a:solidFill>
                  <a:srgbClr val="C00000"/>
                </a:solidFill>
              </a:rPr>
              <a:t>c</a:t>
            </a:r>
            <a:r>
              <a:rPr lang="en-US" dirty="0" smtClean="0"/>
              <a:t> in both frames, at time t</a:t>
            </a:r>
          </a:p>
          <a:p>
            <a:r>
              <a:rPr lang="en-US" dirty="0" smtClean="0"/>
              <a:t>    in frame S, the </a:t>
            </a:r>
            <a:r>
              <a:rPr lang="en-US" dirty="0" err="1" smtClean="0"/>
              <a:t>wavefront</a:t>
            </a:r>
            <a:r>
              <a:rPr lang="en-US" dirty="0" smtClean="0"/>
              <a:t> of the light forms </a:t>
            </a:r>
            <a:r>
              <a:rPr lang="en-US" dirty="0" smtClean="0">
                <a:solidFill>
                  <a:srgbClr val="C00000"/>
                </a:solidFill>
              </a:rPr>
              <a:t>a sphere of radius r = ct </a:t>
            </a:r>
            <a:r>
              <a:rPr lang="en-US" dirty="0" smtClean="0"/>
              <a:t>centered on the</a:t>
            </a:r>
          </a:p>
          <a:p>
            <a:r>
              <a:rPr lang="en-US" dirty="0"/>
              <a:t> </a:t>
            </a:r>
            <a:r>
              <a:rPr lang="en-US" dirty="0" smtClean="0"/>
              <a:t>   origin of S, and in </a:t>
            </a:r>
            <a:r>
              <a:rPr lang="en-US" dirty="0" smtClean="0">
                <a:solidFill>
                  <a:srgbClr val="C00000"/>
                </a:solidFill>
              </a:rPr>
              <a:t>S’ </a:t>
            </a:r>
            <a:r>
              <a:rPr lang="en-US" dirty="0" smtClean="0"/>
              <a:t>the </a:t>
            </a:r>
            <a:r>
              <a:rPr lang="en-US" dirty="0" err="1" smtClean="0"/>
              <a:t>wavefront</a:t>
            </a:r>
            <a:r>
              <a:rPr lang="en-US" dirty="0" smtClean="0"/>
              <a:t> forms a </a:t>
            </a:r>
            <a:r>
              <a:rPr lang="en-US" dirty="0" smtClean="0">
                <a:solidFill>
                  <a:srgbClr val="C00000"/>
                </a:solidFill>
              </a:rPr>
              <a:t>similar sphere of radius r’ =ct’</a:t>
            </a:r>
            <a:endParaRPr lang="en-US" dirty="0">
              <a:solidFill>
                <a:srgbClr val="C00000"/>
              </a:solidFill>
            </a:endParaRPr>
          </a:p>
        </p:txBody>
      </p:sp>
      <p:sp>
        <p:nvSpPr>
          <p:cNvPr id="7" name="Rectangle 6"/>
          <p:cNvSpPr/>
          <p:nvPr/>
        </p:nvSpPr>
        <p:spPr>
          <a:xfrm>
            <a:off x="7162800" y="3810000"/>
            <a:ext cx="1752600" cy="584775"/>
          </a:xfrm>
          <a:prstGeom prst="rect">
            <a:avLst/>
          </a:prstGeom>
        </p:spPr>
        <p:txBody>
          <a:bodyPr wrap="square">
            <a:spAutoFit/>
          </a:bodyPr>
          <a:lstStyle/>
          <a:p>
            <a:r>
              <a:rPr lang="en-US" sz="1600" dirty="0"/>
              <a:t>Spherical </a:t>
            </a:r>
            <a:r>
              <a:rPr lang="en-US" sz="1600" dirty="0" err="1"/>
              <a:t>wavefronts</a:t>
            </a:r>
            <a:r>
              <a:rPr lang="en-US" sz="1600" dirty="0"/>
              <a:t> in </a:t>
            </a:r>
            <a:r>
              <a:rPr lang="en-US" sz="1600" dirty="0" smtClean="0"/>
              <a:t>S</a:t>
            </a:r>
            <a:endParaRPr lang="en-US" sz="1600" dirty="0"/>
          </a:p>
        </p:txBody>
      </p:sp>
      <p:pic>
        <p:nvPicPr>
          <p:cNvPr id="24579" name="Picture 3"/>
          <p:cNvPicPr>
            <a:picLocks noChangeAspect="1" noChangeArrowheads="1"/>
          </p:cNvPicPr>
          <p:nvPr/>
        </p:nvPicPr>
        <p:blipFill>
          <a:blip r:embed="rId3"/>
          <a:srcRect/>
          <a:stretch>
            <a:fillRect/>
          </a:stretch>
        </p:blipFill>
        <p:spPr bwMode="auto">
          <a:xfrm>
            <a:off x="5486400" y="3962400"/>
            <a:ext cx="1531620" cy="274320"/>
          </a:xfrm>
          <a:prstGeom prst="rect">
            <a:avLst/>
          </a:prstGeom>
          <a:noFill/>
          <a:ln w="9525">
            <a:noFill/>
            <a:miter lim="800000"/>
            <a:headEnd/>
            <a:tailEnd/>
          </a:ln>
          <a:effectLst/>
        </p:spPr>
      </p:pic>
      <p:sp>
        <p:nvSpPr>
          <p:cNvPr id="9" name="Rectangle 8"/>
          <p:cNvSpPr/>
          <p:nvPr/>
        </p:nvSpPr>
        <p:spPr>
          <a:xfrm>
            <a:off x="304800" y="3886200"/>
            <a:ext cx="2639633" cy="369332"/>
          </a:xfrm>
          <a:prstGeom prst="rect">
            <a:avLst/>
          </a:prstGeom>
        </p:spPr>
        <p:txBody>
          <a:bodyPr wrap="none">
            <a:spAutoFit/>
          </a:bodyPr>
          <a:lstStyle/>
          <a:p>
            <a:r>
              <a:rPr lang="en-US" dirty="0"/>
              <a:t>Spherical </a:t>
            </a:r>
            <a:r>
              <a:rPr lang="en-US" dirty="0" err="1"/>
              <a:t>wavefronts</a:t>
            </a:r>
            <a:r>
              <a:rPr lang="en-US" dirty="0"/>
              <a:t> in </a:t>
            </a:r>
            <a:r>
              <a:rPr lang="en-US" dirty="0" smtClean="0"/>
              <a:t>S’:</a:t>
            </a:r>
            <a:endParaRPr lang="en-US" dirty="0"/>
          </a:p>
        </p:txBody>
      </p:sp>
      <p:pic>
        <p:nvPicPr>
          <p:cNvPr id="24580" name="Picture 4"/>
          <p:cNvPicPr>
            <a:picLocks noChangeAspect="1" noChangeArrowheads="1"/>
          </p:cNvPicPr>
          <p:nvPr/>
        </p:nvPicPr>
        <p:blipFill>
          <a:blip r:embed="rId4"/>
          <a:srcRect/>
          <a:stretch>
            <a:fillRect/>
          </a:stretch>
        </p:blipFill>
        <p:spPr bwMode="auto">
          <a:xfrm>
            <a:off x="2971800" y="3962400"/>
            <a:ext cx="1682496" cy="274320"/>
          </a:xfrm>
          <a:prstGeom prst="rect">
            <a:avLst/>
          </a:prstGeom>
          <a:noFill/>
          <a:ln w="9525">
            <a:noFill/>
            <a:miter lim="800000"/>
            <a:headEnd/>
            <a:tailEnd/>
          </a:ln>
          <a:effectLst/>
        </p:spPr>
      </p:pic>
      <p:pic>
        <p:nvPicPr>
          <p:cNvPr id="24581" name="Picture 5"/>
          <p:cNvPicPr>
            <a:picLocks noChangeAspect="1" noChangeArrowheads="1"/>
          </p:cNvPicPr>
          <p:nvPr/>
        </p:nvPicPr>
        <p:blipFill>
          <a:blip r:embed="rId5"/>
          <a:srcRect/>
          <a:stretch>
            <a:fillRect/>
          </a:stretch>
        </p:blipFill>
        <p:spPr bwMode="auto">
          <a:xfrm>
            <a:off x="3505200" y="4648200"/>
            <a:ext cx="755421" cy="1005840"/>
          </a:xfrm>
          <a:prstGeom prst="rect">
            <a:avLst/>
          </a:prstGeom>
          <a:noFill/>
          <a:ln w="9525">
            <a:noFill/>
            <a:miter lim="800000"/>
            <a:headEnd/>
            <a:tailEnd/>
          </a:ln>
          <a:effectLst/>
        </p:spPr>
      </p:pic>
      <p:sp>
        <p:nvSpPr>
          <p:cNvPr id="27" name="Rectangle 26"/>
          <p:cNvSpPr/>
          <p:nvPr/>
        </p:nvSpPr>
        <p:spPr>
          <a:xfrm>
            <a:off x="304800" y="4953000"/>
            <a:ext cx="2438400" cy="338554"/>
          </a:xfrm>
          <a:prstGeom prst="rect">
            <a:avLst/>
          </a:prstGeom>
        </p:spPr>
        <p:txBody>
          <a:bodyPr wrap="square">
            <a:spAutoFit/>
          </a:bodyPr>
          <a:lstStyle/>
          <a:p>
            <a:r>
              <a:rPr lang="en-US" sz="1600" dirty="0">
                <a:solidFill>
                  <a:srgbClr val="C00000"/>
                </a:solidFill>
              </a:rPr>
              <a:t>Galilean transformation</a:t>
            </a:r>
          </a:p>
        </p:txBody>
      </p:sp>
      <p:sp>
        <p:nvSpPr>
          <p:cNvPr id="28" name="Left Brace 27"/>
          <p:cNvSpPr/>
          <p:nvPr/>
        </p:nvSpPr>
        <p:spPr>
          <a:xfrm>
            <a:off x="2667000" y="4648200"/>
            <a:ext cx="762000" cy="990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Not Equal 58"/>
          <p:cNvSpPr/>
          <p:nvPr/>
        </p:nvSpPr>
        <p:spPr>
          <a:xfrm>
            <a:off x="4724400" y="3962400"/>
            <a:ext cx="609600" cy="3048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Rectangle 59"/>
          <p:cNvSpPr/>
          <p:nvPr/>
        </p:nvSpPr>
        <p:spPr>
          <a:xfrm>
            <a:off x="5410200" y="4572000"/>
            <a:ext cx="2251129"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b="1" dirty="0"/>
              <a:t>We now try </a:t>
            </a:r>
            <a:r>
              <a:rPr lang="en-US" b="1" dirty="0" smtClean="0"/>
              <a:t>t’ </a:t>
            </a:r>
            <a:r>
              <a:rPr lang="en-US" b="1" dirty="0"/>
              <a:t>= t + </a:t>
            </a:r>
            <a:r>
              <a:rPr lang="en-US" b="1" dirty="0" smtClean="0"/>
              <a:t>f x</a:t>
            </a:r>
            <a:endParaRPr lang="en-US" b="1" dirty="0"/>
          </a:p>
        </p:txBody>
      </p:sp>
      <p:cxnSp>
        <p:nvCxnSpPr>
          <p:cNvPr id="65" name="Straight Arrow Connector 64"/>
          <p:cNvCxnSpPr/>
          <p:nvPr/>
        </p:nvCxnSpPr>
        <p:spPr>
          <a:xfrm>
            <a:off x="4572000" y="4267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582" name="Picture 6"/>
          <p:cNvPicPr>
            <a:picLocks noChangeAspect="1" noChangeArrowheads="1"/>
          </p:cNvPicPr>
          <p:nvPr/>
        </p:nvPicPr>
        <p:blipFill>
          <a:blip r:embed="rId6"/>
          <a:srcRect/>
          <a:stretch>
            <a:fillRect/>
          </a:stretch>
        </p:blipFill>
        <p:spPr bwMode="auto">
          <a:xfrm>
            <a:off x="4745959" y="5257800"/>
            <a:ext cx="4398041" cy="365760"/>
          </a:xfrm>
          <a:prstGeom prst="rect">
            <a:avLst/>
          </a:prstGeom>
          <a:noFill/>
          <a:ln w="9525">
            <a:noFill/>
            <a:miter lim="800000"/>
            <a:headEnd/>
            <a:tailEnd/>
          </a:ln>
          <a:effectLst/>
        </p:spPr>
      </p:pic>
      <p:cxnSp>
        <p:nvCxnSpPr>
          <p:cNvPr id="68" name="Straight Connector 67"/>
          <p:cNvCxnSpPr/>
          <p:nvPr/>
        </p:nvCxnSpPr>
        <p:spPr>
          <a:xfrm rot="5400000" flipH="1" flipV="1">
            <a:off x="5181600" y="53340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7962900" y="5372100"/>
            <a:ext cx="381000" cy="152400"/>
          </a:xfrm>
          <a:prstGeom prst="line">
            <a:avLst/>
          </a:prstGeom>
        </p:spPr>
        <p:style>
          <a:lnRef idx="1">
            <a:schemeClr val="accent1"/>
          </a:lnRef>
          <a:fillRef idx="0">
            <a:schemeClr val="accent1"/>
          </a:fillRef>
          <a:effectRef idx="0">
            <a:schemeClr val="accent1"/>
          </a:effectRef>
          <a:fontRef idx="minor">
            <a:schemeClr val="tx1"/>
          </a:fontRef>
        </p:style>
      </p:cxnSp>
      <p:pic>
        <p:nvPicPr>
          <p:cNvPr id="24583" name="Picture 7"/>
          <p:cNvPicPr>
            <a:picLocks noChangeAspect="1" noChangeArrowheads="1"/>
          </p:cNvPicPr>
          <p:nvPr/>
        </p:nvPicPr>
        <p:blipFill>
          <a:blip r:embed="rId7"/>
          <a:srcRect/>
          <a:stretch>
            <a:fillRect/>
          </a:stretch>
        </p:blipFill>
        <p:spPr bwMode="auto">
          <a:xfrm>
            <a:off x="5334000" y="6172200"/>
            <a:ext cx="2758440" cy="457200"/>
          </a:xfrm>
          <a:prstGeom prst="rect">
            <a:avLst/>
          </a:prstGeom>
          <a:noFill/>
          <a:ln w="9525">
            <a:noFill/>
            <a:miter lim="800000"/>
            <a:headEnd/>
            <a:tailEnd/>
          </a:ln>
          <a:effectLst/>
        </p:spPr>
      </p:pic>
      <p:sp>
        <p:nvSpPr>
          <p:cNvPr id="77" name="Rectangle 76"/>
          <p:cNvSpPr/>
          <p:nvPr/>
        </p:nvSpPr>
        <p:spPr>
          <a:xfrm>
            <a:off x="5410200" y="5715000"/>
            <a:ext cx="249177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1600" dirty="0"/>
              <a:t>T</a:t>
            </a:r>
            <a:r>
              <a:rPr lang="en-US" sz="1600" dirty="0" smtClean="0"/>
              <a:t>erms will cancel if  f= - </a:t>
            </a:r>
            <a:r>
              <a:rPr lang="en-US" i="1" dirty="0" smtClean="0"/>
              <a:t>v</a:t>
            </a:r>
            <a:r>
              <a:rPr lang="en-US" sz="1600" dirty="0" smtClean="0"/>
              <a:t>/c</a:t>
            </a:r>
            <a:r>
              <a:rPr lang="en-US" sz="1600" baseline="30000" dirty="0" smtClean="0"/>
              <a:t>2</a:t>
            </a:r>
            <a:endParaRPr lang="en-US" sz="1600" dirty="0"/>
          </a:p>
        </p:txBody>
      </p:sp>
      <p:cxnSp>
        <p:nvCxnSpPr>
          <p:cNvPr id="79" name="Curved Connector 78"/>
          <p:cNvCxnSpPr>
            <a:stCxn id="24582" idx="1"/>
            <a:endCxn id="24583" idx="1"/>
          </p:cNvCxnSpPr>
          <p:nvPr/>
        </p:nvCxnSpPr>
        <p:spPr>
          <a:xfrm rot="10800000" flipH="1" flipV="1">
            <a:off x="4745958" y="5440680"/>
            <a:ext cx="588041" cy="960120"/>
          </a:xfrm>
          <a:prstGeom prst="curvedConnector3">
            <a:avLst>
              <a:gd name="adj1" fmla="val -3887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7924800" y="5562600"/>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057400" y="5943600"/>
            <a:ext cx="2438400" cy="369332"/>
          </a:xfrm>
          <a:prstGeom prst="rect">
            <a:avLst/>
          </a:prstGeom>
        </p:spPr>
        <p:txBody>
          <a:bodyPr wrap="square">
            <a:spAutoFit/>
          </a:bodyPr>
          <a:lstStyle/>
          <a:p>
            <a:r>
              <a:rPr lang="fr-FR" dirty="0" err="1">
                <a:solidFill>
                  <a:srgbClr val="C00000"/>
                </a:solidFill>
              </a:rPr>
              <a:t>Hence</a:t>
            </a:r>
            <a:r>
              <a:rPr lang="fr-FR" dirty="0">
                <a:solidFill>
                  <a:srgbClr val="C00000"/>
                </a:solidFill>
              </a:rPr>
              <a:t> for </a:t>
            </a:r>
            <a:r>
              <a:rPr lang="fr-FR" dirty="0" smtClean="0">
                <a:solidFill>
                  <a:srgbClr val="C00000"/>
                </a:solidFill>
              </a:rPr>
              <a:t>t’ </a:t>
            </a:r>
            <a:r>
              <a:rPr lang="fr-FR" dirty="0">
                <a:solidFill>
                  <a:srgbClr val="C00000"/>
                </a:solidFill>
              </a:rPr>
              <a:t>= t − </a:t>
            </a:r>
            <a:r>
              <a:rPr lang="en-US" i="1" dirty="0" smtClean="0">
                <a:solidFill>
                  <a:srgbClr val="C00000"/>
                </a:solidFill>
              </a:rPr>
              <a:t>v</a:t>
            </a:r>
            <a:r>
              <a:rPr lang="en-US" dirty="0" smtClean="0">
                <a:solidFill>
                  <a:srgbClr val="C00000"/>
                </a:solidFill>
                <a:latin typeface="Pristina" pitchFamily="66" charset="0"/>
              </a:rPr>
              <a:t> </a:t>
            </a:r>
            <a:r>
              <a:rPr lang="en-US" dirty="0" smtClean="0">
                <a:solidFill>
                  <a:srgbClr val="C00000"/>
                </a:solidFill>
              </a:rPr>
              <a:t>x/c</a:t>
            </a:r>
            <a:r>
              <a:rPr lang="en-US" baseline="30000" dirty="0" smtClean="0">
                <a:solidFill>
                  <a:srgbClr val="C00000"/>
                </a:solidFill>
              </a:rPr>
              <a:t>2</a:t>
            </a:r>
            <a:r>
              <a:rPr lang="en-US" dirty="0" smtClean="0"/>
              <a:t> </a:t>
            </a:r>
            <a:endParaRPr lang="en-US" dirty="0"/>
          </a:p>
        </p:txBody>
      </p:sp>
      <p:cxnSp>
        <p:nvCxnSpPr>
          <p:cNvPr id="88" name="Straight Arrow Connector 87"/>
          <p:cNvCxnSpPr/>
          <p:nvPr/>
        </p:nvCxnSpPr>
        <p:spPr>
          <a:xfrm flipH="1">
            <a:off x="4260621" y="6084332"/>
            <a:ext cx="1073379"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4722125" y="3821373"/>
            <a:ext cx="696036" cy="554920"/>
          </a:xfrm>
          <a:custGeom>
            <a:avLst/>
            <a:gdLst>
              <a:gd name="connsiteX0" fmla="*/ 0 w 696036"/>
              <a:gd name="connsiteY0" fmla="*/ 27296 h 554920"/>
              <a:gd name="connsiteX1" fmla="*/ 109182 w 696036"/>
              <a:gd name="connsiteY1" fmla="*/ 13648 h 554920"/>
              <a:gd name="connsiteX2" fmla="*/ 150126 w 696036"/>
              <a:gd name="connsiteY2" fmla="*/ 0 h 554920"/>
              <a:gd name="connsiteX3" fmla="*/ 313899 w 696036"/>
              <a:gd name="connsiteY3" fmla="*/ 13648 h 554920"/>
              <a:gd name="connsiteX4" fmla="*/ 436729 w 696036"/>
              <a:gd name="connsiteY4" fmla="*/ 122830 h 554920"/>
              <a:gd name="connsiteX5" fmla="*/ 559559 w 696036"/>
              <a:gd name="connsiteY5" fmla="*/ 163773 h 554920"/>
              <a:gd name="connsiteX6" fmla="*/ 600502 w 696036"/>
              <a:gd name="connsiteY6" fmla="*/ 177421 h 554920"/>
              <a:gd name="connsiteX7" fmla="*/ 641445 w 696036"/>
              <a:gd name="connsiteY7" fmla="*/ 204717 h 554920"/>
              <a:gd name="connsiteX8" fmla="*/ 668741 w 696036"/>
              <a:gd name="connsiteY8" fmla="*/ 245660 h 554920"/>
              <a:gd name="connsiteX9" fmla="*/ 696036 w 696036"/>
              <a:gd name="connsiteY9" fmla="*/ 354842 h 554920"/>
              <a:gd name="connsiteX10" fmla="*/ 668741 w 696036"/>
              <a:gd name="connsiteY10" fmla="*/ 436728 h 554920"/>
              <a:gd name="connsiteX11" fmla="*/ 518615 w 696036"/>
              <a:gd name="connsiteY11" fmla="*/ 477672 h 554920"/>
              <a:gd name="connsiteX12" fmla="*/ 368490 w 696036"/>
              <a:gd name="connsiteY12" fmla="*/ 518615 h 554920"/>
              <a:gd name="connsiteX13" fmla="*/ 313899 w 696036"/>
              <a:gd name="connsiteY13" fmla="*/ 545911 h 554920"/>
              <a:gd name="connsiteX14" fmla="*/ 68239 w 696036"/>
              <a:gd name="connsiteY14" fmla="*/ 491320 h 554920"/>
              <a:gd name="connsiteX15" fmla="*/ 54591 w 696036"/>
              <a:gd name="connsiteY15" fmla="*/ 354842 h 554920"/>
              <a:gd name="connsiteX16" fmla="*/ 68239 w 696036"/>
              <a:gd name="connsiteY16" fmla="*/ 68239 h 554920"/>
              <a:gd name="connsiteX17" fmla="*/ 81887 w 696036"/>
              <a:gd name="connsiteY17" fmla="*/ 27296 h 55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6036" h="554920">
                <a:moveTo>
                  <a:pt x="0" y="27296"/>
                </a:moveTo>
                <a:cubicBezTo>
                  <a:pt x="36394" y="22747"/>
                  <a:pt x="73096" y="20209"/>
                  <a:pt x="109182" y="13648"/>
                </a:cubicBezTo>
                <a:cubicBezTo>
                  <a:pt x="123336" y="11074"/>
                  <a:pt x="135740" y="0"/>
                  <a:pt x="150126" y="0"/>
                </a:cubicBezTo>
                <a:cubicBezTo>
                  <a:pt x="204906" y="0"/>
                  <a:pt x="259308" y="9099"/>
                  <a:pt x="313899" y="13648"/>
                </a:cubicBezTo>
                <a:cubicBezTo>
                  <a:pt x="338609" y="38358"/>
                  <a:pt x="392891" y="103346"/>
                  <a:pt x="436729" y="122830"/>
                </a:cubicBezTo>
                <a:cubicBezTo>
                  <a:pt x="436763" y="122845"/>
                  <a:pt x="539070" y="156944"/>
                  <a:pt x="559559" y="163773"/>
                </a:cubicBezTo>
                <a:cubicBezTo>
                  <a:pt x="573207" y="168322"/>
                  <a:pt x="588532" y="169441"/>
                  <a:pt x="600502" y="177421"/>
                </a:cubicBezTo>
                <a:lnTo>
                  <a:pt x="641445" y="204717"/>
                </a:lnTo>
                <a:cubicBezTo>
                  <a:pt x="650544" y="218365"/>
                  <a:pt x="663136" y="230245"/>
                  <a:pt x="668741" y="245660"/>
                </a:cubicBezTo>
                <a:cubicBezTo>
                  <a:pt x="681561" y="280915"/>
                  <a:pt x="696036" y="354842"/>
                  <a:pt x="696036" y="354842"/>
                </a:cubicBezTo>
                <a:cubicBezTo>
                  <a:pt x="686938" y="382137"/>
                  <a:pt x="687687" y="415075"/>
                  <a:pt x="668741" y="436728"/>
                </a:cubicBezTo>
                <a:cubicBezTo>
                  <a:pt x="646289" y="462388"/>
                  <a:pt x="543928" y="473453"/>
                  <a:pt x="518615" y="477672"/>
                </a:cubicBezTo>
                <a:cubicBezTo>
                  <a:pt x="299476" y="565326"/>
                  <a:pt x="615967" y="444370"/>
                  <a:pt x="368490" y="518615"/>
                </a:cubicBezTo>
                <a:cubicBezTo>
                  <a:pt x="349003" y="524461"/>
                  <a:pt x="332096" y="536812"/>
                  <a:pt x="313899" y="545911"/>
                </a:cubicBezTo>
                <a:cubicBezTo>
                  <a:pt x="279011" y="543730"/>
                  <a:pt x="91043" y="590135"/>
                  <a:pt x="68239" y="491320"/>
                </a:cubicBezTo>
                <a:cubicBezTo>
                  <a:pt x="57958" y="446771"/>
                  <a:pt x="59140" y="400335"/>
                  <a:pt x="54591" y="354842"/>
                </a:cubicBezTo>
                <a:cubicBezTo>
                  <a:pt x="59140" y="259308"/>
                  <a:pt x="60296" y="163551"/>
                  <a:pt x="68239" y="68239"/>
                </a:cubicBezTo>
                <a:cubicBezTo>
                  <a:pt x="69434" y="53903"/>
                  <a:pt x="81887" y="27296"/>
                  <a:pt x="81887" y="272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Arrow Connector 9"/>
          <p:cNvCxnSpPr>
            <a:endCxn id="4" idx="15"/>
          </p:cNvCxnSpPr>
          <p:nvPr/>
        </p:nvCxnSpPr>
        <p:spPr>
          <a:xfrm flipV="1">
            <a:off x="1905000" y="4176215"/>
            <a:ext cx="2871716" cy="85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24578"/>
                                        </p:tgtEl>
                                        <p:attrNameLst>
                                          <p:attrName>style.visibility</p:attrName>
                                        </p:attrNameLst>
                                      </p:cBhvr>
                                      <p:to>
                                        <p:strVal val="visible"/>
                                      </p:to>
                                    </p:set>
                                    <p:animEffect transition="in" filter="fade">
                                      <p:cBhvr>
                                        <p:cTn id="9" dur="1000"/>
                                        <p:tgtEl>
                                          <p:spTgt spid="24578"/>
                                        </p:tgtEl>
                                      </p:cBhvr>
                                    </p:animEffect>
                                    <p:anim calcmode="lin" valueType="num">
                                      <p:cBhvr>
                                        <p:cTn id="10" dur="1000" fill="hold"/>
                                        <p:tgtEl>
                                          <p:spTgt spid="24578"/>
                                        </p:tgtEl>
                                        <p:attrNameLst>
                                          <p:attrName>ppt_x</p:attrName>
                                        </p:attrNameLst>
                                      </p:cBhvr>
                                      <p:tavLst>
                                        <p:tav tm="0">
                                          <p:val>
                                            <p:strVal val="#ppt_x"/>
                                          </p:val>
                                        </p:tav>
                                        <p:tav tm="100000">
                                          <p:val>
                                            <p:strVal val="#ppt_x"/>
                                          </p:val>
                                        </p:tav>
                                      </p:tavLst>
                                    </p:anim>
                                    <p:anim calcmode="lin" valueType="num">
                                      <p:cBhvr>
                                        <p:cTn id="11"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58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457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458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458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7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8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8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79"/>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9" grpId="0"/>
      <p:bldP spid="27" grpId="0"/>
      <p:bldP spid="28" grpId="0" animBg="1"/>
      <p:bldP spid="59" grpId="0" animBg="1"/>
      <p:bldP spid="60" grpId="0" animBg="1"/>
      <p:bldP spid="77" grpId="0" animBg="1"/>
      <p:bldP spid="86"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8683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Lorentz transformation</a:t>
            </a:r>
            <a:endParaRPr lang="en-US" dirty="0"/>
          </a:p>
        </p:txBody>
      </p:sp>
      <p:sp>
        <p:nvSpPr>
          <p:cNvPr id="3" name="Content Placeholder 2"/>
          <p:cNvSpPr>
            <a:spLocks noGrp="1"/>
          </p:cNvSpPr>
          <p:nvPr>
            <p:ph idx="1"/>
          </p:nvPr>
        </p:nvSpPr>
        <p:spPr>
          <a:xfrm>
            <a:off x="381000" y="1143000"/>
            <a:ext cx="7391400" cy="457200"/>
          </a:xfrm>
        </p:spPr>
        <p:txBody>
          <a:bodyPr>
            <a:noAutofit/>
          </a:bodyPr>
          <a:lstStyle/>
          <a:p>
            <a:pPr>
              <a:buFont typeface="Wingdings" pitchFamily="2" charset="2"/>
              <a:buChar char="q"/>
            </a:pPr>
            <a:r>
              <a:rPr lang="en-US" sz="1800" dirty="0"/>
              <a:t>we can remove the </a:t>
            </a:r>
            <a:r>
              <a:rPr lang="en-US" sz="1800" dirty="0">
                <a:solidFill>
                  <a:srgbClr val="C00000"/>
                </a:solidFill>
              </a:rPr>
              <a:t>(1 </a:t>
            </a:r>
            <a:r>
              <a:rPr lang="en-US" sz="1800" dirty="0" smtClean="0">
                <a:solidFill>
                  <a:srgbClr val="C00000"/>
                </a:solidFill>
              </a:rPr>
              <a:t>– </a:t>
            </a:r>
            <a:r>
              <a:rPr lang="en-US" sz="1800" i="1" dirty="0" smtClean="0">
                <a:solidFill>
                  <a:srgbClr val="C00000"/>
                </a:solidFill>
              </a:rPr>
              <a:t>v</a:t>
            </a:r>
            <a:r>
              <a:rPr lang="en-US" sz="1800" baseline="30000" dirty="0" smtClean="0">
                <a:solidFill>
                  <a:srgbClr val="C00000"/>
                </a:solidFill>
              </a:rPr>
              <a:t>2</a:t>
            </a:r>
            <a:r>
              <a:rPr lang="en-US" sz="1800" dirty="0" smtClean="0">
                <a:solidFill>
                  <a:srgbClr val="C00000"/>
                </a:solidFill>
                <a:latin typeface="Pristina" pitchFamily="66" charset="0"/>
              </a:rPr>
              <a:t> </a:t>
            </a:r>
            <a:r>
              <a:rPr lang="en-US" sz="1800" dirty="0" smtClean="0">
                <a:solidFill>
                  <a:srgbClr val="C00000"/>
                </a:solidFill>
              </a:rPr>
              <a:t>/c</a:t>
            </a:r>
            <a:r>
              <a:rPr lang="en-US" sz="1800" baseline="30000" dirty="0" smtClean="0">
                <a:solidFill>
                  <a:srgbClr val="C00000"/>
                </a:solidFill>
              </a:rPr>
              <a:t>2</a:t>
            </a:r>
            <a:r>
              <a:rPr lang="en-US" sz="1800" dirty="0" smtClean="0">
                <a:solidFill>
                  <a:srgbClr val="C00000"/>
                </a:solidFill>
              </a:rPr>
              <a:t>  )   </a:t>
            </a:r>
            <a:r>
              <a:rPr lang="en-US" sz="1800" dirty="0" smtClean="0"/>
              <a:t>terms </a:t>
            </a:r>
            <a:r>
              <a:rPr lang="en-US" sz="1800" dirty="0"/>
              <a:t>by altering our transformations </a:t>
            </a:r>
            <a:r>
              <a:rPr lang="en-US" sz="1800" dirty="0" smtClean="0"/>
              <a:t>:                                                                  </a:t>
            </a:r>
            <a:endParaRPr lang="en-US" sz="1800" dirty="0"/>
          </a:p>
        </p:txBody>
      </p:sp>
      <p:pic>
        <p:nvPicPr>
          <p:cNvPr id="4" name="Picture 2"/>
          <p:cNvPicPr>
            <a:picLocks noChangeAspect="1" noChangeArrowheads="1"/>
          </p:cNvPicPr>
          <p:nvPr/>
        </p:nvPicPr>
        <p:blipFill>
          <a:blip r:embed="rId2"/>
          <a:srcRect/>
          <a:stretch>
            <a:fillRect/>
          </a:stretch>
        </p:blipFill>
        <p:spPr bwMode="auto">
          <a:xfrm>
            <a:off x="838200" y="1676400"/>
            <a:ext cx="1354589" cy="64008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2819400" y="1600200"/>
            <a:ext cx="1206046" cy="640080"/>
          </a:xfrm>
          <a:prstGeom prst="rect">
            <a:avLst/>
          </a:prstGeom>
          <a:noFill/>
          <a:ln w="9525">
            <a:noFill/>
            <a:miter lim="800000"/>
            <a:headEnd/>
            <a:tailEnd/>
          </a:ln>
          <a:effectLst/>
        </p:spPr>
      </p:pic>
      <p:sp>
        <p:nvSpPr>
          <p:cNvPr id="6" name="Rectangle 5"/>
          <p:cNvSpPr/>
          <p:nvPr/>
        </p:nvSpPr>
        <p:spPr>
          <a:xfrm>
            <a:off x="2209800" y="1676400"/>
            <a:ext cx="538930" cy="369332"/>
          </a:xfrm>
          <a:prstGeom prst="rect">
            <a:avLst/>
          </a:prstGeom>
        </p:spPr>
        <p:txBody>
          <a:bodyPr wrap="none">
            <a:spAutoFit/>
          </a:bodyPr>
          <a:lstStyle/>
          <a:p>
            <a:r>
              <a:rPr lang="en-US" dirty="0" smtClean="0"/>
              <a:t>and</a:t>
            </a:r>
            <a:endParaRPr lang="en-US" dirty="0"/>
          </a:p>
        </p:txBody>
      </p:sp>
      <p:pic>
        <p:nvPicPr>
          <p:cNvPr id="7" name="Picture 4"/>
          <p:cNvPicPr>
            <a:picLocks noChangeAspect="1" noChangeArrowheads="1"/>
          </p:cNvPicPr>
          <p:nvPr/>
        </p:nvPicPr>
        <p:blipFill>
          <a:blip r:embed="rId4"/>
          <a:srcRect/>
          <a:stretch>
            <a:fillRect/>
          </a:stretch>
        </p:blipFill>
        <p:spPr bwMode="auto">
          <a:xfrm>
            <a:off x="4495800" y="1600200"/>
            <a:ext cx="2933700" cy="666750"/>
          </a:xfrm>
          <a:prstGeom prst="rect">
            <a:avLst/>
          </a:prstGeom>
          <a:noFill/>
          <a:ln w="9525">
            <a:noFill/>
            <a:miter lim="800000"/>
            <a:headEnd/>
            <a:tailEnd/>
          </a:ln>
          <a:effectLst/>
        </p:spPr>
      </p:pic>
      <p:sp>
        <p:nvSpPr>
          <p:cNvPr id="8" name="Rectangle 7"/>
          <p:cNvSpPr/>
          <p:nvPr/>
        </p:nvSpPr>
        <p:spPr>
          <a:xfrm>
            <a:off x="4038600" y="1752600"/>
            <a:ext cx="242374" cy="369332"/>
          </a:xfrm>
          <a:prstGeom prst="rect">
            <a:avLst/>
          </a:prstGeom>
        </p:spPr>
        <p:txBody>
          <a:bodyPr wrap="none">
            <a:spAutoFit/>
          </a:bodyPr>
          <a:lstStyle/>
          <a:p>
            <a:r>
              <a:rPr lang="en-US" dirty="0" smtClean="0"/>
              <a:t>,</a:t>
            </a:r>
            <a:endParaRPr lang="en-US" dirty="0"/>
          </a:p>
        </p:txBody>
      </p:sp>
      <p:pic>
        <p:nvPicPr>
          <p:cNvPr id="9" name="Picture 5"/>
          <p:cNvPicPr>
            <a:picLocks noChangeAspect="1" noChangeArrowheads="1"/>
          </p:cNvPicPr>
          <p:nvPr/>
        </p:nvPicPr>
        <p:blipFill>
          <a:blip r:embed="rId5"/>
          <a:srcRect/>
          <a:stretch>
            <a:fillRect/>
          </a:stretch>
        </p:blipFill>
        <p:spPr bwMode="auto">
          <a:xfrm>
            <a:off x="5257800" y="2209800"/>
            <a:ext cx="1581150" cy="1295400"/>
          </a:xfrm>
          <a:prstGeom prst="rect">
            <a:avLst/>
          </a:prstGeom>
          <a:noFill/>
          <a:ln w="9525">
            <a:noFill/>
            <a:miter lim="800000"/>
            <a:headEnd/>
            <a:tailEnd/>
          </a:ln>
          <a:effectLst/>
        </p:spPr>
      </p:pic>
      <p:cxnSp>
        <p:nvCxnSpPr>
          <p:cNvPr id="11" name="Straight Arrow Connector 10"/>
          <p:cNvCxnSpPr/>
          <p:nvPr/>
        </p:nvCxnSpPr>
        <p:spPr>
          <a:xfrm rot="10800000" flipV="1">
            <a:off x="5943600" y="2057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22475" y="238125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rot="518147">
            <a:off x="3673471" y="1661507"/>
            <a:ext cx="914400" cy="1295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609600" y="2895600"/>
            <a:ext cx="688650" cy="369332"/>
          </a:xfrm>
          <a:prstGeom prst="rect">
            <a:avLst/>
          </a:prstGeom>
        </p:spPr>
        <p:txBody>
          <a:bodyPr wrap="none">
            <a:spAutoFit/>
          </a:bodyPr>
          <a:lstStyle/>
          <a:p>
            <a:r>
              <a:rPr lang="en-US" dirty="0" smtClean="0"/>
              <a:t>Also, </a:t>
            </a:r>
            <a:endParaRPr lang="en-US" dirty="0"/>
          </a:p>
        </p:txBody>
      </p:sp>
      <p:pic>
        <p:nvPicPr>
          <p:cNvPr id="21" name="Picture 6"/>
          <p:cNvPicPr>
            <a:picLocks noChangeAspect="1" noChangeArrowheads="1"/>
          </p:cNvPicPr>
          <p:nvPr/>
        </p:nvPicPr>
        <p:blipFill>
          <a:blip r:embed="rId6"/>
          <a:srcRect/>
          <a:stretch>
            <a:fillRect/>
          </a:stretch>
        </p:blipFill>
        <p:spPr bwMode="auto">
          <a:xfrm>
            <a:off x="1447800" y="2971800"/>
            <a:ext cx="1676400" cy="1190625"/>
          </a:xfrm>
          <a:prstGeom prst="rect">
            <a:avLst/>
          </a:prstGeom>
          <a:noFill/>
          <a:ln w="9525">
            <a:noFill/>
            <a:miter lim="800000"/>
            <a:headEnd/>
            <a:tailEnd/>
          </a:ln>
          <a:effectLst/>
        </p:spPr>
      </p:pic>
      <p:sp>
        <p:nvSpPr>
          <p:cNvPr id="22" name="Rectangle 21"/>
          <p:cNvSpPr/>
          <p:nvPr/>
        </p:nvSpPr>
        <p:spPr>
          <a:xfrm>
            <a:off x="609600" y="5562600"/>
            <a:ext cx="822960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buFont typeface="Wingdings" pitchFamily="2" charset="2"/>
              <a:buChar char="ü"/>
            </a:pPr>
            <a:r>
              <a:rPr lang="en-US" dirty="0" smtClean="0"/>
              <a:t>It is is </a:t>
            </a:r>
            <a:r>
              <a:rPr lang="en-US" dirty="0"/>
              <a:t>saying something about the properties of space and </a:t>
            </a:r>
            <a:r>
              <a:rPr lang="en-US" dirty="0" smtClean="0"/>
              <a:t>time, and the consequent</a:t>
            </a:r>
          </a:p>
          <a:p>
            <a:r>
              <a:rPr lang="en-US" dirty="0"/>
              <a:t> </a:t>
            </a:r>
            <a:r>
              <a:rPr lang="en-US" dirty="0" smtClean="0"/>
              <a:t>  </a:t>
            </a:r>
            <a:r>
              <a:rPr lang="en-US" dirty="0" err="1"/>
              <a:t>behaviour</a:t>
            </a:r>
            <a:r>
              <a:rPr lang="en-US" dirty="0"/>
              <a:t> that matter and forces must have in order to be consistent with </a:t>
            </a:r>
            <a:r>
              <a:rPr lang="en-US" dirty="0" smtClean="0"/>
              <a:t>these</a:t>
            </a:r>
          </a:p>
          <a:p>
            <a:r>
              <a:rPr lang="en-US" dirty="0"/>
              <a:t> </a:t>
            </a:r>
            <a:r>
              <a:rPr lang="en-US" dirty="0" smtClean="0"/>
              <a:t>  properties</a:t>
            </a:r>
            <a:r>
              <a:rPr lang="en-US" dirty="0"/>
              <a:t>.</a:t>
            </a:r>
          </a:p>
        </p:txBody>
      </p:sp>
      <p:sp>
        <p:nvSpPr>
          <p:cNvPr id="23" name="Rectangle 22"/>
          <p:cNvSpPr/>
          <p:nvPr/>
        </p:nvSpPr>
        <p:spPr>
          <a:xfrm>
            <a:off x="533400" y="4419600"/>
            <a:ext cx="83058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buFont typeface="Wingdings" pitchFamily="2" charset="2"/>
              <a:buChar char="ü"/>
            </a:pPr>
            <a:r>
              <a:rPr lang="en-US" dirty="0" smtClean="0"/>
              <a:t>Other </a:t>
            </a:r>
            <a:r>
              <a:rPr lang="en-US" dirty="0"/>
              <a:t>material objects, which may have nothing </a:t>
            </a:r>
            <a:r>
              <a:rPr lang="en-US" dirty="0" smtClean="0"/>
              <a:t>to </a:t>
            </a:r>
            <a:r>
              <a:rPr lang="en-US" dirty="0"/>
              <a:t>do with light, </a:t>
            </a:r>
            <a:r>
              <a:rPr lang="en-US" dirty="0" smtClean="0"/>
              <a:t>will also be</a:t>
            </a:r>
          </a:p>
          <a:p>
            <a:r>
              <a:rPr lang="en-US" dirty="0"/>
              <a:t> </a:t>
            </a:r>
            <a:r>
              <a:rPr lang="en-US" dirty="0" smtClean="0"/>
              <a:t>  </a:t>
            </a:r>
            <a:r>
              <a:rPr lang="en-US" dirty="0"/>
              <a:t>influenced by this fundamental property of space and time.</a:t>
            </a:r>
          </a:p>
        </p:txBody>
      </p:sp>
      <p:sp>
        <p:nvSpPr>
          <p:cNvPr id="24" name="Rectangle 23"/>
          <p:cNvSpPr/>
          <p:nvPr/>
        </p:nvSpPr>
        <p:spPr>
          <a:xfrm>
            <a:off x="3581400" y="3505200"/>
            <a:ext cx="50292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buFont typeface="Wingdings" pitchFamily="2" charset="2"/>
              <a:buChar char="ü"/>
            </a:pPr>
            <a:r>
              <a:rPr lang="en-US" dirty="0" smtClean="0"/>
              <a:t>Transformation equations </a:t>
            </a:r>
            <a:r>
              <a:rPr lang="en-US" dirty="0"/>
              <a:t>represent an </a:t>
            </a:r>
            <a:r>
              <a:rPr lang="en-US" dirty="0" smtClean="0"/>
              <a:t>intrinsic</a:t>
            </a:r>
          </a:p>
          <a:p>
            <a:r>
              <a:rPr lang="en-US" dirty="0"/>
              <a:t> </a:t>
            </a:r>
            <a:r>
              <a:rPr lang="en-US" dirty="0" smtClean="0"/>
              <a:t>   property </a:t>
            </a:r>
            <a:r>
              <a:rPr lang="en-US" dirty="0"/>
              <a:t>of space and </a:t>
            </a:r>
            <a:r>
              <a:rPr lang="en-US" dirty="0" smtClean="0"/>
              <a:t>time.</a:t>
            </a:r>
            <a:endParaRPr lang="en-US" dirty="0"/>
          </a:p>
        </p:txBody>
      </p:sp>
      <p:sp>
        <p:nvSpPr>
          <p:cNvPr id="25" name="Down Arrow 24"/>
          <p:cNvSpPr/>
          <p:nvPr/>
        </p:nvSpPr>
        <p:spPr>
          <a:xfrm>
            <a:off x="4267200" y="4191000"/>
            <a:ext cx="457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Down Arrow 25"/>
          <p:cNvSpPr/>
          <p:nvPr/>
        </p:nvSpPr>
        <p:spPr>
          <a:xfrm>
            <a:off x="3810000" y="5105400"/>
            <a:ext cx="3048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17" grpId="0" animBg="1"/>
      <p:bldP spid="20" grpId="0"/>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21478</TotalTime>
  <Words>2778</Words>
  <Application>Microsoft Office PowerPoint</Application>
  <PresentationFormat>On-screen Show (4:3)</PresentationFormat>
  <Paragraphs>238</Paragraphs>
  <Slides>27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Calibri</vt:lpstr>
      <vt:lpstr>Cambria Math</vt:lpstr>
      <vt:lpstr>CMR12</vt:lpstr>
      <vt:lpstr>CMTI10</vt:lpstr>
      <vt:lpstr>CMTI12</vt:lpstr>
      <vt:lpstr>Georgia</vt:lpstr>
      <vt:lpstr>LiberationSans</vt:lpstr>
      <vt:lpstr>Pristina</vt:lpstr>
      <vt:lpstr>Times New Roman</vt:lpstr>
      <vt:lpstr>Wingdings</vt:lpstr>
      <vt:lpstr>Office Theme</vt:lpstr>
      <vt:lpstr>Special Theory of Relativity</vt:lpstr>
      <vt:lpstr>The problem of Simultaneity</vt:lpstr>
      <vt:lpstr>Relativity of Simultaneity</vt:lpstr>
      <vt:lpstr>Simultaneity and clock synchronization </vt:lpstr>
      <vt:lpstr>Clock Synchronization</vt:lpstr>
      <vt:lpstr>Spacetime </vt:lpstr>
      <vt:lpstr>Lorentz transformation</vt:lpstr>
      <vt:lpstr>Lorentz transformation</vt:lpstr>
      <vt:lpstr>Lorentz transformation</vt:lpstr>
      <vt:lpstr>Consequences</vt:lpstr>
      <vt:lpstr>Length contraction</vt:lpstr>
      <vt:lpstr>Length Contraction</vt:lpstr>
      <vt:lpstr>Time dilation</vt:lpstr>
      <vt:lpstr>Time dilation</vt:lpstr>
      <vt:lpstr> Light pulse Clock Method </vt:lpstr>
      <vt:lpstr>Light pulse clock method</vt:lpstr>
      <vt:lpstr>Simultaneity</vt:lpstr>
      <vt:lpstr>Implication of cause and effects</vt:lpstr>
      <vt:lpstr>Relativistic Doppler Effect </vt:lpstr>
      <vt:lpstr>Transformation of Velocities</vt:lpstr>
      <vt:lpstr>Transformation of Velocities</vt:lpstr>
      <vt:lpstr>Relativistic Dynamics</vt:lpstr>
      <vt:lpstr>Collision Problem</vt:lpstr>
      <vt:lpstr>Relativistic Momentum</vt:lpstr>
      <vt:lpstr>Relativistic kinetic energy</vt:lpstr>
      <vt:lpstr>Total Relativistic Energy </vt:lpstr>
      <vt:lpstr>PowerPoint Presentation</vt:lpstr>
    </vt:vector>
  </TitlesOfParts>
  <Company>IITG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Theory of Relativity</dc:title>
  <dc:creator>CC</dc:creator>
  <cp:lastModifiedBy>user</cp:lastModifiedBy>
  <cp:revision>983</cp:revision>
  <dcterms:created xsi:type="dcterms:W3CDTF">2016-08-01T06:00:06Z</dcterms:created>
  <dcterms:modified xsi:type="dcterms:W3CDTF">2017-10-12T06:47:52Z</dcterms:modified>
</cp:coreProperties>
</file>