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604" r:id="rId2"/>
    <p:sldId id="611" r:id="rId3"/>
    <p:sldId id="616" r:id="rId4"/>
    <p:sldId id="617" r:id="rId5"/>
    <p:sldId id="618" r:id="rId6"/>
    <p:sldId id="619" r:id="rId7"/>
    <p:sldId id="620" r:id="rId8"/>
    <p:sldId id="622" r:id="rId9"/>
    <p:sldId id="624" r:id="rId10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770F"/>
    <a:srgbClr val="FF05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662" autoAdjust="0"/>
    <p:restoredTop sz="99661" autoAdjust="0"/>
  </p:normalViewPr>
  <p:slideViewPr>
    <p:cSldViewPr>
      <p:cViewPr varScale="1">
        <p:scale>
          <a:sx n="92" d="100"/>
          <a:sy n="92" d="100"/>
        </p:scale>
        <p:origin x="-19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43344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2"/>
            <a:ext cx="3043344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451463A3-6A4B-485E-8D6C-6A56DA86E4F3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1"/>
            <a:ext cx="3043344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4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95E01AEF-9613-49D7-8C29-687FC56E68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101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9835-1447-435E-AF1F-0DF199C6C624}" type="datetime1">
              <a:rPr lang="en-US" smtClean="0"/>
              <a:pPr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55902-277C-4643-8DF6-958EBFFDA4FB}" type="datetime1">
              <a:rPr lang="en-US" smtClean="0"/>
              <a:pPr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CF23-1E01-469F-9A29-2C0A6F768FA5}" type="datetime1">
              <a:rPr lang="en-US" smtClean="0"/>
              <a:pPr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9F0E-63A8-478A-958E-22B81B4E7AE3}" type="datetime1">
              <a:rPr lang="en-US" smtClean="0"/>
              <a:pPr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F8F96-CA92-4927-8C9C-5F54BA48F18C}" type="datetime1">
              <a:rPr lang="en-US" smtClean="0"/>
              <a:pPr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1C0C-CC77-405A-A8EF-5E020A4209D0}" type="datetime1">
              <a:rPr lang="en-US" smtClean="0"/>
              <a:pPr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9461C-439F-4781-A506-74BF1D2A4ED9}" type="datetime1">
              <a:rPr lang="en-US" smtClean="0"/>
              <a:pPr/>
              <a:t>9/27/2016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D90C-32D3-46AD-BB00-122158480E2B}" type="datetime1">
              <a:rPr lang="en-US" smtClean="0"/>
              <a:pPr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3C89-209F-400B-9587-FB69D9B6DC1C}" type="datetime1">
              <a:rPr lang="en-US" smtClean="0"/>
              <a:pPr/>
              <a:t>9/27/2016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8D482-2288-460A-8BDE-4C471CF661A5}" type="datetime1">
              <a:rPr lang="en-US" smtClean="0"/>
              <a:pPr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3F4EA-B58B-4699-BCF4-F9899156DA8F}" type="datetime1">
              <a:rPr lang="en-US" smtClean="0"/>
              <a:pPr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D3C48-DA14-4221-B132-E5A100A96C4A}" type="datetime1">
              <a:rPr lang="en-US" smtClean="0"/>
              <a:pPr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0E6A1-FE4D-4EC0-AC6E-2742CDA24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86800" y="6492875"/>
            <a:ext cx="457200" cy="365125"/>
          </a:xfrm>
        </p:spPr>
        <p:txBody>
          <a:bodyPr/>
          <a:lstStyle/>
          <a:p>
            <a:fld id="{5200E6A1-FE4D-4EC0-AC6E-2742CDA245F8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3693" y="457200"/>
            <a:ext cx="88609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00B0F0"/>
                </a:solidFill>
              </a:rPr>
              <a:t>Approach of six anions to a metal to form a complex ion with octahedral structure</a:t>
            </a:r>
            <a:endParaRPr lang="en-US" sz="2000" b="1" dirty="0">
              <a:solidFill>
                <a:srgbClr val="00B0F0"/>
              </a:solidFill>
            </a:endParaRPr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3905310"/>
            <a:ext cx="7565385" cy="2514600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ffectLst/>
        </p:spPr>
      </p:pic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52" y="838200"/>
            <a:ext cx="9029426" cy="2362200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ffectLst/>
        </p:spPr>
      </p:pic>
      <p:sp>
        <p:nvSpPr>
          <p:cNvPr id="13" name="Rectangle 12"/>
          <p:cNvSpPr/>
          <p:nvPr/>
        </p:nvSpPr>
        <p:spPr>
          <a:xfrm>
            <a:off x="533400" y="3505200"/>
            <a:ext cx="8001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00B0F0"/>
                </a:solidFill>
              </a:rPr>
              <a:t>Splitting of d energy levels in the formation of an octahedral complex ion</a:t>
            </a:r>
            <a:endParaRPr lang="en-US" sz="2000" b="1" dirty="0">
              <a:solidFill>
                <a:srgbClr val="00B0F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47643" y="5734110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(t</a:t>
            </a:r>
            <a:r>
              <a:rPr lang="en-US" baseline="-25000" dirty="0" smtClean="0"/>
              <a:t>2g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467600" y="4210110"/>
            <a:ext cx="513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e</a:t>
            </a:r>
            <a:r>
              <a:rPr lang="en-US" baseline="-25000" dirty="0" err="1" smtClean="0"/>
              <a:t>g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rot="5400000">
            <a:off x="6096794" y="4438710"/>
            <a:ext cx="762000" cy="1588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6172994" y="5173790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437811" y="4299373"/>
            <a:ext cx="615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0.6 </a:t>
            </a:r>
            <a:r>
              <a:rPr lang="el-GR" sz="1400" dirty="0" smtClean="0"/>
              <a:t>Δ</a:t>
            </a:r>
            <a:r>
              <a:rPr lang="en-US" sz="1400" baseline="-25000" dirty="0" smtClean="0"/>
              <a:t>o</a:t>
            </a:r>
            <a:endParaRPr lang="en-US" sz="1400" baseline="-25000" dirty="0"/>
          </a:p>
        </p:txBody>
      </p:sp>
      <p:sp>
        <p:nvSpPr>
          <p:cNvPr id="23" name="TextBox 22"/>
          <p:cNvSpPr txBox="1"/>
          <p:nvPr/>
        </p:nvSpPr>
        <p:spPr>
          <a:xfrm>
            <a:off x="6444600" y="5035247"/>
            <a:ext cx="615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0.4 </a:t>
            </a:r>
            <a:r>
              <a:rPr lang="el-GR" sz="1400" dirty="0" smtClean="0"/>
              <a:t>Δ</a:t>
            </a:r>
            <a:r>
              <a:rPr lang="en-US" sz="1400" baseline="-25000" dirty="0" smtClean="0"/>
              <a:t>o</a:t>
            </a:r>
            <a:endParaRPr lang="en-US" sz="1400" baseline="-25000" dirty="0"/>
          </a:p>
        </p:txBody>
      </p:sp>
      <p:sp>
        <p:nvSpPr>
          <p:cNvPr id="24" name="TextBox 23"/>
          <p:cNvSpPr txBox="1"/>
          <p:nvPr/>
        </p:nvSpPr>
        <p:spPr>
          <a:xfrm>
            <a:off x="2286000" y="0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5770F"/>
                </a:solidFill>
              </a:rPr>
              <a:t>Crystal Field Theory: Octahedral Complexes</a:t>
            </a:r>
            <a:endParaRPr lang="en-US" sz="2000" b="1" dirty="0">
              <a:solidFill>
                <a:srgbClr val="F5770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24914" y="5581710"/>
            <a:ext cx="1399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(</a:t>
            </a:r>
            <a:r>
              <a:rPr lang="en-US" dirty="0" err="1" smtClean="0">
                <a:solidFill>
                  <a:srgbClr val="00B0F0"/>
                </a:solidFill>
              </a:rPr>
              <a:t>bary</a:t>
            </a:r>
            <a:r>
              <a:rPr lang="en-US" dirty="0" smtClean="0">
                <a:solidFill>
                  <a:srgbClr val="00B0F0"/>
                </a:solidFill>
              </a:rPr>
              <a:t> center)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00496" y="6115110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(vacuum)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873830" y="4210110"/>
            <a:ext cx="23555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metal ion in a spherical</a:t>
            </a:r>
          </a:p>
          <a:p>
            <a:pPr algn="ctr"/>
            <a:r>
              <a:rPr lang="en-US" dirty="0" smtClean="0"/>
              <a:t> negative field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810000" y="596271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</a:t>
            </a:r>
            <a:r>
              <a:rPr lang="en-US" baseline="30000" dirty="0" err="1" smtClean="0"/>
              <a:t>n</a:t>
            </a:r>
            <a:r>
              <a:rPr lang="en-US" baseline="30000" dirty="0" smtClean="0"/>
              <a:t>+</a:t>
            </a:r>
            <a:endParaRPr lang="en-US" baseline="30000" dirty="0"/>
          </a:p>
        </p:txBody>
      </p:sp>
      <p:sp>
        <p:nvSpPr>
          <p:cNvPr id="26" name="Oval 25"/>
          <p:cNvSpPr/>
          <p:nvPr/>
        </p:nvSpPr>
        <p:spPr>
          <a:xfrm>
            <a:off x="3823063" y="5925699"/>
            <a:ext cx="457200" cy="457200"/>
          </a:xfrm>
          <a:prstGeom prst="ellipse">
            <a:avLst/>
          </a:prstGeom>
          <a:noFill/>
          <a:ln>
            <a:solidFill>
              <a:srgbClr val="FF05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63000" y="6492875"/>
            <a:ext cx="381000" cy="365125"/>
          </a:xfrm>
        </p:spPr>
        <p:txBody>
          <a:bodyPr/>
          <a:lstStyle/>
          <a:p>
            <a:fld id="{5200E6A1-FE4D-4EC0-AC6E-2742CDA245F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77737" y="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5770F"/>
                </a:solidFill>
              </a:rPr>
              <a:t>Factors that Affect Crystal Field Splitting</a:t>
            </a:r>
            <a:endParaRPr lang="en-US" sz="2000" b="1" dirty="0">
              <a:solidFill>
                <a:srgbClr val="F5770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188" y="457200"/>
            <a:ext cx="91048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2000" b="1" dirty="0" smtClean="0">
                <a:solidFill>
                  <a:srgbClr val="00B0F0"/>
                </a:solidFill>
              </a:rPr>
              <a:t>1) Nature of the </a:t>
            </a:r>
            <a:r>
              <a:rPr lang="en-US" sz="2000" b="1" dirty="0" err="1" smtClean="0">
                <a:solidFill>
                  <a:srgbClr val="00B0F0"/>
                </a:solidFill>
              </a:rPr>
              <a:t>ligand</a:t>
            </a:r>
            <a:r>
              <a:rPr lang="en-US" sz="2000" b="1" dirty="0" smtClean="0">
                <a:solidFill>
                  <a:srgbClr val="00B0F0"/>
                </a:solidFill>
              </a:rPr>
              <a:t>: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374576"/>
            <a:ext cx="8941281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ectangle 12"/>
          <p:cNvSpPr/>
          <p:nvPr/>
        </p:nvSpPr>
        <p:spPr>
          <a:xfrm>
            <a:off x="152400" y="2269866"/>
            <a:ext cx="8991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weak field </a:t>
            </a:r>
            <a:r>
              <a:rPr lang="en-US" sz="2000" dirty="0" err="1" smtClean="0"/>
              <a:t>ligands</a:t>
            </a:r>
            <a:r>
              <a:rPr lang="en-US" sz="2000" dirty="0" smtClean="0"/>
              <a:t>                                                                                      strong field </a:t>
            </a:r>
            <a:r>
              <a:rPr lang="en-US" sz="2000" dirty="0" err="1" smtClean="0"/>
              <a:t>ligands</a:t>
            </a:r>
            <a:endParaRPr lang="en-US" sz="20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209800" y="2498466"/>
            <a:ext cx="4648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733800" y="2073439"/>
            <a:ext cx="15325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increasing </a:t>
            </a:r>
            <a:r>
              <a:rPr lang="en-US" sz="2000" dirty="0" err="1" smtClean="0"/>
              <a:t>Δ</a:t>
            </a:r>
            <a:r>
              <a:rPr lang="en-US" sz="2000" baseline="-25000" dirty="0" err="1" smtClean="0"/>
              <a:t>o</a:t>
            </a:r>
            <a:endParaRPr lang="en-US" sz="2000" dirty="0"/>
          </a:p>
        </p:txBody>
      </p:sp>
      <p:sp>
        <p:nvSpPr>
          <p:cNvPr id="22" name="Rectangle 21"/>
          <p:cNvSpPr/>
          <p:nvPr/>
        </p:nvSpPr>
        <p:spPr>
          <a:xfrm>
            <a:off x="28304" y="2895600"/>
            <a:ext cx="9144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dirty="0" err="1" smtClean="0">
                <a:solidFill>
                  <a:srgbClr val="00B0F0"/>
                </a:solidFill>
              </a:rPr>
              <a:t>Ligands</a:t>
            </a:r>
            <a:r>
              <a:rPr lang="en-US" sz="2000" dirty="0" smtClean="0">
                <a:solidFill>
                  <a:srgbClr val="00B0F0"/>
                </a:solidFill>
              </a:rPr>
              <a:t> with the same donor atoms are close together in the series.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 </a:t>
            </a:r>
            <a:r>
              <a:rPr lang="en-US" sz="2000" dirty="0" err="1" smtClean="0"/>
              <a:t>Ligands</a:t>
            </a:r>
            <a:r>
              <a:rPr lang="en-US" sz="2000" dirty="0" smtClean="0"/>
              <a:t> up to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O are </a:t>
            </a:r>
            <a:r>
              <a:rPr lang="en-US" sz="2000" dirty="0" smtClean="0">
                <a:solidFill>
                  <a:srgbClr val="00B0F0"/>
                </a:solidFill>
              </a:rPr>
              <a:t>weak-field </a:t>
            </a:r>
            <a:r>
              <a:rPr lang="en-US" sz="2000" dirty="0" err="1" smtClean="0">
                <a:solidFill>
                  <a:srgbClr val="00B0F0"/>
                </a:solidFill>
              </a:rPr>
              <a:t>ligands</a:t>
            </a:r>
            <a:r>
              <a:rPr lang="en-US" sz="2000" dirty="0" smtClean="0"/>
              <a:t> and tend</a:t>
            </a:r>
            <a:r>
              <a:rPr lang="en-US" sz="2000" i="1" dirty="0" smtClean="0"/>
              <a:t> </a:t>
            </a:r>
            <a:r>
              <a:rPr lang="en-US" sz="2000" dirty="0" smtClean="0"/>
              <a:t>to</a:t>
            </a:r>
            <a:r>
              <a:rPr lang="en-US" sz="2000" i="1" dirty="0" smtClean="0"/>
              <a:t> </a:t>
            </a:r>
            <a:r>
              <a:rPr lang="en-US" sz="2000" dirty="0" smtClean="0"/>
              <a:t>result in high-spin complexes.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 </a:t>
            </a:r>
            <a:r>
              <a:rPr lang="en-US" sz="2000" dirty="0" err="1" smtClean="0"/>
              <a:t>Ligands</a:t>
            </a:r>
            <a:r>
              <a:rPr lang="en-US" sz="2000" dirty="0" smtClean="0"/>
              <a:t> beyond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O are </a:t>
            </a:r>
            <a:r>
              <a:rPr lang="en-US" sz="2000" dirty="0" smtClean="0">
                <a:solidFill>
                  <a:srgbClr val="00B0F0"/>
                </a:solidFill>
              </a:rPr>
              <a:t>strong-field </a:t>
            </a:r>
            <a:r>
              <a:rPr lang="en-US" sz="2000" dirty="0" err="1" smtClean="0">
                <a:solidFill>
                  <a:srgbClr val="00B0F0"/>
                </a:solidFill>
              </a:rPr>
              <a:t>ligands</a:t>
            </a:r>
            <a:r>
              <a:rPr lang="en-US" sz="2000" dirty="0" smtClean="0"/>
              <a:t> and tend to result in low-spin complexes.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29000" y="838200"/>
            <a:ext cx="26326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 smtClean="0">
                <a:solidFill>
                  <a:srgbClr val="00B050"/>
                </a:solidFill>
              </a:rPr>
              <a:t>Spectrochemical</a:t>
            </a:r>
            <a:r>
              <a:rPr lang="en-US" sz="2000" b="1" dirty="0" smtClean="0">
                <a:solidFill>
                  <a:srgbClr val="00B050"/>
                </a:solidFill>
              </a:rPr>
              <a:t> Series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126" y="4800600"/>
            <a:ext cx="9091748" cy="1631216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dirty="0" smtClean="0"/>
              <a:t> CFT can not explain why  certain anionic </a:t>
            </a:r>
            <a:r>
              <a:rPr lang="en-US" sz="2000" dirty="0" err="1" smtClean="0"/>
              <a:t>ligands</a:t>
            </a:r>
            <a:r>
              <a:rPr lang="en-US" sz="2000" dirty="0" smtClean="0"/>
              <a:t> lies lower in the  series than neutral </a:t>
            </a:r>
            <a:r>
              <a:rPr lang="en-US" sz="2000" dirty="0" err="1" smtClean="0"/>
              <a:t>ligands</a:t>
            </a:r>
            <a:r>
              <a:rPr lang="en-US" sz="2000" dirty="0" smtClean="0"/>
              <a:t>, although reverse should be expected based on electrostatic interactions.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 It also can not explain why OH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 lies lower in the series than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O and NH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, although reverse should be expected, since dipole moment of OH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 is greater than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O and NH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.      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63000" y="6492875"/>
            <a:ext cx="381000" cy="365125"/>
          </a:xfrm>
        </p:spPr>
        <p:txBody>
          <a:bodyPr/>
          <a:lstStyle/>
          <a:p>
            <a:fld id="{5200E6A1-FE4D-4EC0-AC6E-2742CDA245F8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48152" y="904875"/>
            <a:ext cx="2705100" cy="3286125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2477589" y="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5770F"/>
                </a:solidFill>
              </a:rPr>
              <a:t>Factors that Affect Crystal Field Splitting</a:t>
            </a:r>
            <a:endParaRPr lang="en-US" sz="2000" b="1" dirty="0">
              <a:solidFill>
                <a:srgbClr val="F5770F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946571"/>
              </p:ext>
            </p:extLst>
          </p:nvPr>
        </p:nvGraphicFramePr>
        <p:xfrm>
          <a:off x="762000" y="914400"/>
          <a:ext cx="3429000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8800"/>
                <a:gridCol w="160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B0F0"/>
                          </a:solidFill>
                        </a:rPr>
                        <a:t>Complex</a:t>
                      </a:r>
                      <a:endParaRPr lang="en-US" sz="2000" b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solidFill>
                            <a:srgbClr val="00B0F0"/>
                          </a:solidFill>
                        </a:rPr>
                        <a:t>Δ</a:t>
                      </a:r>
                      <a:r>
                        <a:rPr lang="en-US" sz="2000" b="1" baseline="-25000" dirty="0" smtClean="0">
                          <a:solidFill>
                            <a:srgbClr val="00B0F0"/>
                          </a:solidFill>
                        </a:rPr>
                        <a:t>o</a:t>
                      </a:r>
                      <a:r>
                        <a:rPr lang="en-US" sz="2000" b="1" dirty="0" smtClean="0">
                          <a:solidFill>
                            <a:srgbClr val="00B0F0"/>
                          </a:solidFill>
                        </a:rPr>
                        <a:t> (cm</a:t>
                      </a:r>
                      <a:r>
                        <a:rPr lang="en-US" sz="2000" b="1" baseline="30000" dirty="0" smtClean="0">
                          <a:solidFill>
                            <a:srgbClr val="00B0F0"/>
                          </a:solidFill>
                        </a:rPr>
                        <a:t>-1</a:t>
                      </a:r>
                      <a:r>
                        <a:rPr lang="en-US" sz="2000" b="1" dirty="0" smtClean="0">
                          <a:solidFill>
                            <a:srgbClr val="00B0F0"/>
                          </a:solidFill>
                        </a:rPr>
                        <a:t>)</a:t>
                      </a:r>
                      <a:endParaRPr lang="en-US" sz="2000" b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[CrCl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r>
                        <a:rPr lang="en-US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3-</a:t>
                      </a:r>
                      <a:endParaRPr lang="en-US" sz="20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13640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[Cr(H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O)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r>
                        <a:rPr lang="en-US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3+</a:t>
                      </a:r>
                      <a:endParaRPr lang="en-US" sz="20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17830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[Cr(NH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r>
                        <a:rPr lang="en-US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3+</a:t>
                      </a:r>
                      <a:endParaRPr lang="en-US" sz="20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21680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[Cr(CN)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r>
                        <a:rPr lang="en-US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3-</a:t>
                      </a:r>
                      <a:endParaRPr lang="en-US" sz="20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26280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396548"/>
              </p:ext>
            </p:extLst>
          </p:nvPr>
        </p:nvGraphicFramePr>
        <p:xfrm>
          <a:off x="5029200" y="4419600"/>
          <a:ext cx="3429000" cy="1584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8800"/>
                <a:gridCol w="160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B0F0"/>
                          </a:solidFill>
                        </a:rPr>
                        <a:t>Complex</a:t>
                      </a:r>
                      <a:endParaRPr lang="en-US" sz="2000" b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solidFill>
                            <a:srgbClr val="00B0F0"/>
                          </a:solidFill>
                        </a:rPr>
                        <a:t>Δ</a:t>
                      </a:r>
                      <a:r>
                        <a:rPr lang="en-US" sz="2000" b="1" baseline="-25000" dirty="0" smtClean="0">
                          <a:solidFill>
                            <a:srgbClr val="00B0F0"/>
                          </a:solidFill>
                        </a:rPr>
                        <a:t>o</a:t>
                      </a:r>
                      <a:r>
                        <a:rPr lang="en-US" sz="2000" b="1" dirty="0" smtClean="0">
                          <a:solidFill>
                            <a:srgbClr val="00B0F0"/>
                          </a:solidFill>
                        </a:rPr>
                        <a:t> (cm</a:t>
                      </a:r>
                      <a:r>
                        <a:rPr lang="en-US" sz="2000" b="1" baseline="30000" dirty="0" smtClean="0">
                          <a:solidFill>
                            <a:srgbClr val="00B0F0"/>
                          </a:solidFill>
                        </a:rPr>
                        <a:t>-1</a:t>
                      </a:r>
                      <a:r>
                        <a:rPr lang="en-US" sz="2000" b="1" dirty="0" smtClean="0">
                          <a:solidFill>
                            <a:srgbClr val="00B0F0"/>
                          </a:solidFill>
                        </a:rPr>
                        <a:t>)</a:t>
                      </a:r>
                      <a:endParaRPr lang="en-US" sz="2000" b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[Co(NH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r>
                        <a:rPr lang="en-US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3+</a:t>
                      </a:r>
                      <a:endParaRPr lang="en-US" sz="20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24800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en-US" sz="20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Rh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(NH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r>
                        <a:rPr lang="en-US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3+</a:t>
                      </a:r>
                      <a:endParaRPr lang="en-US" sz="20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34000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en-US" sz="20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Ir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(NH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r>
                        <a:rPr lang="en-US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3+</a:t>
                      </a:r>
                      <a:endParaRPr lang="en-US" sz="20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41000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795424"/>
              </p:ext>
            </p:extLst>
          </p:nvPr>
        </p:nvGraphicFramePr>
        <p:xfrm>
          <a:off x="762000" y="4023360"/>
          <a:ext cx="3429000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8800"/>
                <a:gridCol w="160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B0F0"/>
                          </a:solidFill>
                        </a:rPr>
                        <a:t>Complex</a:t>
                      </a:r>
                      <a:endParaRPr lang="en-US" sz="2000" b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solidFill>
                            <a:srgbClr val="00B0F0"/>
                          </a:solidFill>
                        </a:rPr>
                        <a:t>Δ</a:t>
                      </a:r>
                      <a:r>
                        <a:rPr lang="en-US" sz="2000" b="1" baseline="-25000" dirty="0" smtClean="0">
                          <a:solidFill>
                            <a:srgbClr val="00B0F0"/>
                          </a:solidFill>
                        </a:rPr>
                        <a:t>o</a:t>
                      </a:r>
                      <a:r>
                        <a:rPr lang="en-US" sz="2000" b="1" dirty="0" smtClean="0">
                          <a:solidFill>
                            <a:srgbClr val="00B0F0"/>
                          </a:solidFill>
                        </a:rPr>
                        <a:t> (cm</a:t>
                      </a:r>
                      <a:r>
                        <a:rPr lang="en-US" sz="2000" b="1" baseline="30000" dirty="0" smtClean="0">
                          <a:solidFill>
                            <a:srgbClr val="00B0F0"/>
                          </a:solidFill>
                        </a:rPr>
                        <a:t>-1</a:t>
                      </a:r>
                      <a:r>
                        <a:rPr lang="en-US" sz="2000" b="1" dirty="0" smtClean="0">
                          <a:solidFill>
                            <a:srgbClr val="00B0F0"/>
                          </a:solidFill>
                        </a:rPr>
                        <a:t>)</a:t>
                      </a:r>
                      <a:endParaRPr lang="en-US" sz="2000" b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[Fe(H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O)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r>
                        <a:rPr lang="en-US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2+</a:t>
                      </a:r>
                      <a:endParaRPr lang="en-US" sz="2000" baseline="30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9400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[Fe(H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O)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r>
                        <a:rPr lang="en-US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3+</a:t>
                      </a:r>
                      <a:endParaRPr lang="en-US" sz="2000" baseline="30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13700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[Co(H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O)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r>
                        <a:rPr lang="en-US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2+</a:t>
                      </a:r>
                      <a:endParaRPr lang="en-US" sz="2000" baseline="30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9300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[Co(H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O)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r>
                        <a:rPr lang="en-US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3+</a:t>
                      </a:r>
                      <a:endParaRPr lang="en-US" sz="2000" baseline="30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18200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5638800" y="457200"/>
            <a:ext cx="22863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00B0F0"/>
                </a:solidFill>
              </a:rPr>
              <a:t>Nature of Metal Ion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1524000" y="514290"/>
            <a:ext cx="19479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00B0F0"/>
                </a:solidFill>
              </a:rPr>
              <a:t>Nature of </a:t>
            </a:r>
            <a:r>
              <a:rPr lang="en-US" sz="2000" b="1" dirty="0" err="1" smtClean="0">
                <a:solidFill>
                  <a:srgbClr val="00B0F0"/>
                </a:solidFill>
              </a:rPr>
              <a:t>Ligand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920015" y="3642360"/>
            <a:ext cx="31947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00B0F0"/>
                </a:solidFill>
              </a:rPr>
              <a:t>Oxidation State of Metal Ion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86800" y="6492875"/>
            <a:ext cx="457200" cy="365125"/>
          </a:xfrm>
        </p:spPr>
        <p:txBody>
          <a:bodyPr/>
          <a:lstStyle/>
          <a:p>
            <a:fld id="{5200E6A1-FE4D-4EC0-AC6E-2742CDA245F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533400"/>
            <a:ext cx="9096104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s-ES" sz="2000" dirty="0" smtClean="0">
                <a:solidFill>
                  <a:srgbClr val="00B0F0"/>
                </a:solidFill>
              </a:rPr>
              <a:t>Mn</a:t>
            </a:r>
            <a:r>
              <a:rPr lang="es-ES" sz="2000" baseline="30000" dirty="0" smtClean="0">
                <a:solidFill>
                  <a:srgbClr val="00B0F0"/>
                </a:solidFill>
              </a:rPr>
              <a:t>2+</a:t>
            </a:r>
            <a:r>
              <a:rPr lang="es-ES" sz="2000" dirty="0" smtClean="0">
                <a:solidFill>
                  <a:srgbClr val="00B0F0"/>
                </a:solidFill>
              </a:rPr>
              <a:t>&lt; Ni</a:t>
            </a:r>
            <a:r>
              <a:rPr lang="es-ES" sz="2000" baseline="30000" dirty="0" smtClean="0">
                <a:solidFill>
                  <a:srgbClr val="00B0F0"/>
                </a:solidFill>
              </a:rPr>
              <a:t>2+ </a:t>
            </a:r>
            <a:r>
              <a:rPr lang="es-ES" sz="2000" dirty="0" smtClean="0">
                <a:solidFill>
                  <a:srgbClr val="00B0F0"/>
                </a:solidFill>
              </a:rPr>
              <a:t>&lt; Co</a:t>
            </a:r>
            <a:r>
              <a:rPr lang="es-ES" sz="2000" baseline="30000" dirty="0" smtClean="0">
                <a:solidFill>
                  <a:srgbClr val="00B0F0"/>
                </a:solidFill>
              </a:rPr>
              <a:t>2+ </a:t>
            </a:r>
            <a:r>
              <a:rPr lang="es-ES" sz="2000" dirty="0" smtClean="0">
                <a:solidFill>
                  <a:srgbClr val="00B0F0"/>
                </a:solidFill>
              </a:rPr>
              <a:t>&lt; Fe</a:t>
            </a:r>
            <a:r>
              <a:rPr lang="es-ES" sz="2000" baseline="30000" dirty="0" smtClean="0">
                <a:solidFill>
                  <a:srgbClr val="00B0F0"/>
                </a:solidFill>
              </a:rPr>
              <a:t>2+ </a:t>
            </a:r>
            <a:r>
              <a:rPr lang="es-ES" sz="2000" dirty="0" smtClean="0">
                <a:solidFill>
                  <a:srgbClr val="00B0F0"/>
                </a:solidFill>
              </a:rPr>
              <a:t>&lt; V</a:t>
            </a:r>
            <a:r>
              <a:rPr lang="es-ES" sz="2000" baseline="30000" dirty="0" smtClean="0">
                <a:solidFill>
                  <a:srgbClr val="00B0F0"/>
                </a:solidFill>
              </a:rPr>
              <a:t>2+ </a:t>
            </a:r>
            <a:r>
              <a:rPr lang="es-ES" sz="2000" dirty="0" smtClean="0">
                <a:solidFill>
                  <a:srgbClr val="00B0F0"/>
                </a:solidFill>
              </a:rPr>
              <a:t>&lt; Fe</a:t>
            </a:r>
            <a:r>
              <a:rPr lang="es-ES" sz="2000" baseline="30000" dirty="0" smtClean="0">
                <a:solidFill>
                  <a:srgbClr val="00B0F0"/>
                </a:solidFill>
              </a:rPr>
              <a:t>3+ </a:t>
            </a:r>
            <a:r>
              <a:rPr lang="es-ES" sz="2000" dirty="0" smtClean="0">
                <a:solidFill>
                  <a:srgbClr val="00B0F0"/>
                </a:solidFill>
              </a:rPr>
              <a:t>&lt; Co</a:t>
            </a:r>
            <a:r>
              <a:rPr lang="es-ES" sz="2000" baseline="30000" dirty="0" smtClean="0">
                <a:solidFill>
                  <a:srgbClr val="00B0F0"/>
                </a:solidFill>
              </a:rPr>
              <a:t>3+ </a:t>
            </a:r>
            <a:r>
              <a:rPr lang="es-ES" sz="2000" dirty="0" smtClean="0">
                <a:solidFill>
                  <a:srgbClr val="00B0F0"/>
                </a:solidFill>
              </a:rPr>
              <a:t>&lt; Mn</a:t>
            </a:r>
            <a:r>
              <a:rPr lang="es-ES" sz="2000" baseline="30000" dirty="0" smtClean="0">
                <a:solidFill>
                  <a:srgbClr val="00B0F0"/>
                </a:solidFill>
              </a:rPr>
              <a:t>4+ </a:t>
            </a:r>
            <a:r>
              <a:rPr lang="es-ES" sz="2000" dirty="0" smtClean="0">
                <a:solidFill>
                  <a:srgbClr val="00B0F0"/>
                </a:solidFill>
              </a:rPr>
              <a:t>&lt; Mo</a:t>
            </a:r>
            <a:r>
              <a:rPr lang="es-ES" sz="2000" baseline="30000" dirty="0" smtClean="0">
                <a:solidFill>
                  <a:srgbClr val="00B0F0"/>
                </a:solidFill>
              </a:rPr>
              <a:t>3+ </a:t>
            </a:r>
            <a:r>
              <a:rPr lang="es-ES" sz="2000" dirty="0" smtClean="0">
                <a:solidFill>
                  <a:srgbClr val="00B0F0"/>
                </a:solidFill>
              </a:rPr>
              <a:t>&lt; Rh</a:t>
            </a:r>
            <a:r>
              <a:rPr lang="es-ES" sz="2000" baseline="30000" dirty="0" smtClean="0">
                <a:solidFill>
                  <a:srgbClr val="00B0F0"/>
                </a:solidFill>
              </a:rPr>
              <a:t>3+ </a:t>
            </a:r>
            <a:r>
              <a:rPr lang="es-ES" sz="2000" dirty="0" smtClean="0">
                <a:solidFill>
                  <a:srgbClr val="00B0F0"/>
                </a:solidFill>
              </a:rPr>
              <a:t>&lt; Ru</a:t>
            </a:r>
            <a:r>
              <a:rPr lang="es-ES" sz="2000" baseline="30000" dirty="0" smtClean="0">
                <a:solidFill>
                  <a:srgbClr val="00B0F0"/>
                </a:solidFill>
              </a:rPr>
              <a:t>3+ </a:t>
            </a:r>
            <a:r>
              <a:rPr lang="es-ES" sz="2000" dirty="0" smtClean="0">
                <a:solidFill>
                  <a:srgbClr val="00B0F0"/>
                </a:solidFill>
              </a:rPr>
              <a:t>&lt; Pd</a:t>
            </a:r>
            <a:r>
              <a:rPr lang="es-ES" sz="2000" baseline="30000" dirty="0" smtClean="0">
                <a:solidFill>
                  <a:srgbClr val="00B0F0"/>
                </a:solidFill>
              </a:rPr>
              <a:t>4+ </a:t>
            </a:r>
            <a:r>
              <a:rPr lang="es-ES" sz="2000" dirty="0" smtClean="0">
                <a:solidFill>
                  <a:srgbClr val="00B0F0"/>
                </a:solidFill>
              </a:rPr>
              <a:t>&lt; Ir</a:t>
            </a:r>
            <a:r>
              <a:rPr lang="es-ES" sz="2000" baseline="30000" dirty="0" smtClean="0">
                <a:solidFill>
                  <a:srgbClr val="00B0F0"/>
                </a:solidFill>
              </a:rPr>
              <a:t>3+ </a:t>
            </a:r>
            <a:r>
              <a:rPr lang="es-ES" sz="2000" dirty="0" smtClean="0">
                <a:solidFill>
                  <a:srgbClr val="00B0F0"/>
                </a:solidFill>
              </a:rPr>
              <a:t>&lt; Pt</a:t>
            </a:r>
            <a:r>
              <a:rPr lang="es-ES" sz="2000" baseline="30000" dirty="0" smtClean="0">
                <a:solidFill>
                  <a:srgbClr val="00B0F0"/>
                </a:solidFill>
              </a:rPr>
              <a:t>4+</a:t>
            </a:r>
            <a:endParaRPr lang="en-US" sz="2000" dirty="0" smtClean="0">
              <a:solidFill>
                <a:srgbClr val="00B0F0"/>
              </a:solidFill>
            </a:endParaRPr>
          </a:p>
          <a:p>
            <a:pPr marL="457200" indent="-457200"/>
            <a:endParaRPr lang="en-US" sz="1600" b="1" dirty="0" smtClean="0">
              <a:solidFill>
                <a:srgbClr val="00B0F0"/>
              </a:solidFill>
            </a:endParaRPr>
          </a:p>
          <a:p>
            <a:pPr marL="457200" indent="-457200"/>
            <a:endParaRPr lang="en-US" sz="1000" b="1" dirty="0" smtClean="0">
              <a:solidFill>
                <a:srgbClr val="00B0F0"/>
              </a:solidFill>
            </a:endParaRPr>
          </a:p>
          <a:p>
            <a:pPr marL="457200" indent="-457200"/>
            <a:endParaRPr lang="en-US" sz="1000" dirty="0" smtClean="0">
              <a:solidFill>
                <a:srgbClr val="00B0F0"/>
              </a:solidFill>
            </a:endParaRPr>
          </a:p>
          <a:p>
            <a:pPr marL="457200" indent="-457200"/>
            <a:r>
              <a:rPr lang="en-US" sz="2400" dirty="0" smtClean="0">
                <a:solidFill>
                  <a:srgbClr val="00B0F0"/>
                </a:solidFill>
              </a:rPr>
              <a:t>▪</a:t>
            </a:r>
            <a:r>
              <a:rPr lang="en-US" sz="2000" dirty="0" smtClean="0">
                <a:solidFill>
                  <a:srgbClr val="00B0F0"/>
                </a:solidFill>
              </a:rPr>
              <a:t> This trend is independent of </a:t>
            </a:r>
            <a:r>
              <a:rPr lang="en-US" sz="2000" dirty="0" err="1" smtClean="0">
                <a:solidFill>
                  <a:srgbClr val="00B0F0"/>
                </a:solidFill>
              </a:rPr>
              <a:t>ligand</a:t>
            </a:r>
            <a:r>
              <a:rPr lang="en-US" sz="2000" dirty="0" smtClean="0">
                <a:solidFill>
                  <a:srgbClr val="00B0F0"/>
                </a:solidFill>
              </a:rPr>
              <a:t>.</a:t>
            </a:r>
          </a:p>
          <a:p>
            <a:pPr marL="457200" indent="-457200"/>
            <a:endParaRPr lang="en-US" sz="1400" b="1" dirty="0" smtClean="0">
              <a:solidFill>
                <a:srgbClr val="00B0F0"/>
              </a:solidFill>
            </a:endParaRPr>
          </a:p>
          <a:p>
            <a:pPr marL="457200" indent="-457200"/>
            <a:r>
              <a:rPr lang="en-US" sz="2000" b="1" dirty="0" smtClean="0">
                <a:solidFill>
                  <a:srgbClr val="00B0F0"/>
                </a:solidFill>
              </a:rPr>
              <a:t>2)</a:t>
            </a:r>
            <a:r>
              <a:rPr lang="en-US" sz="2000" dirty="0" smtClean="0"/>
              <a:t> </a:t>
            </a:r>
            <a:r>
              <a:rPr lang="en-US" sz="2000" b="1" dirty="0" smtClean="0">
                <a:solidFill>
                  <a:srgbClr val="00B0F0"/>
                </a:solidFill>
              </a:rPr>
              <a:t>Oxidation State of Metal Ion: </a:t>
            </a:r>
            <a:r>
              <a:rPr lang="el-GR" sz="2000" dirty="0" smtClean="0"/>
              <a:t>Δ</a:t>
            </a:r>
            <a:r>
              <a:rPr lang="en-US" sz="2000" baseline="-25000" dirty="0" smtClean="0"/>
              <a:t>o</a:t>
            </a:r>
            <a:r>
              <a:rPr lang="en-US" sz="2000" dirty="0" smtClean="0"/>
              <a:t> increases with </a:t>
            </a:r>
            <a:r>
              <a:rPr lang="en-US" sz="2000" dirty="0" smtClean="0">
                <a:solidFill>
                  <a:srgbClr val="00B0F0"/>
                </a:solidFill>
              </a:rPr>
              <a:t>increasing oxidation number</a:t>
            </a:r>
            <a:r>
              <a:rPr lang="en-US" sz="2000" dirty="0" smtClean="0"/>
              <a:t> of </a:t>
            </a:r>
          </a:p>
          <a:p>
            <a:pPr marL="457200" indent="-457200"/>
            <a:r>
              <a:rPr lang="en-US" sz="2000" dirty="0" smtClean="0"/>
              <a:t>the metal. This is due to the smaller size of the more highly charged ion, resulting in</a:t>
            </a:r>
          </a:p>
          <a:p>
            <a:pPr marL="457200" indent="-457200"/>
            <a:r>
              <a:rPr lang="en-US" sz="2000" dirty="0" smtClean="0"/>
              <a:t>smaller metal to </a:t>
            </a:r>
            <a:r>
              <a:rPr lang="en-US" sz="2000" dirty="0" err="1" smtClean="0"/>
              <a:t>ligand</a:t>
            </a:r>
            <a:r>
              <a:rPr lang="en-US" sz="2000" dirty="0" smtClean="0"/>
              <a:t> distances and hence, a greater </a:t>
            </a:r>
            <a:r>
              <a:rPr lang="en-US" sz="2000" dirty="0" err="1" smtClean="0"/>
              <a:t>ligand</a:t>
            </a:r>
            <a:r>
              <a:rPr lang="en-US" sz="2000" dirty="0" smtClean="0"/>
              <a:t> field. </a:t>
            </a:r>
          </a:p>
          <a:p>
            <a:pPr marL="457200" indent="-457200"/>
            <a:endParaRPr lang="en-US" sz="1600" dirty="0" smtClean="0"/>
          </a:p>
          <a:p>
            <a:pPr marL="457200" indent="-457200"/>
            <a:r>
              <a:rPr lang="en-US" sz="2000" b="1" dirty="0" smtClean="0">
                <a:solidFill>
                  <a:srgbClr val="00B0F0"/>
                </a:solidFill>
              </a:rPr>
              <a:t>3) Nature of Metal Ion: </a:t>
            </a:r>
            <a:r>
              <a:rPr lang="en-US" sz="2000" dirty="0" smtClean="0"/>
              <a:t>Within any periodic group, </a:t>
            </a:r>
            <a:r>
              <a:rPr lang="el-GR" sz="2000" dirty="0" smtClean="0"/>
              <a:t>Δ</a:t>
            </a:r>
            <a:r>
              <a:rPr lang="en-US" sz="2000" baseline="-25000" dirty="0" smtClean="0"/>
              <a:t>o</a:t>
            </a:r>
            <a:r>
              <a:rPr lang="en-US" sz="2000" dirty="0" smtClean="0"/>
              <a:t> increases </a:t>
            </a:r>
            <a:r>
              <a:rPr lang="en-US" sz="2000" dirty="0" smtClean="0">
                <a:solidFill>
                  <a:srgbClr val="00B0F0"/>
                </a:solidFill>
              </a:rPr>
              <a:t>down a group </a:t>
            </a:r>
          </a:p>
          <a:p>
            <a:pPr marL="457200" indent="-457200"/>
            <a:r>
              <a:rPr lang="en-US" sz="2000" dirty="0" smtClean="0">
                <a:solidFill>
                  <a:srgbClr val="00B0F0"/>
                </a:solidFill>
              </a:rPr>
              <a:t>(3d &lt; 4d &lt; 5d).</a:t>
            </a:r>
            <a:r>
              <a:rPr lang="en-US" sz="2000" dirty="0" smtClean="0"/>
              <a:t> This is due to the larger size of the 4d or 5d </a:t>
            </a:r>
            <a:r>
              <a:rPr lang="en-US" sz="2000" dirty="0" err="1" smtClean="0"/>
              <a:t>orbitals</a:t>
            </a:r>
            <a:r>
              <a:rPr lang="en-US" sz="2000" dirty="0" smtClean="0"/>
              <a:t> compared with </a:t>
            </a:r>
          </a:p>
          <a:p>
            <a:pPr marL="457200" indent="-457200"/>
            <a:r>
              <a:rPr lang="en-US" sz="2000" dirty="0" smtClean="0"/>
              <a:t>the compact 3d </a:t>
            </a:r>
            <a:r>
              <a:rPr lang="en-US" sz="2000" dirty="0" err="1" smtClean="0"/>
              <a:t>orbitals</a:t>
            </a:r>
            <a:r>
              <a:rPr lang="en-US" sz="2000" dirty="0" smtClean="0"/>
              <a:t> and the consequent stronger interactions with the </a:t>
            </a:r>
            <a:r>
              <a:rPr lang="en-US" sz="2000" dirty="0" err="1" smtClean="0"/>
              <a:t>ligands</a:t>
            </a:r>
            <a:r>
              <a:rPr lang="en-US" sz="2000" dirty="0" smtClean="0"/>
              <a:t>.</a:t>
            </a:r>
          </a:p>
          <a:p>
            <a:pPr marL="457200" indent="-457200"/>
            <a:endParaRPr lang="en-US" sz="1400" dirty="0" smtClean="0"/>
          </a:p>
          <a:p>
            <a:r>
              <a:rPr lang="en-US" sz="2400" dirty="0" smtClean="0"/>
              <a:t>▪</a:t>
            </a:r>
            <a:r>
              <a:rPr lang="en-US" sz="2000" dirty="0" smtClean="0"/>
              <a:t> For a given </a:t>
            </a:r>
            <a:r>
              <a:rPr lang="en-US" sz="2000" dirty="0" err="1" smtClean="0"/>
              <a:t>ligand</a:t>
            </a:r>
            <a:r>
              <a:rPr lang="en-US" sz="2000" dirty="0" smtClean="0"/>
              <a:t> and a given oxidation state, </a:t>
            </a:r>
            <a:r>
              <a:rPr lang="el-GR" sz="2000" dirty="0" smtClean="0"/>
              <a:t>Δ</a:t>
            </a:r>
            <a:r>
              <a:rPr lang="en-US" sz="2000" baseline="-25000" dirty="0" smtClean="0"/>
              <a:t>o</a:t>
            </a:r>
            <a:r>
              <a:rPr lang="en-US" sz="2000" dirty="0" smtClean="0"/>
              <a:t> varies </a:t>
            </a:r>
            <a:r>
              <a:rPr lang="en-US" sz="2000" dirty="0" smtClean="0">
                <a:solidFill>
                  <a:srgbClr val="00B0F0"/>
                </a:solidFill>
              </a:rPr>
              <a:t>irregularly</a:t>
            </a:r>
            <a:r>
              <a:rPr lang="en-US" sz="2000" i="1" dirty="0" smtClean="0"/>
              <a:t> </a:t>
            </a:r>
            <a:r>
              <a:rPr lang="en-US" sz="2000" dirty="0" smtClean="0"/>
              <a:t>across the first row transition metal elements.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77589" y="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5770F"/>
                </a:solidFill>
              </a:rPr>
              <a:t>Factors that Affect Crystal Field Splitting</a:t>
            </a:r>
            <a:endParaRPr lang="en-US" sz="2000" b="1" dirty="0">
              <a:solidFill>
                <a:srgbClr val="F5770F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209800" y="1230868"/>
            <a:ext cx="4648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733800" y="838200"/>
            <a:ext cx="15325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increasing </a:t>
            </a:r>
            <a:r>
              <a:rPr lang="en-US" sz="2000" dirty="0" err="1" smtClean="0"/>
              <a:t>Δ</a:t>
            </a:r>
            <a:r>
              <a:rPr lang="en-US" sz="2000" baseline="-25000" dirty="0" err="1" smtClean="0"/>
              <a:t>o</a:t>
            </a:r>
            <a:endParaRPr lang="en-US" sz="2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574876"/>
              </p:ext>
            </p:extLst>
          </p:nvPr>
        </p:nvGraphicFramePr>
        <p:xfrm>
          <a:off x="4038600" y="4770120"/>
          <a:ext cx="3429000" cy="1584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8800"/>
                <a:gridCol w="160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B0F0"/>
                          </a:solidFill>
                        </a:rPr>
                        <a:t>Complex</a:t>
                      </a:r>
                      <a:endParaRPr lang="en-US" sz="2000" b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solidFill>
                            <a:srgbClr val="00B0F0"/>
                          </a:solidFill>
                        </a:rPr>
                        <a:t>Δ</a:t>
                      </a:r>
                      <a:r>
                        <a:rPr lang="en-US" sz="2000" b="1" baseline="-25000" dirty="0" smtClean="0">
                          <a:solidFill>
                            <a:srgbClr val="00B0F0"/>
                          </a:solidFill>
                        </a:rPr>
                        <a:t>o</a:t>
                      </a:r>
                      <a:r>
                        <a:rPr lang="en-US" sz="2000" b="1" dirty="0" smtClean="0">
                          <a:solidFill>
                            <a:srgbClr val="00B0F0"/>
                          </a:solidFill>
                        </a:rPr>
                        <a:t> (cm</a:t>
                      </a:r>
                      <a:r>
                        <a:rPr lang="en-US" sz="2000" b="1" baseline="30000" dirty="0" smtClean="0">
                          <a:solidFill>
                            <a:srgbClr val="00B0F0"/>
                          </a:solidFill>
                        </a:rPr>
                        <a:t>-1</a:t>
                      </a:r>
                      <a:r>
                        <a:rPr lang="en-US" sz="2000" b="1" dirty="0" smtClean="0">
                          <a:solidFill>
                            <a:srgbClr val="00B0F0"/>
                          </a:solidFill>
                        </a:rPr>
                        <a:t>)</a:t>
                      </a:r>
                      <a:endParaRPr lang="en-US" sz="2000" b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[Cr(H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O)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r>
                        <a:rPr lang="en-US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3+</a:t>
                      </a:r>
                      <a:endParaRPr lang="en-US" sz="2000" baseline="30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17400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[Fe(H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O)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r>
                        <a:rPr lang="en-US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3+</a:t>
                      </a:r>
                      <a:endParaRPr lang="en-US" sz="2000" baseline="30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14000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[Co(H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O)</a:t>
                      </a:r>
                      <a:r>
                        <a:rPr lang="en-US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r>
                        <a:rPr lang="en-US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3+</a:t>
                      </a:r>
                      <a:endParaRPr lang="en-US" sz="2000" baseline="30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20760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62000" y="0"/>
            <a:ext cx="8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5770F"/>
                </a:solidFill>
              </a:rPr>
              <a:t>Crystal Field Stabilization Energy: High &amp; Low Spin Octahedral Complexes</a:t>
            </a:r>
            <a:endParaRPr lang="en-US" sz="2000" b="1" dirty="0">
              <a:solidFill>
                <a:srgbClr val="F5770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475595"/>
            <a:ext cx="909392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B0F0"/>
                </a:solidFill>
              </a:rPr>
              <a:t> CFSE: </a:t>
            </a:r>
            <a:r>
              <a:rPr lang="en-US" sz="2000" dirty="0" smtClean="0"/>
              <a:t>Difference in energy between the d electrons in an octahedral crystal field </a:t>
            </a:r>
          </a:p>
          <a:p>
            <a:r>
              <a:rPr lang="en-US" sz="2000" dirty="0" smtClean="0"/>
              <a:t>and the d electrons in a spherical crystal field (isotopic field).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00B0F0"/>
                </a:solidFill>
              </a:rPr>
              <a:t> CFSE for (t</a:t>
            </a:r>
            <a:r>
              <a:rPr lang="en-US" sz="2000" baseline="-25000" dirty="0" smtClean="0">
                <a:solidFill>
                  <a:srgbClr val="00B0F0"/>
                </a:solidFill>
              </a:rPr>
              <a:t>2g</a:t>
            </a:r>
            <a:r>
              <a:rPr lang="en-US" sz="2000" dirty="0" smtClean="0">
                <a:solidFill>
                  <a:srgbClr val="00B0F0"/>
                </a:solidFill>
              </a:rPr>
              <a:t>)</a:t>
            </a:r>
            <a:r>
              <a:rPr lang="en-US" sz="2000" baseline="30000" dirty="0" smtClean="0">
                <a:solidFill>
                  <a:srgbClr val="00B0F0"/>
                </a:solidFill>
              </a:rPr>
              <a:t>x</a:t>
            </a:r>
            <a:r>
              <a:rPr lang="en-US" sz="2000" dirty="0" smtClean="0">
                <a:solidFill>
                  <a:srgbClr val="00B0F0"/>
                </a:solidFill>
              </a:rPr>
              <a:t>(</a:t>
            </a:r>
            <a:r>
              <a:rPr lang="en-US" sz="2000" dirty="0" err="1" smtClean="0">
                <a:solidFill>
                  <a:srgbClr val="00B0F0"/>
                </a:solidFill>
              </a:rPr>
              <a:t>e</a:t>
            </a:r>
            <a:r>
              <a:rPr lang="en-US" sz="2000" baseline="-25000" dirty="0" err="1" smtClean="0">
                <a:solidFill>
                  <a:srgbClr val="00B0F0"/>
                </a:solidFill>
              </a:rPr>
              <a:t>g</a:t>
            </a:r>
            <a:r>
              <a:rPr lang="en-US" sz="2000" dirty="0" smtClean="0">
                <a:solidFill>
                  <a:srgbClr val="00B0F0"/>
                </a:solidFill>
              </a:rPr>
              <a:t>)</a:t>
            </a:r>
            <a:r>
              <a:rPr lang="en-US" sz="2000" baseline="30000" dirty="0" smtClean="0">
                <a:solidFill>
                  <a:srgbClr val="00B0F0"/>
                </a:solidFill>
              </a:rPr>
              <a:t>y</a:t>
            </a:r>
            <a:r>
              <a:rPr lang="en-US" sz="2000" i="1" dirty="0" smtClean="0">
                <a:solidFill>
                  <a:srgbClr val="00B0F0"/>
                </a:solidFill>
              </a:rPr>
              <a:t> </a:t>
            </a:r>
            <a:r>
              <a:rPr lang="en-US" sz="2000" dirty="0" smtClean="0">
                <a:solidFill>
                  <a:srgbClr val="00B0F0"/>
                </a:solidFill>
              </a:rPr>
              <a:t>configuration = </a:t>
            </a:r>
            <a:r>
              <a:rPr lang="en-US" sz="2000" dirty="0" smtClean="0"/>
              <a:t>(0.4x</a:t>
            </a:r>
            <a:r>
              <a:rPr lang="en-US" sz="2000" i="1" dirty="0" smtClean="0"/>
              <a:t> - </a:t>
            </a:r>
            <a:r>
              <a:rPr lang="en-US" sz="2000" dirty="0" smtClean="0"/>
              <a:t>0</a:t>
            </a:r>
            <a:r>
              <a:rPr lang="en-US" sz="2000" i="1" dirty="0" smtClean="0"/>
              <a:t>.</a:t>
            </a:r>
            <a:r>
              <a:rPr lang="en-US" sz="2000" dirty="0" smtClean="0"/>
              <a:t>6y)</a:t>
            </a:r>
            <a:r>
              <a:rPr lang="el-GR" sz="2000" dirty="0" smtClean="0"/>
              <a:t>Δ</a:t>
            </a:r>
            <a:r>
              <a:rPr lang="en-US" sz="2000" baseline="-25000" dirty="0" smtClean="0"/>
              <a:t>o</a:t>
            </a:r>
            <a:r>
              <a:rPr lang="en-US" sz="2000" i="1" dirty="0" smtClean="0"/>
              <a:t> </a:t>
            </a:r>
            <a:r>
              <a:rPr lang="en-US" sz="2000" dirty="0" smtClean="0"/>
              <a:t>(ignoring pairing energy)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 For d</a:t>
            </a:r>
            <a:r>
              <a:rPr lang="en-US" sz="2000" baseline="30000" dirty="0" smtClean="0"/>
              <a:t>4</a:t>
            </a:r>
            <a:r>
              <a:rPr lang="en-US" sz="2000" dirty="0" smtClean="0"/>
              <a:t> configuration, the size of the gap (</a:t>
            </a:r>
            <a:r>
              <a:rPr lang="el-GR" sz="2000" dirty="0" smtClean="0"/>
              <a:t>Δ</a:t>
            </a:r>
            <a:r>
              <a:rPr lang="en-US" sz="2000" baseline="-25000" dirty="0" smtClean="0"/>
              <a:t>o</a:t>
            </a:r>
            <a:r>
              <a:rPr lang="en-US" sz="2000" dirty="0" smtClean="0"/>
              <a:t>) will determine whether the fourth electron enters the lower t</a:t>
            </a:r>
            <a:r>
              <a:rPr lang="en-US" sz="2000" baseline="-25000" dirty="0" smtClean="0"/>
              <a:t>2g</a:t>
            </a:r>
            <a:r>
              <a:rPr lang="en-US" sz="2000" dirty="0" smtClean="0"/>
              <a:t> set of </a:t>
            </a:r>
            <a:r>
              <a:rPr lang="en-US" sz="2000" dirty="0" err="1" smtClean="0"/>
              <a:t>orbitals</a:t>
            </a:r>
            <a:r>
              <a:rPr lang="en-US" sz="2000" dirty="0" smtClean="0"/>
              <a:t>, or the upper </a:t>
            </a:r>
            <a:r>
              <a:rPr lang="en-US" sz="2000" dirty="0" err="1" smtClean="0"/>
              <a:t>e</a:t>
            </a:r>
            <a:r>
              <a:rPr lang="en-US" sz="2000" baseline="-25000" dirty="0" err="1" smtClean="0"/>
              <a:t>g</a:t>
            </a:r>
            <a:r>
              <a:rPr lang="en-US" sz="2000" dirty="0" smtClean="0"/>
              <a:t> set of </a:t>
            </a:r>
            <a:r>
              <a:rPr lang="en-US" sz="2000" dirty="0" err="1" smtClean="0"/>
              <a:t>orbitals</a:t>
            </a:r>
            <a:r>
              <a:rPr lang="en-US" sz="2000" dirty="0" smtClean="0"/>
              <a:t>.  The outcome will depend on the relative </a:t>
            </a:r>
            <a:r>
              <a:rPr lang="en-US" sz="2000" dirty="0" smtClean="0">
                <a:solidFill>
                  <a:srgbClr val="00B0F0"/>
                </a:solidFill>
              </a:rPr>
              <a:t>size of the splitting versus the pairing energy.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b="1" dirty="0" smtClean="0">
                <a:solidFill>
                  <a:srgbClr val="00B0F0"/>
                </a:solidFill>
              </a:rPr>
              <a:t>Weak Field Case:</a:t>
            </a: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dirty="0" smtClean="0"/>
              <a:t>When the gap is relatively small, the extra electron occupies the upper set of </a:t>
            </a:r>
            <a:r>
              <a:rPr lang="en-US" sz="2000" dirty="0" err="1" smtClean="0"/>
              <a:t>orbitals</a:t>
            </a:r>
            <a:r>
              <a:rPr lang="en-US" sz="2000" dirty="0" smtClean="0"/>
              <a:t>, rather than pair up with an electron in lower set.  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b="1" dirty="0" smtClean="0">
                <a:solidFill>
                  <a:srgbClr val="00B0F0"/>
                </a:solidFill>
              </a:rPr>
              <a:t>Strong Field Case:</a:t>
            </a: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dirty="0" smtClean="0"/>
              <a:t>When the size of </a:t>
            </a:r>
            <a:r>
              <a:rPr lang="el-GR" sz="2000" dirty="0" smtClean="0"/>
              <a:t>Δ</a:t>
            </a:r>
            <a:r>
              <a:rPr lang="en-US" sz="2000" baseline="-25000" dirty="0" smtClean="0"/>
              <a:t>o</a:t>
            </a:r>
            <a:r>
              <a:rPr lang="en-US" sz="2000" dirty="0" smtClean="0"/>
              <a:t> is substantial, and the gap is too great compared to the pairing energy, the electron pairs up in the lower t</a:t>
            </a:r>
            <a:r>
              <a:rPr lang="en-US" sz="2000" baseline="-25000" dirty="0" smtClean="0"/>
              <a:t>2g</a:t>
            </a:r>
            <a:r>
              <a:rPr lang="en-US" sz="2000" dirty="0" smtClean="0"/>
              <a:t> set.</a:t>
            </a:r>
            <a:r>
              <a:rPr lang="en-US" sz="2000" dirty="0" smtClean="0">
                <a:solidFill>
                  <a:srgbClr val="00B0F0"/>
                </a:solidFill>
              </a:rPr>
              <a:t> </a:t>
            </a:r>
            <a:r>
              <a:rPr lang="en-US" sz="2000" dirty="0" smtClean="0"/>
              <a:t>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86800" y="6492875"/>
            <a:ext cx="457200" cy="365125"/>
          </a:xfrm>
        </p:spPr>
        <p:txBody>
          <a:bodyPr/>
          <a:lstStyle/>
          <a:p>
            <a:fld id="{5200E6A1-FE4D-4EC0-AC6E-2742CDA245F8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5029200"/>
            <a:ext cx="5334000" cy="1152921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86800" y="6492875"/>
            <a:ext cx="457200" cy="365125"/>
          </a:xfrm>
        </p:spPr>
        <p:txBody>
          <a:bodyPr/>
          <a:lstStyle/>
          <a:p>
            <a:fld id="{5200E6A1-FE4D-4EC0-AC6E-2742CDA245F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9189" y="603409"/>
            <a:ext cx="9104811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dirty="0" smtClean="0"/>
              <a:t> CFSE for d</a:t>
            </a:r>
            <a:r>
              <a:rPr lang="en-US" sz="2000" baseline="30000" dirty="0" smtClean="0"/>
              <a:t>4</a:t>
            </a:r>
            <a:r>
              <a:rPr lang="en-US" sz="2000" dirty="0" smtClean="0"/>
              <a:t> weak field case = [3 × 0.4</a:t>
            </a:r>
            <a:r>
              <a:rPr lang="el-GR" sz="2000" dirty="0" smtClean="0"/>
              <a:t> Δ</a:t>
            </a:r>
            <a:r>
              <a:rPr lang="en-US" sz="2000" baseline="-25000" dirty="0" smtClean="0"/>
              <a:t>o</a:t>
            </a:r>
            <a:r>
              <a:rPr lang="en-US" sz="2000" dirty="0" smtClean="0"/>
              <a:t> – 1 × 0.6</a:t>
            </a:r>
            <a:r>
              <a:rPr lang="el-GR" sz="2000" dirty="0" smtClean="0"/>
              <a:t> Δ</a:t>
            </a:r>
            <a:r>
              <a:rPr lang="en-US" sz="2000" baseline="-25000" dirty="0" smtClean="0"/>
              <a:t>o</a:t>
            </a:r>
            <a:r>
              <a:rPr lang="en-US" sz="2000" dirty="0" smtClean="0"/>
              <a:t>] = 0.6</a:t>
            </a:r>
            <a:r>
              <a:rPr lang="el-GR" sz="2000" dirty="0" smtClean="0"/>
              <a:t> Δ</a:t>
            </a:r>
            <a:r>
              <a:rPr lang="en-US" sz="2000" baseline="-25000" dirty="0" smtClean="0"/>
              <a:t>o</a:t>
            </a:r>
            <a:r>
              <a:rPr lang="en-US" sz="2000" dirty="0" smtClean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 CFSE for d</a:t>
            </a:r>
            <a:r>
              <a:rPr lang="en-US" sz="2000" baseline="30000" dirty="0" smtClean="0"/>
              <a:t>4</a:t>
            </a:r>
            <a:r>
              <a:rPr lang="en-US" sz="2000" dirty="0" smtClean="0"/>
              <a:t> strong field case = 4 × 0.4 </a:t>
            </a:r>
            <a:r>
              <a:rPr lang="el-GR" sz="2000" dirty="0" smtClean="0"/>
              <a:t>Δ</a:t>
            </a:r>
            <a:r>
              <a:rPr lang="en-US" sz="2000" baseline="-25000" dirty="0" smtClean="0"/>
              <a:t>o</a:t>
            </a:r>
            <a:r>
              <a:rPr lang="en-US" sz="2000" dirty="0" smtClean="0"/>
              <a:t> = 1.6</a:t>
            </a:r>
            <a:r>
              <a:rPr lang="el-GR" sz="2000" dirty="0" smtClean="0"/>
              <a:t> Δ</a:t>
            </a:r>
            <a:r>
              <a:rPr lang="en-US" sz="2000" baseline="-25000" dirty="0" smtClean="0"/>
              <a:t>o</a:t>
            </a:r>
            <a:r>
              <a:rPr lang="en-US" sz="2000" dirty="0" smtClean="0"/>
              <a:t>  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 The different electron configurations are referred to as </a:t>
            </a:r>
            <a:r>
              <a:rPr lang="en-US" sz="2000" b="1" dirty="0" smtClean="0">
                <a:solidFill>
                  <a:srgbClr val="00B0F0"/>
                </a:solidFill>
              </a:rPr>
              <a:t>high spin</a:t>
            </a: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dirty="0" smtClean="0"/>
              <a:t>(for the weak field case) and </a:t>
            </a:r>
            <a:r>
              <a:rPr lang="en-US" sz="2000" b="1" dirty="0" smtClean="0">
                <a:solidFill>
                  <a:srgbClr val="00B0F0"/>
                </a:solidFill>
              </a:rPr>
              <a:t>low spin</a:t>
            </a:r>
            <a:r>
              <a:rPr lang="en-US" sz="2000" dirty="0" smtClean="0"/>
              <a:t> (for the strong field case).</a:t>
            </a:r>
          </a:p>
          <a:p>
            <a:r>
              <a:rPr lang="en-US" sz="2000" dirty="0" smtClean="0"/>
              <a:t> 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 The possibility of high and low spin complexes exists for configurations </a:t>
            </a:r>
            <a:r>
              <a:rPr lang="en-US" sz="2000" dirty="0" smtClean="0">
                <a:solidFill>
                  <a:srgbClr val="00B0F0"/>
                </a:solidFill>
              </a:rPr>
              <a:t>d</a:t>
            </a:r>
            <a:r>
              <a:rPr lang="en-US" sz="2000" baseline="30000" dirty="0" smtClean="0">
                <a:solidFill>
                  <a:srgbClr val="00B0F0"/>
                </a:solidFill>
              </a:rPr>
              <a:t>5</a:t>
            </a:r>
            <a:r>
              <a:rPr lang="en-US" sz="2000" dirty="0" smtClean="0">
                <a:solidFill>
                  <a:srgbClr val="00B0F0"/>
                </a:solidFill>
              </a:rPr>
              <a:t>-d</a:t>
            </a:r>
            <a:r>
              <a:rPr lang="en-US" sz="2000" baseline="30000" dirty="0" smtClean="0">
                <a:solidFill>
                  <a:srgbClr val="00B0F0"/>
                </a:solidFill>
              </a:rPr>
              <a:t>7</a:t>
            </a:r>
            <a:r>
              <a:rPr lang="en-US" sz="2000" dirty="0" smtClean="0"/>
              <a:t> as well. 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276600"/>
            <a:ext cx="7229475" cy="2809875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762000" y="0"/>
            <a:ext cx="8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5770F"/>
                </a:solidFill>
              </a:rPr>
              <a:t>Crystal Field Stabilization Energy: High &amp; Low Spin Octahedral Complexes</a:t>
            </a:r>
            <a:endParaRPr lang="en-US" sz="2000" b="1" dirty="0">
              <a:solidFill>
                <a:srgbClr val="F5770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63000" y="6492875"/>
            <a:ext cx="381000" cy="365125"/>
          </a:xfrm>
        </p:spPr>
        <p:txBody>
          <a:bodyPr/>
          <a:lstStyle/>
          <a:p>
            <a:fld id="{5200E6A1-FE4D-4EC0-AC6E-2742CDA245F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" y="533400"/>
            <a:ext cx="8991600" cy="3385542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B0F0"/>
                </a:solidFill>
              </a:rPr>
              <a:t> Electron-pairing energy (</a:t>
            </a:r>
            <a:r>
              <a:rPr lang="en-US" sz="2000" b="1" i="1" dirty="0" smtClean="0">
                <a:solidFill>
                  <a:srgbClr val="00B0F0"/>
                </a:solidFill>
              </a:rPr>
              <a:t>P</a:t>
            </a:r>
            <a:r>
              <a:rPr lang="en-US" sz="2000" b="1" dirty="0" smtClean="0">
                <a:solidFill>
                  <a:srgbClr val="00B0F0"/>
                </a:solidFill>
              </a:rPr>
              <a:t>):</a:t>
            </a:r>
            <a:r>
              <a:rPr lang="en-US" sz="2000" b="1" i="1" dirty="0" smtClean="0">
                <a:solidFill>
                  <a:srgbClr val="00B0F0"/>
                </a:solidFill>
              </a:rPr>
              <a:t> </a:t>
            </a:r>
            <a:r>
              <a:rPr lang="en-US" sz="2000" dirty="0" smtClean="0"/>
              <a:t>Energy required to change two electrons with parallel spin in different degenerate </a:t>
            </a:r>
            <a:r>
              <a:rPr lang="en-US" sz="2000" dirty="0" err="1" smtClean="0"/>
              <a:t>orbitals</a:t>
            </a:r>
            <a:r>
              <a:rPr lang="en-US" sz="2000" dirty="0" smtClean="0"/>
              <a:t> into spin-paired electrons in the same orbital.</a:t>
            </a:r>
          </a:p>
          <a:p>
            <a:pPr>
              <a:buFont typeface="Wingdings" pitchFamily="2" charset="2"/>
              <a:buChar char="§"/>
            </a:pPr>
            <a:endParaRPr lang="en-US" sz="800" dirty="0" smtClean="0"/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00B0F0"/>
                </a:solidFill>
              </a:rPr>
              <a:t> Two terms </a:t>
            </a:r>
            <a:r>
              <a:rPr lang="en-US" sz="2000" dirty="0" smtClean="0"/>
              <a:t>contribute to pairing energy:</a:t>
            </a:r>
          </a:p>
          <a:p>
            <a:endParaRPr lang="en-US" sz="800" b="1" dirty="0" smtClean="0">
              <a:solidFill>
                <a:srgbClr val="00B0F0"/>
              </a:solidFill>
            </a:endParaRPr>
          </a:p>
          <a:p>
            <a:r>
              <a:rPr lang="en-US" sz="2000" b="1" dirty="0" smtClean="0">
                <a:solidFill>
                  <a:srgbClr val="00B0F0"/>
                </a:solidFill>
              </a:rPr>
              <a:t>a) </a:t>
            </a:r>
            <a:r>
              <a:rPr lang="en-US" sz="2000" dirty="0" smtClean="0">
                <a:solidFill>
                  <a:srgbClr val="00B0F0"/>
                </a:solidFill>
              </a:rPr>
              <a:t>loss in the exchange energy</a:t>
            </a:r>
            <a:r>
              <a:rPr lang="en-US" sz="2000" i="1" dirty="0" smtClean="0"/>
              <a:t> </a:t>
            </a:r>
            <a:r>
              <a:rPr lang="en-US" sz="2000" dirty="0" smtClean="0"/>
              <a:t>which occurs upon pairing the electrons.</a:t>
            </a:r>
          </a:p>
          <a:p>
            <a:endParaRPr lang="en-US" sz="800" b="1" dirty="0" smtClean="0">
              <a:solidFill>
                <a:srgbClr val="00B0F0"/>
              </a:solidFill>
            </a:endParaRPr>
          </a:p>
          <a:p>
            <a:r>
              <a:rPr lang="en-US" sz="2000" b="1" dirty="0" smtClean="0">
                <a:solidFill>
                  <a:srgbClr val="00B0F0"/>
                </a:solidFill>
              </a:rPr>
              <a:t>b)</a:t>
            </a:r>
            <a:r>
              <a:rPr lang="en-US" sz="2000" dirty="0" smtClean="0"/>
              <a:t> </a:t>
            </a:r>
            <a:r>
              <a:rPr lang="en-US" sz="2000" dirty="0">
                <a:solidFill>
                  <a:srgbClr val="00B0F0"/>
                </a:solidFill>
              </a:rPr>
              <a:t>C</a:t>
            </a:r>
            <a:r>
              <a:rPr lang="en-US" sz="2000" dirty="0" smtClean="0">
                <a:solidFill>
                  <a:srgbClr val="00B0F0"/>
                </a:solidFill>
              </a:rPr>
              <a:t>oulombic repulsion</a:t>
            </a:r>
            <a:r>
              <a:rPr lang="en-US" sz="2000" dirty="0" smtClean="0"/>
              <a:t> between the spin-paired electrons.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00B0F0"/>
                </a:solidFill>
              </a:rPr>
              <a:t> CFSE for (t</a:t>
            </a:r>
            <a:r>
              <a:rPr lang="en-US" sz="2000" baseline="-25000" dirty="0" smtClean="0">
                <a:solidFill>
                  <a:srgbClr val="00B0F0"/>
                </a:solidFill>
              </a:rPr>
              <a:t>2g</a:t>
            </a:r>
            <a:r>
              <a:rPr lang="en-US" sz="2000" dirty="0" smtClean="0">
                <a:solidFill>
                  <a:srgbClr val="00B0F0"/>
                </a:solidFill>
              </a:rPr>
              <a:t>)</a:t>
            </a:r>
            <a:r>
              <a:rPr lang="en-US" sz="2000" baseline="30000" dirty="0" smtClean="0">
                <a:solidFill>
                  <a:srgbClr val="00B0F0"/>
                </a:solidFill>
              </a:rPr>
              <a:t>x</a:t>
            </a:r>
            <a:r>
              <a:rPr lang="en-US" sz="2000" dirty="0" smtClean="0">
                <a:solidFill>
                  <a:srgbClr val="00B0F0"/>
                </a:solidFill>
              </a:rPr>
              <a:t>(</a:t>
            </a:r>
            <a:r>
              <a:rPr lang="en-US" sz="2000" dirty="0" err="1" smtClean="0">
                <a:solidFill>
                  <a:srgbClr val="00B0F0"/>
                </a:solidFill>
              </a:rPr>
              <a:t>e</a:t>
            </a:r>
            <a:r>
              <a:rPr lang="en-US" sz="2000" baseline="-25000" dirty="0" err="1" smtClean="0">
                <a:solidFill>
                  <a:srgbClr val="00B0F0"/>
                </a:solidFill>
              </a:rPr>
              <a:t>g</a:t>
            </a:r>
            <a:r>
              <a:rPr lang="en-US" sz="2000" dirty="0" smtClean="0">
                <a:solidFill>
                  <a:srgbClr val="00B0F0"/>
                </a:solidFill>
              </a:rPr>
              <a:t>)</a:t>
            </a:r>
            <a:r>
              <a:rPr lang="en-US" sz="2000" baseline="30000" dirty="0" smtClean="0">
                <a:solidFill>
                  <a:srgbClr val="00B0F0"/>
                </a:solidFill>
              </a:rPr>
              <a:t>y</a:t>
            </a:r>
            <a:r>
              <a:rPr lang="en-US" sz="2000" i="1" dirty="0" smtClean="0">
                <a:solidFill>
                  <a:srgbClr val="00B0F0"/>
                </a:solidFill>
              </a:rPr>
              <a:t> </a:t>
            </a:r>
            <a:r>
              <a:rPr lang="en-US" sz="2000" dirty="0" smtClean="0">
                <a:solidFill>
                  <a:srgbClr val="00B0F0"/>
                </a:solidFill>
              </a:rPr>
              <a:t>configuration = </a:t>
            </a:r>
            <a:r>
              <a:rPr lang="en-US" sz="2000" dirty="0" smtClean="0"/>
              <a:t>(0.4x</a:t>
            </a:r>
            <a:r>
              <a:rPr lang="en-US" sz="2000" i="1" dirty="0" smtClean="0"/>
              <a:t> - </a:t>
            </a:r>
            <a:r>
              <a:rPr lang="en-US" sz="2000" dirty="0" smtClean="0"/>
              <a:t>0</a:t>
            </a:r>
            <a:r>
              <a:rPr lang="en-US" sz="2000" i="1" dirty="0" smtClean="0"/>
              <a:t>.</a:t>
            </a:r>
            <a:r>
              <a:rPr lang="en-US" sz="2000" dirty="0" smtClean="0"/>
              <a:t>6y)</a:t>
            </a:r>
            <a:r>
              <a:rPr lang="el-GR" sz="2000" dirty="0" smtClean="0"/>
              <a:t>Δ</a:t>
            </a:r>
            <a:r>
              <a:rPr lang="en-US" sz="2000" baseline="-25000" dirty="0" smtClean="0"/>
              <a:t>o</a:t>
            </a:r>
            <a:r>
              <a:rPr lang="en-US" sz="2000" i="1" dirty="0" smtClean="0"/>
              <a:t> </a:t>
            </a:r>
            <a:r>
              <a:rPr lang="en-US" sz="2000" dirty="0" smtClean="0"/>
              <a:t>- </a:t>
            </a:r>
            <a:r>
              <a:rPr lang="en-US" sz="2000" i="1" dirty="0" err="1" smtClean="0"/>
              <a:t>pP</a:t>
            </a:r>
            <a:r>
              <a:rPr lang="en-US" sz="2000" dirty="0" smtClean="0"/>
              <a:t> (considering pairing energy)</a:t>
            </a:r>
          </a:p>
          <a:p>
            <a:endParaRPr lang="en-US" sz="1000" i="1" dirty="0" smtClean="0"/>
          </a:p>
          <a:p>
            <a:r>
              <a:rPr lang="en-US" sz="2000" i="1" dirty="0" smtClean="0"/>
              <a:t>p </a:t>
            </a:r>
            <a:r>
              <a:rPr lang="en-US" sz="2000" dirty="0" smtClean="0"/>
              <a:t>= total number of electron </a:t>
            </a:r>
            <a:r>
              <a:rPr lang="en-US" sz="2000" dirty="0" smtClean="0"/>
              <a:t>pairs compared to corresponding high-spin configuration;</a:t>
            </a:r>
            <a:r>
              <a:rPr lang="en-US" sz="2000" i="1" dirty="0" smtClean="0"/>
              <a:t> </a:t>
            </a:r>
            <a:r>
              <a:rPr lang="en-US" sz="2000" i="1" dirty="0" smtClean="0"/>
              <a:t>P </a:t>
            </a:r>
            <a:r>
              <a:rPr lang="en-US" sz="2000" dirty="0" smtClean="0"/>
              <a:t>= mean pairing energy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070307"/>
              </p:ext>
            </p:extLst>
          </p:nvPr>
        </p:nvGraphicFramePr>
        <p:xfrm>
          <a:off x="2514600" y="4114799"/>
          <a:ext cx="4572000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00"/>
                <a:gridCol w="1905000"/>
                <a:gridCol w="1524000"/>
              </a:tblGrid>
              <a:tr h="167640">
                <a:tc rowSpan="2"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B0F0"/>
                          </a:solidFill>
                        </a:rPr>
                        <a:t>Free Ion</a:t>
                      </a:r>
                      <a:endParaRPr lang="en-US" sz="2000" b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B0F0"/>
                          </a:solidFill>
                        </a:rPr>
                        <a:t>CFSE</a:t>
                      </a:r>
                      <a:endParaRPr lang="en-US" sz="2000" b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B0F0"/>
                          </a:solidFill>
                        </a:rPr>
                        <a:t>High Spin</a:t>
                      </a:r>
                      <a:endParaRPr lang="en-US" sz="2000" b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B0F0"/>
                          </a:solidFill>
                        </a:rPr>
                        <a:t>Low Spin</a:t>
                      </a:r>
                      <a:endParaRPr lang="en-US" sz="2000" b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d</a:t>
                      </a:r>
                      <a:r>
                        <a:rPr lang="en-US" sz="2000" baseline="30000" dirty="0" smtClean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0.6</a:t>
                      </a:r>
                      <a:r>
                        <a:rPr lang="el-GR" sz="2000" dirty="0" smtClean="0"/>
                        <a:t>Δ</a:t>
                      </a:r>
                      <a:r>
                        <a:rPr lang="en-US" sz="2000" baseline="-25000" dirty="0" smtClean="0"/>
                        <a:t>o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1.6</a:t>
                      </a:r>
                      <a:r>
                        <a:rPr lang="el-GR" sz="2000" dirty="0" smtClean="0"/>
                        <a:t>Δ</a:t>
                      </a:r>
                      <a:r>
                        <a:rPr lang="en-US" sz="2000" baseline="-25000" dirty="0" smtClean="0"/>
                        <a:t>o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en-US" sz="200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endParaRPr lang="en-US" sz="20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d</a:t>
                      </a:r>
                      <a:r>
                        <a:rPr lang="en-US" sz="2000" baseline="30000" dirty="0" smtClean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r>
                        <a:rPr lang="el-GR" sz="2000" dirty="0" smtClean="0"/>
                        <a:t>Δ</a:t>
                      </a:r>
                      <a:r>
                        <a:rPr lang="en-US" sz="2000" baseline="-25000" dirty="0" smtClean="0"/>
                        <a:t>o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2.0</a:t>
                      </a:r>
                      <a:r>
                        <a:rPr lang="el-GR" sz="2000" dirty="0" smtClean="0"/>
                        <a:t>Δ</a:t>
                      </a:r>
                      <a:r>
                        <a:rPr lang="en-US" sz="2000" baseline="-25000" dirty="0" smtClean="0"/>
                        <a:t>o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- 2</a:t>
                      </a:r>
                      <a:r>
                        <a:rPr lang="en-US" sz="200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d</a:t>
                      </a:r>
                      <a:r>
                        <a:rPr lang="en-US" sz="2000" baseline="30000" dirty="0" smtClean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0.4</a:t>
                      </a:r>
                      <a:r>
                        <a:rPr lang="el-GR" sz="2000" dirty="0" smtClean="0"/>
                        <a:t>Δ</a:t>
                      </a:r>
                      <a:r>
                        <a:rPr lang="en-US" sz="2000" baseline="-25000" dirty="0" smtClean="0"/>
                        <a:t>o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2.4</a:t>
                      </a:r>
                      <a:r>
                        <a:rPr lang="el-GR" sz="2000" dirty="0" smtClean="0"/>
                        <a:t>Δ</a:t>
                      </a:r>
                      <a:r>
                        <a:rPr lang="en-US" sz="2000" baseline="-25000" dirty="0" smtClean="0"/>
                        <a:t>o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  2</a:t>
                      </a:r>
                      <a:r>
                        <a:rPr lang="en-US" sz="200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d</a:t>
                      </a:r>
                      <a:r>
                        <a:rPr lang="en-US" sz="2000" baseline="30000" dirty="0" smtClean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0.8</a:t>
                      </a:r>
                      <a:r>
                        <a:rPr lang="el-GR" sz="2000" dirty="0" smtClean="0"/>
                        <a:t>Δ</a:t>
                      </a:r>
                      <a:r>
                        <a:rPr lang="en-US" sz="2000" baseline="-25000" dirty="0" smtClean="0"/>
                        <a:t>o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1.8</a:t>
                      </a:r>
                      <a:r>
                        <a:rPr lang="el-GR" sz="2000" dirty="0" smtClean="0"/>
                        <a:t>Δ</a:t>
                      </a:r>
                      <a:r>
                        <a:rPr lang="en-US" sz="2000" baseline="-25000" dirty="0" smtClean="0"/>
                        <a:t>o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- </a:t>
                      </a:r>
                      <a:r>
                        <a:rPr lang="en-US" sz="200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00" y="0"/>
            <a:ext cx="8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5770F"/>
                </a:solidFill>
              </a:rPr>
              <a:t>Crystal Field Stabilization Energy: High &amp; Low Spin Octahedral Complexes</a:t>
            </a:r>
            <a:endParaRPr lang="en-US" sz="2000" b="1" dirty="0">
              <a:solidFill>
                <a:srgbClr val="F5770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86800" y="6492875"/>
            <a:ext cx="457200" cy="365125"/>
          </a:xfrm>
        </p:spPr>
        <p:txBody>
          <a:bodyPr/>
          <a:lstStyle/>
          <a:p>
            <a:fld id="{5200E6A1-FE4D-4EC0-AC6E-2742CDA245F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86000" y="0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5770F"/>
                </a:solidFill>
              </a:rPr>
              <a:t>Crystal Field Theory: Tetrahedral Complexes</a:t>
            </a:r>
            <a:endParaRPr lang="en-US" sz="2000" b="1" dirty="0">
              <a:solidFill>
                <a:srgbClr val="F5770F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8700" y="609600"/>
            <a:ext cx="7200900" cy="2114550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39188" y="3048000"/>
            <a:ext cx="910481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dirty="0" smtClean="0"/>
              <a:t> Imagine a tetrahedral molecule inside a cube with metal ions in the center of the cube. The </a:t>
            </a:r>
            <a:r>
              <a:rPr lang="en-US" sz="2000" dirty="0" err="1" smtClean="0"/>
              <a:t>ligands</a:t>
            </a:r>
            <a:r>
              <a:rPr lang="en-US" sz="2000" dirty="0" smtClean="0"/>
              <a:t> occupy the four alternate corners of the cube leaving the rest four corners empty.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 The two ‘e’ (d</a:t>
            </a:r>
            <a:r>
              <a:rPr lang="en-US" sz="2000" baseline="-25000" dirty="0" smtClean="0"/>
              <a:t>x2-y2</a:t>
            </a:r>
            <a:r>
              <a:rPr lang="en-US" sz="2000" dirty="0" smtClean="0"/>
              <a:t> and d</a:t>
            </a:r>
            <a:r>
              <a:rPr lang="en-US" sz="2000" baseline="-25000" dirty="0" smtClean="0"/>
              <a:t>z2</a:t>
            </a:r>
            <a:r>
              <a:rPr lang="en-US" sz="2000" dirty="0" smtClean="0"/>
              <a:t>) </a:t>
            </a:r>
            <a:r>
              <a:rPr lang="en-US" sz="2000" dirty="0" err="1" smtClean="0"/>
              <a:t>orbitals</a:t>
            </a:r>
            <a:r>
              <a:rPr lang="en-US" sz="2000" dirty="0" smtClean="0"/>
              <a:t> point to the center of the face of the cube while the three ‘t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’ (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xy</a:t>
            </a:r>
            <a:r>
              <a:rPr lang="en-US" sz="2000" dirty="0" smtClean="0"/>
              <a:t>, 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yz</a:t>
            </a:r>
            <a:r>
              <a:rPr lang="en-US" sz="2000" dirty="0" smtClean="0"/>
              <a:t> and 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zx</a:t>
            </a:r>
            <a:r>
              <a:rPr lang="en-US" sz="2000" dirty="0" smtClean="0"/>
              <a:t>) </a:t>
            </a:r>
            <a:r>
              <a:rPr lang="en-US" sz="2000" dirty="0" err="1" smtClean="0"/>
              <a:t>orbitals</a:t>
            </a:r>
            <a:r>
              <a:rPr lang="en-US" sz="2000" dirty="0" smtClean="0"/>
              <a:t> point to the center of the edges of the cube.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 Thus, the t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</a:t>
            </a:r>
            <a:r>
              <a:rPr lang="en-US" sz="2000" dirty="0" err="1" smtClean="0"/>
              <a:t>orbitals</a:t>
            </a:r>
            <a:r>
              <a:rPr lang="en-US" sz="2000" dirty="0" smtClean="0"/>
              <a:t> are nearer to the direction of approach of the </a:t>
            </a:r>
            <a:r>
              <a:rPr lang="en-US" sz="2000" dirty="0" err="1" smtClean="0"/>
              <a:t>ligands</a:t>
            </a:r>
            <a:r>
              <a:rPr lang="en-US" sz="2000" dirty="0" smtClean="0"/>
              <a:t> than the </a:t>
            </a:r>
          </a:p>
          <a:p>
            <a:r>
              <a:rPr lang="en-US" sz="2000" dirty="0" smtClean="0"/>
              <a:t>e </a:t>
            </a:r>
            <a:r>
              <a:rPr lang="en-US" sz="2000" dirty="0" err="1" smtClean="0"/>
              <a:t>orbitals</a:t>
            </a:r>
            <a:r>
              <a:rPr lang="en-US" sz="2000" dirty="0" smtClean="0"/>
              <a:t>. (The </a:t>
            </a:r>
            <a:r>
              <a:rPr lang="en-US" sz="2000" dirty="0" err="1" smtClean="0"/>
              <a:t>ligands</a:t>
            </a:r>
            <a:r>
              <a:rPr lang="en-US" sz="2000" dirty="0" smtClean="0"/>
              <a:t> do not directly approach any of the metal d </a:t>
            </a:r>
            <a:r>
              <a:rPr lang="en-US" sz="2000" dirty="0" err="1" smtClean="0"/>
              <a:t>orbitals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7543800" y="213360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(e)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483654" y="812074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(t</a:t>
            </a:r>
            <a:r>
              <a:rPr lang="en-US" baseline="-25000" dirty="0" smtClean="0">
                <a:solidFill>
                  <a:srgbClr val="00B0F0"/>
                </a:solidFill>
              </a:rPr>
              <a:t>2</a:t>
            </a:r>
            <a:r>
              <a:rPr lang="en-US" dirty="0" smtClean="0">
                <a:solidFill>
                  <a:srgbClr val="00B0F0"/>
                </a:solidFill>
              </a:rPr>
              <a:t>)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343400" y="762000"/>
            <a:ext cx="22509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000" dirty="0" smtClean="0">
                <a:solidFill>
                  <a:srgbClr val="00B0F0"/>
                </a:solidFill>
              </a:rPr>
              <a:t>Δ</a:t>
            </a:r>
            <a:r>
              <a:rPr lang="en-US" sz="2000" baseline="-25000" dirty="0" smtClean="0">
                <a:solidFill>
                  <a:srgbClr val="00B0F0"/>
                </a:solidFill>
              </a:rPr>
              <a:t>t</a:t>
            </a:r>
            <a:r>
              <a:rPr lang="en-US" sz="2000" dirty="0" smtClean="0">
                <a:solidFill>
                  <a:srgbClr val="00B0F0"/>
                </a:solidFill>
              </a:rPr>
              <a:t> = 4/9 </a:t>
            </a:r>
            <a:r>
              <a:rPr lang="el-GR" sz="2000" dirty="0" smtClean="0">
                <a:solidFill>
                  <a:srgbClr val="00B0F0"/>
                </a:solidFill>
              </a:rPr>
              <a:t>Δ</a:t>
            </a:r>
            <a:r>
              <a:rPr lang="en-US" sz="2000" baseline="-25000" dirty="0" smtClean="0">
                <a:solidFill>
                  <a:srgbClr val="00B0F0"/>
                </a:solidFill>
              </a:rPr>
              <a:t>o </a:t>
            </a:r>
            <a:r>
              <a:rPr lang="en-US" sz="2000" dirty="0" smtClean="0">
                <a:solidFill>
                  <a:srgbClr val="00B0F0"/>
                </a:solidFill>
              </a:rPr>
              <a:t>= 0.44 </a:t>
            </a:r>
            <a:r>
              <a:rPr lang="el-GR" sz="2000" dirty="0" smtClean="0">
                <a:solidFill>
                  <a:srgbClr val="00B0F0"/>
                </a:solidFill>
              </a:rPr>
              <a:t>Δ</a:t>
            </a:r>
            <a:r>
              <a:rPr lang="en-US" sz="2000" baseline="-25000" dirty="0" smtClean="0">
                <a:solidFill>
                  <a:srgbClr val="00B0F0"/>
                </a:solidFill>
              </a:rPr>
              <a:t>o</a:t>
            </a:r>
            <a:endParaRPr lang="en-US" sz="2000" baseline="-25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86800" y="6492875"/>
            <a:ext cx="457200" cy="365125"/>
          </a:xfrm>
        </p:spPr>
        <p:txBody>
          <a:bodyPr/>
          <a:lstStyle/>
          <a:p>
            <a:fld id="{5200E6A1-FE4D-4EC0-AC6E-2742CDA245F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0" y="0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5770F"/>
                </a:solidFill>
              </a:rPr>
              <a:t>Crystal Field Theory: Tetrahedral Complexes</a:t>
            </a:r>
            <a:endParaRPr lang="en-US" sz="2000" b="1" dirty="0">
              <a:solidFill>
                <a:srgbClr val="F5770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189" y="891600"/>
            <a:ext cx="910481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dirty="0" smtClean="0"/>
              <a:t> There are only 4 </a:t>
            </a:r>
            <a:r>
              <a:rPr lang="en-US" sz="2000" dirty="0" err="1" smtClean="0"/>
              <a:t>ligands</a:t>
            </a:r>
            <a:r>
              <a:rPr lang="en-US" sz="2000" dirty="0" smtClean="0"/>
              <a:t> in the tetrahedral complex and hence the </a:t>
            </a:r>
            <a:r>
              <a:rPr lang="en-US" sz="2000" dirty="0" err="1" smtClean="0"/>
              <a:t>ligand</a:t>
            </a:r>
            <a:r>
              <a:rPr lang="en-US" sz="2000" dirty="0" smtClean="0"/>
              <a:t> field is roughly 2/3 of the octahedral field.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 The direction of </a:t>
            </a:r>
            <a:r>
              <a:rPr lang="en-US" sz="2000" dirty="0" err="1" smtClean="0"/>
              <a:t>ligand</a:t>
            </a:r>
            <a:r>
              <a:rPr lang="en-US" sz="2000" dirty="0" smtClean="0"/>
              <a:t> approach in tetrahedral complex does not coincide with the d-</a:t>
            </a:r>
            <a:r>
              <a:rPr lang="en-US" sz="2000" dirty="0" err="1" smtClean="0"/>
              <a:t>orbitals</a:t>
            </a:r>
            <a:r>
              <a:rPr lang="en-US" sz="2000" dirty="0" smtClean="0"/>
              <a:t>. This reduces the field by a factor of 2/3. Therefore </a:t>
            </a:r>
            <a:r>
              <a:rPr lang="en-US" sz="2000" dirty="0" err="1" smtClean="0"/>
              <a:t>Δ</a:t>
            </a:r>
            <a:r>
              <a:rPr lang="en-US" sz="2000" baseline="-25000" dirty="0" err="1" smtClean="0"/>
              <a:t>t</a:t>
            </a:r>
            <a:r>
              <a:rPr lang="en-US" sz="2000" dirty="0" smtClean="0"/>
              <a:t> is roughly 2/3 x 2/3 = 4/9 of </a:t>
            </a:r>
            <a:r>
              <a:rPr lang="en-US" sz="2000" dirty="0" err="1" smtClean="0"/>
              <a:t>Δ</a:t>
            </a:r>
            <a:r>
              <a:rPr lang="en-US" sz="2000" baseline="-25000" dirty="0" err="1" smtClean="0"/>
              <a:t>o</a:t>
            </a:r>
            <a:r>
              <a:rPr lang="en-US" sz="2000" dirty="0" smtClean="0"/>
              <a:t>.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 As a result, all tetrahedral complexes are </a:t>
            </a:r>
            <a:r>
              <a:rPr lang="en-US" sz="2000" dirty="0" smtClean="0">
                <a:solidFill>
                  <a:srgbClr val="00B0F0"/>
                </a:solidFill>
              </a:rPr>
              <a:t>high-spin</a:t>
            </a:r>
            <a:r>
              <a:rPr lang="en-US" sz="2000" dirty="0" smtClean="0"/>
              <a:t> since the </a:t>
            </a:r>
            <a:r>
              <a:rPr lang="en-US" sz="2000" dirty="0" err="1"/>
              <a:t>Δ</a:t>
            </a:r>
            <a:r>
              <a:rPr lang="en-US" sz="2000" baseline="-25000" dirty="0" err="1"/>
              <a:t>t</a:t>
            </a:r>
            <a:r>
              <a:rPr lang="en-US" sz="2000" dirty="0" smtClean="0"/>
              <a:t> </a:t>
            </a:r>
            <a:r>
              <a:rPr lang="en-US" sz="2000" dirty="0" smtClean="0"/>
              <a:t>is normally </a:t>
            </a:r>
            <a:r>
              <a:rPr lang="en-US" sz="2000" dirty="0" smtClean="0"/>
              <a:t>smaller </a:t>
            </a:r>
            <a:r>
              <a:rPr lang="en-US" sz="2000" dirty="0" smtClean="0"/>
              <a:t>than the paring energy. Hence, low spin configurations are rarely observed. Usually, if a very strong field </a:t>
            </a:r>
            <a:r>
              <a:rPr lang="en-US" sz="2000" dirty="0" err="1" smtClean="0"/>
              <a:t>ligand</a:t>
            </a:r>
            <a:r>
              <a:rPr lang="en-US" sz="2000" dirty="0" smtClean="0"/>
              <a:t> is present, </a:t>
            </a:r>
            <a:r>
              <a:rPr lang="en-US" sz="2000" dirty="0" smtClean="0">
                <a:solidFill>
                  <a:srgbClr val="00B0F0"/>
                </a:solidFill>
              </a:rPr>
              <a:t>square planar</a:t>
            </a:r>
            <a:r>
              <a:rPr lang="en-US" sz="2000" dirty="0" smtClean="0"/>
              <a:t> geometry will be favored.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b="1" dirty="0" smtClean="0">
                <a:solidFill>
                  <a:srgbClr val="00B0F0"/>
                </a:solidFill>
              </a:rPr>
              <a:t>When do we expect tetrahedral geometry?</a:t>
            </a:r>
          </a:p>
          <a:p>
            <a:pPr>
              <a:buFont typeface="Wingdings" pitchFamily="2" charset="2"/>
              <a:buChar char="§"/>
            </a:pPr>
            <a:endParaRPr lang="en-US" sz="800" b="1" dirty="0" smtClean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000" b="1" dirty="0" smtClean="0"/>
              <a:t> </a:t>
            </a:r>
            <a:r>
              <a:rPr lang="en-US" sz="2000" dirty="0" smtClean="0"/>
              <a:t>Small metal ions and large ligands (Cl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, Br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 and I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) because then ligand-ligand repulsions cancel the energy advantage of forming more metal-ligand bonds.</a:t>
            </a:r>
          </a:p>
          <a:p>
            <a:pPr>
              <a:buFont typeface="Wingdings" pitchFamily="2" charset="2"/>
              <a:buChar char="§"/>
            </a:pPr>
            <a:endParaRPr lang="en-US" sz="1200" b="1" dirty="0" smtClean="0"/>
          </a:p>
          <a:p>
            <a:pPr>
              <a:buFont typeface="Wingdings" pitchFamily="2" charset="2"/>
              <a:buChar char="§"/>
            </a:pPr>
            <a:r>
              <a:rPr lang="en-US" sz="2000" b="1" dirty="0" smtClean="0"/>
              <a:t> </a:t>
            </a:r>
            <a:r>
              <a:rPr lang="en-US" sz="2000" dirty="0" smtClean="0"/>
              <a:t>Metal ions with zero CFSE (d</a:t>
            </a:r>
            <a:r>
              <a:rPr lang="en-US" sz="2000" baseline="30000" dirty="0" smtClean="0"/>
              <a:t>0</a:t>
            </a:r>
            <a:r>
              <a:rPr lang="en-US" sz="2000" dirty="0" smtClean="0"/>
              <a:t>, d</a:t>
            </a:r>
            <a:r>
              <a:rPr lang="en-US" sz="2000" baseline="30000" dirty="0" smtClean="0"/>
              <a:t>5</a:t>
            </a:r>
            <a:r>
              <a:rPr lang="en-US" sz="2000" dirty="0" smtClean="0"/>
              <a:t>, d</a:t>
            </a:r>
            <a:r>
              <a:rPr lang="en-US" sz="2000" baseline="30000" dirty="0" smtClean="0"/>
              <a:t>10</a:t>
            </a:r>
            <a:r>
              <a:rPr lang="en-US" sz="2000" dirty="0" smtClean="0"/>
              <a:t>) or small CFSE (d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and d</a:t>
            </a:r>
            <a:r>
              <a:rPr lang="en-US" sz="2000" baseline="30000" dirty="0" smtClean="0"/>
              <a:t>7</a:t>
            </a:r>
            <a:r>
              <a:rPr lang="en-US" sz="2000" dirty="0" smtClean="0"/>
              <a:t>).</a:t>
            </a:r>
          </a:p>
          <a:p>
            <a:pPr>
              <a:buFont typeface="Wingdings" pitchFamily="2" charset="2"/>
              <a:buChar char="§"/>
            </a:pPr>
            <a:endParaRPr lang="en-US" sz="1200" dirty="0" smtClean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b="1" dirty="0" smtClean="0">
                <a:solidFill>
                  <a:srgbClr val="00B0F0"/>
                </a:solidFill>
              </a:rPr>
              <a:t>Examples:</a:t>
            </a:r>
            <a:r>
              <a:rPr lang="en-US" sz="2000" b="1" dirty="0" smtClean="0"/>
              <a:t> </a:t>
            </a:r>
            <a:r>
              <a:rPr lang="en-US" sz="2000" dirty="0" smtClean="0"/>
              <a:t>MnO</a:t>
            </a:r>
            <a:r>
              <a:rPr lang="en-US" sz="2000" baseline="-25000" dirty="0" smtClean="0"/>
              <a:t>4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 (d</a:t>
            </a:r>
            <a:r>
              <a:rPr lang="en-US" sz="2000" baseline="30000" dirty="0" smtClean="0"/>
              <a:t>0</a:t>
            </a:r>
            <a:r>
              <a:rPr lang="en-US" sz="2000" dirty="0" smtClean="0"/>
              <a:t>), FeCl</a:t>
            </a:r>
            <a:r>
              <a:rPr lang="en-US" sz="2000" baseline="-25000" dirty="0" smtClean="0"/>
              <a:t>4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 (d</a:t>
            </a:r>
            <a:r>
              <a:rPr lang="en-US" sz="2000" baseline="30000" dirty="0" smtClean="0"/>
              <a:t>5</a:t>
            </a:r>
            <a:r>
              <a:rPr lang="en-US" sz="2000" dirty="0" smtClean="0"/>
              <a:t>, </a:t>
            </a:r>
            <a:r>
              <a:rPr lang="en-US" sz="2000" dirty="0" err="1" smtClean="0"/>
              <a:t>h.s</a:t>
            </a:r>
            <a:r>
              <a:rPr lang="en-US" sz="2000" dirty="0" smtClean="0"/>
              <a:t>.), CoCl</a:t>
            </a:r>
            <a:r>
              <a:rPr lang="en-US" sz="2000" baseline="-25000" dirty="0" smtClean="0"/>
              <a:t>4</a:t>
            </a:r>
            <a:r>
              <a:rPr lang="en-US" sz="2000" baseline="30000" dirty="0" smtClean="0"/>
              <a:t>2-</a:t>
            </a:r>
            <a:r>
              <a:rPr lang="en-US" sz="2000" dirty="0" smtClean="0"/>
              <a:t> (d</a:t>
            </a:r>
            <a:r>
              <a:rPr lang="en-US" sz="2000" baseline="30000" dirty="0" smtClean="0"/>
              <a:t>7</a:t>
            </a:r>
            <a:r>
              <a:rPr lang="en-US" sz="2000" dirty="0" smtClean="0"/>
              <a:t>, </a:t>
            </a:r>
            <a:r>
              <a:rPr lang="en-US" sz="2000" dirty="0" err="1" smtClean="0"/>
              <a:t>h.s</a:t>
            </a:r>
            <a:r>
              <a:rPr lang="en-US" sz="2000" dirty="0" smtClean="0"/>
              <a:t>.), ZnCl</a:t>
            </a:r>
            <a:r>
              <a:rPr lang="en-US" sz="2000" baseline="-25000" dirty="0" smtClean="0"/>
              <a:t>4</a:t>
            </a:r>
            <a:r>
              <a:rPr lang="en-US" sz="2000" baseline="30000" dirty="0" smtClean="0"/>
              <a:t>2-</a:t>
            </a:r>
            <a:r>
              <a:rPr lang="en-US" sz="2000" dirty="0" smtClean="0"/>
              <a:t> (d</a:t>
            </a:r>
            <a:r>
              <a:rPr lang="en-US" sz="2000" baseline="30000" dirty="0" smtClean="0"/>
              <a:t>10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510600"/>
            <a:ext cx="60232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B0F0"/>
                </a:solidFill>
              </a:rPr>
              <a:t> Why almost all tetrahedral complexes are high spin? </a:t>
            </a:r>
            <a:endParaRPr lang="en-US" sz="2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1120</Words>
  <Application>Microsoft Office PowerPoint</Application>
  <PresentationFormat>On-screen Show (4:3)</PresentationFormat>
  <Paragraphs>162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Shyam</dc:creator>
  <cp:lastModifiedBy>IITG</cp:lastModifiedBy>
  <cp:revision>3335</cp:revision>
  <cp:lastPrinted>2016-09-13T12:51:33Z</cp:lastPrinted>
  <dcterms:created xsi:type="dcterms:W3CDTF">2014-01-02T12:09:35Z</dcterms:created>
  <dcterms:modified xsi:type="dcterms:W3CDTF">2016-09-27T05:12:54Z</dcterms:modified>
</cp:coreProperties>
</file>