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601" r:id="rId2"/>
    <p:sldId id="606" r:id="rId3"/>
    <p:sldId id="609" r:id="rId4"/>
    <p:sldId id="610" r:id="rId5"/>
    <p:sldId id="611" r:id="rId6"/>
    <p:sldId id="612" r:id="rId7"/>
    <p:sldId id="613" r:id="rId8"/>
    <p:sldId id="615" r:id="rId9"/>
    <p:sldId id="617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70F"/>
    <a:srgbClr val="FF0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85" autoAdjust="0"/>
    <p:restoredTop sz="99661" autoAdjust="0"/>
  </p:normalViewPr>
  <p:slideViewPr>
    <p:cSldViewPr>
      <p:cViewPr varScale="1">
        <p:scale>
          <a:sx n="74" d="100"/>
          <a:sy n="74" d="100"/>
        </p:scale>
        <p:origin x="17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451463A3-6A4B-485E-8D6C-6A56DA86E4F3}" type="datetimeFigureOut">
              <a:rPr lang="en-US" smtClean="0"/>
              <a:pPr/>
              <a:t>09-Sep-16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95E01AEF-9613-49D7-8C29-687FC56E68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08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9835-1447-435E-AF1F-0DF199C6C624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5902-277C-4643-8DF6-958EBFFDA4FB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CF23-1E01-469F-9A29-2C0A6F768FA5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9F0E-63A8-478A-958E-22B81B4E7AE3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F8F96-CA92-4927-8C9C-5F54BA48F18C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1C0C-CC77-405A-A8EF-5E020A4209D0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9461C-439F-4781-A506-74BF1D2A4ED9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D90C-32D3-46AD-BB00-122158480E2B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3C89-209F-400B-9587-FB69D9B6DC1C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8D482-2288-460A-8BDE-4C471CF661A5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F4EA-B58B-4699-BCF4-F9899156DA8F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D3C48-DA14-4221-B132-E5A100A96C4A}" type="datetime1">
              <a:rPr lang="en-US" smtClean="0"/>
              <a:pPr/>
              <a:t>09-Sep-16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emf"/><Relationship Id="rId7" Type="http://schemas.openxmlformats.org/officeDocument/2006/relationships/image" Target="../media/image14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image" Target="../media/image11.emf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14800" y="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58" y="504825"/>
            <a:ext cx="8934450" cy="60483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09800" y="1143000"/>
            <a:ext cx="4181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Do the compounds have the same connectivity?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000" y="6492875"/>
            <a:ext cx="3810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0" y="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Stereo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856" y="533400"/>
            <a:ext cx="909514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Stereo isomers : </a:t>
            </a:r>
            <a:r>
              <a:rPr lang="en-US" sz="2000" dirty="0" smtClean="0"/>
              <a:t>They have the same atoms, same sets of bonds, but differ in the relative orientation of these bonds. 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endParaRPr lang="en-US" sz="2000" dirty="0" smtClean="0"/>
          </a:p>
          <a:p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Geometrical Isomers:</a:t>
            </a:r>
          </a:p>
          <a:p>
            <a:pPr>
              <a:buFont typeface="Wingdings" pitchFamily="2" charset="2"/>
              <a:buChar char="§"/>
            </a:pPr>
            <a:endParaRPr lang="en-US" sz="1400" b="1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50"/>
                </a:solidFill>
              </a:rPr>
              <a:t>a) </a:t>
            </a:r>
            <a:r>
              <a:rPr lang="en-US" sz="2000" b="1" i="1" dirty="0" err="1" smtClean="0">
                <a:solidFill>
                  <a:srgbClr val="00B050"/>
                </a:solidFill>
              </a:rPr>
              <a:t>cis</a:t>
            </a:r>
            <a:r>
              <a:rPr lang="en-US" sz="2000" b="1" dirty="0" smtClean="0">
                <a:solidFill>
                  <a:srgbClr val="00B050"/>
                </a:solidFill>
              </a:rPr>
              <a:t>-</a:t>
            </a:r>
            <a:r>
              <a:rPr lang="en-US" sz="2000" b="1" i="1" dirty="0" smtClean="0">
                <a:solidFill>
                  <a:srgbClr val="00B050"/>
                </a:solidFill>
              </a:rPr>
              <a:t>trans</a:t>
            </a:r>
            <a:r>
              <a:rPr lang="en-US" sz="2000" b="1" dirty="0" smtClean="0">
                <a:solidFill>
                  <a:srgbClr val="00B050"/>
                </a:solidFill>
              </a:rPr>
              <a:t> Isomerism: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/>
              <a:t>Occurs in square-planar or octahedral complexes which comprise of two different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L and L’ , so that the bonding angle L-M-L can be </a:t>
            </a:r>
          </a:p>
          <a:p>
            <a:r>
              <a:rPr lang="en-US" sz="2000" dirty="0" smtClean="0"/>
              <a:t>90° (</a:t>
            </a:r>
            <a:r>
              <a:rPr lang="en-US" sz="2000" i="1" dirty="0" err="1" smtClean="0"/>
              <a:t>cis</a:t>
            </a:r>
            <a:r>
              <a:rPr lang="en-US" sz="2000" dirty="0" smtClean="0"/>
              <a:t>) or 180° (</a:t>
            </a:r>
            <a:r>
              <a:rPr lang="en-US" sz="2000" i="1" dirty="0" smtClean="0"/>
              <a:t>trans</a:t>
            </a:r>
            <a:r>
              <a:rPr lang="en-US" sz="2000" dirty="0" smtClean="0"/>
              <a:t>). </a:t>
            </a:r>
            <a:endParaRPr lang="en-US" sz="2000" dirty="0" smtClean="0">
              <a:solidFill>
                <a:srgbClr val="00B0F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3450534"/>
            <a:ext cx="2466975" cy="1272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752600" y="4155384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00B0F0"/>
                </a:solidFill>
              </a:rPr>
              <a:t>cis</a:t>
            </a:r>
            <a:endParaRPr lang="en-US" sz="2000" i="1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4155384"/>
            <a:ext cx="714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00B0F0"/>
                </a:solidFill>
              </a:rPr>
              <a:t>trans</a:t>
            </a:r>
            <a:endParaRPr lang="en-US" sz="2000" i="1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4307784"/>
            <a:ext cx="714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00B0F0"/>
                </a:solidFill>
              </a:rPr>
              <a:t>trans</a:t>
            </a:r>
            <a:endParaRPr lang="en-US" sz="2000" i="1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27915" y="4383984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00B0F0"/>
                </a:solidFill>
              </a:rPr>
              <a:t>cis</a:t>
            </a:r>
            <a:endParaRPr lang="en-US" sz="2000" i="1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4479" y="3062458"/>
            <a:ext cx="2848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Square planar complexes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5400" y="3048000"/>
            <a:ext cx="2539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Octahedral complexes</a:t>
            </a:r>
            <a:endParaRPr lang="en-US" sz="2000" b="1" dirty="0">
              <a:solidFill>
                <a:srgbClr val="00B05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3528422"/>
            <a:ext cx="1371600" cy="70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3545784"/>
            <a:ext cx="1524000" cy="69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7620000" y="3481252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[CoCl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(en)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]</a:t>
            </a:r>
            <a:r>
              <a:rPr lang="en-US" baseline="30000" dirty="0" smtClean="0">
                <a:solidFill>
                  <a:srgbClr val="00B0F0"/>
                </a:solidFill>
              </a:rPr>
              <a:t>+</a:t>
            </a:r>
            <a:endParaRPr lang="en-US" baseline="30000" dirty="0">
              <a:solidFill>
                <a:srgbClr val="00B0F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200" y="4921984"/>
            <a:ext cx="9067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>
                <a:solidFill>
                  <a:srgbClr val="00B0F0"/>
                </a:solidFill>
              </a:rPr>
              <a:t>Geometrical isomers possess different physical and chemical properties.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Example: </a:t>
            </a:r>
            <a:r>
              <a:rPr lang="en-US" sz="2000" i="1" dirty="0" smtClean="0"/>
              <a:t>cis-</a:t>
            </a:r>
            <a:r>
              <a:rPr lang="en-US" sz="2000" dirty="0" smtClean="0"/>
              <a:t>PtCl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(</a:t>
            </a:r>
            <a:r>
              <a:rPr lang="en-US" sz="2000" dirty="0" err="1" smtClean="0">
                <a:solidFill>
                  <a:srgbClr val="00B0F0"/>
                </a:solidFill>
              </a:rPr>
              <a:t>cisplatin</a:t>
            </a:r>
            <a:r>
              <a:rPr lang="en-US" sz="2000" dirty="0" smtClean="0"/>
              <a:t>) is an </a:t>
            </a:r>
            <a:r>
              <a:rPr lang="en-US" sz="2000" dirty="0" smtClean="0">
                <a:solidFill>
                  <a:srgbClr val="00B0F0"/>
                </a:solidFill>
              </a:rPr>
              <a:t>anti-cancer agent.</a:t>
            </a:r>
            <a:r>
              <a:rPr lang="en-US" sz="2000" dirty="0" smtClean="0"/>
              <a:t> It binds with DNA bases and thus disrupts the DNA structure of cancerous cells, which leads to apoptosis of those cells. The </a:t>
            </a:r>
            <a:r>
              <a:rPr lang="en-US" sz="2000" i="1" dirty="0" smtClean="0">
                <a:solidFill>
                  <a:srgbClr val="00B0F0"/>
                </a:solidFill>
              </a:rPr>
              <a:t>trans-</a:t>
            </a:r>
            <a:r>
              <a:rPr lang="en-US" sz="2000" dirty="0" smtClean="0">
                <a:solidFill>
                  <a:srgbClr val="00B0F0"/>
                </a:solidFill>
              </a:rPr>
              <a:t> isomer</a:t>
            </a:r>
            <a:r>
              <a:rPr lang="en-US" sz="2000" dirty="0" smtClean="0"/>
              <a:t> is </a:t>
            </a:r>
            <a:r>
              <a:rPr lang="en-US" sz="2000" dirty="0" smtClean="0">
                <a:solidFill>
                  <a:srgbClr val="00B0F0"/>
                </a:solidFill>
              </a:rPr>
              <a:t>inactive</a:t>
            </a:r>
            <a:r>
              <a:rPr lang="en-US" sz="2000" dirty="0" smtClean="0"/>
              <a:t> against cancer and so not useful in chemotherapy.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252" y="457200"/>
            <a:ext cx="90917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b) </a:t>
            </a:r>
            <a:r>
              <a:rPr lang="en-US" sz="2000" b="1" dirty="0" err="1" smtClean="0">
                <a:solidFill>
                  <a:srgbClr val="00B050"/>
                </a:solidFill>
              </a:rPr>
              <a:t>fac-mer</a:t>
            </a:r>
            <a:r>
              <a:rPr lang="en-US" sz="2000" b="1" dirty="0" smtClean="0">
                <a:solidFill>
                  <a:srgbClr val="00B050"/>
                </a:solidFill>
              </a:rPr>
              <a:t> Isomerism: </a:t>
            </a:r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i="1" dirty="0" smtClean="0">
                <a:solidFill>
                  <a:srgbClr val="00B0F0"/>
                </a:solidFill>
              </a:rPr>
              <a:t> fac</a:t>
            </a:r>
            <a:r>
              <a:rPr lang="en-US" sz="2000" dirty="0" smtClean="0">
                <a:solidFill>
                  <a:srgbClr val="00B0F0"/>
                </a:solidFill>
              </a:rPr>
              <a:t>ial isomers: </a:t>
            </a:r>
            <a:r>
              <a:rPr lang="en-US" sz="2000" dirty="0" smtClean="0"/>
              <a:t>have three identical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on one triangular face.</a:t>
            </a:r>
          </a:p>
          <a:p>
            <a:pPr>
              <a:buFont typeface="Wingdings" pitchFamily="2" charset="2"/>
              <a:buChar char="§"/>
            </a:pPr>
            <a:r>
              <a:rPr lang="en-US" sz="2000" i="1" dirty="0" smtClean="0">
                <a:solidFill>
                  <a:srgbClr val="00B0F0"/>
                </a:solidFill>
              </a:rPr>
              <a:t> </a:t>
            </a:r>
            <a:r>
              <a:rPr lang="en-US" sz="2000" i="1" dirty="0" err="1" smtClean="0">
                <a:solidFill>
                  <a:srgbClr val="00B0F0"/>
                </a:solidFill>
              </a:rPr>
              <a:t>mer</a:t>
            </a:r>
            <a:r>
              <a:rPr lang="en-US" sz="2000" dirty="0" err="1" smtClean="0">
                <a:solidFill>
                  <a:srgbClr val="00B0F0"/>
                </a:solidFill>
              </a:rPr>
              <a:t>idional</a:t>
            </a:r>
            <a:r>
              <a:rPr lang="en-US" sz="2000" dirty="0" smtClean="0">
                <a:solidFill>
                  <a:srgbClr val="00B0F0"/>
                </a:solidFill>
              </a:rPr>
              <a:t> isomers: </a:t>
            </a:r>
            <a:r>
              <a:rPr lang="en-US" sz="2000" dirty="0" smtClean="0"/>
              <a:t>have three identical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in a plane bisecting the molecule.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0" y="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Stereo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111408"/>
            <a:ext cx="4148961" cy="149542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381000" y="2168433"/>
            <a:ext cx="4114800" cy="3733800"/>
            <a:chOff x="1828800" y="2286000"/>
            <a:chExt cx="5346700" cy="4362450"/>
          </a:xfrm>
        </p:grpSpPr>
        <p:pic>
          <p:nvPicPr>
            <p:cNvPr id="10" name="Picture 3" descr="09_08_Figure.jpg"/>
            <p:cNvPicPr>
              <a:picLocks noChangeAspect="1"/>
            </p:cNvPicPr>
            <p:nvPr/>
          </p:nvPicPr>
          <p:blipFill>
            <a:blip r:embed="rId3"/>
            <a:srcRect b="8388"/>
            <a:stretch>
              <a:fillRect/>
            </a:stretch>
          </p:blipFill>
          <p:spPr bwMode="auto">
            <a:xfrm>
              <a:off x="1828800" y="2286000"/>
              <a:ext cx="5346700" cy="4362450"/>
            </a:xfrm>
            <a:prstGeom prst="rect">
              <a:avLst/>
            </a:prstGeom>
            <a:noFill/>
            <a:ln w="28575">
              <a:solidFill>
                <a:srgbClr val="00B0F0"/>
              </a:solidFill>
              <a:miter lim="800000"/>
              <a:headEnd/>
              <a:tailEnd/>
            </a:ln>
          </p:spPr>
        </p:pic>
        <p:cxnSp>
          <p:nvCxnSpPr>
            <p:cNvPr id="11" name="Straight Connector 4"/>
            <p:cNvCxnSpPr>
              <a:cxnSpLocks noChangeShapeType="1"/>
            </p:cNvCxnSpPr>
            <p:nvPr/>
          </p:nvCxnSpPr>
          <p:spPr bwMode="auto">
            <a:xfrm>
              <a:off x="4572000" y="2819400"/>
              <a:ext cx="381000" cy="38100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prstDash val="dash"/>
              <a:round/>
              <a:headEnd/>
              <a:tailEnd/>
            </a:ln>
          </p:spPr>
        </p:cxnSp>
        <p:cxnSp>
          <p:nvCxnSpPr>
            <p:cNvPr id="12" name="Straight Connector 7"/>
            <p:cNvCxnSpPr>
              <a:cxnSpLocks noChangeShapeType="1"/>
            </p:cNvCxnSpPr>
            <p:nvPr/>
          </p:nvCxnSpPr>
          <p:spPr bwMode="auto">
            <a:xfrm>
              <a:off x="4953000" y="3200400"/>
              <a:ext cx="0" cy="53340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prstDash val="dash"/>
              <a:round/>
              <a:headEnd/>
              <a:tailEnd/>
            </a:ln>
          </p:spPr>
        </p:cxnSp>
        <p:cxnSp>
          <p:nvCxnSpPr>
            <p:cNvPr id="13" name="Straight Connector 8"/>
            <p:cNvCxnSpPr>
              <a:cxnSpLocks noChangeShapeType="1"/>
            </p:cNvCxnSpPr>
            <p:nvPr/>
          </p:nvCxnSpPr>
          <p:spPr bwMode="auto">
            <a:xfrm>
              <a:off x="4572000" y="2819400"/>
              <a:ext cx="381000" cy="99060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prstDash val="dash"/>
              <a:round/>
              <a:headEnd/>
              <a:tailEnd/>
            </a:ln>
          </p:spPr>
        </p:cxnSp>
        <p:sp>
          <p:nvSpPr>
            <p:cNvPr id="14" name="Arc 13"/>
            <p:cNvSpPr/>
            <p:nvPr/>
          </p:nvSpPr>
          <p:spPr bwMode="auto">
            <a:xfrm>
              <a:off x="5943600" y="3200400"/>
              <a:ext cx="1219200" cy="838200"/>
            </a:xfrm>
            <a:prstGeom prst="arc">
              <a:avLst>
                <a:gd name="adj1" fmla="val 19431808"/>
                <a:gd name="adj2" fmla="val 8775812"/>
              </a:avLst>
            </a:prstGeom>
            <a:noFill/>
            <a:ln w="28575" cap="flat" cmpd="sng" algn="ctr">
              <a:solidFill>
                <a:srgbClr val="00B0F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Stereo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367" y="457200"/>
            <a:ext cx="9102633" cy="6019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Optical Isomers: </a:t>
            </a:r>
            <a:r>
              <a:rPr lang="en-US" sz="2000" dirty="0" smtClean="0"/>
              <a:t>Isomers that are </a:t>
            </a:r>
            <a:r>
              <a:rPr lang="en-US" sz="2000" dirty="0" smtClean="0">
                <a:solidFill>
                  <a:srgbClr val="00B0F0"/>
                </a:solidFill>
              </a:rPr>
              <a:t>chiral</a:t>
            </a:r>
            <a:r>
              <a:rPr lang="en-US" sz="2000" dirty="0" smtClean="0"/>
              <a:t> (i.e. they are not </a:t>
            </a:r>
            <a:r>
              <a:rPr lang="en-US" sz="2000" dirty="0" err="1" smtClean="0"/>
              <a:t>superimposable</a:t>
            </a:r>
            <a:r>
              <a:rPr lang="en-US" sz="2000" dirty="0" smtClean="0"/>
              <a:t> on their mirror images). They are </a:t>
            </a:r>
            <a:r>
              <a:rPr lang="en-US" sz="2000" dirty="0" smtClean="0">
                <a:solidFill>
                  <a:srgbClr val="00B0F0"/>
                </a:solidFill>
              </a:rPr>
              <a:t>optically active</a:t>
            </a:r>
            <a:r>
              <a:rPr lang="en-US" sz="2000" dirty="0" smtClean="0"/>
              <a:t>, in the sense that one isomer can rotate the plane of polarized light in one direction and the other rotates it in the opposite direction. </a:t>
            </a:r>
          </a:p>
          <a:p>
            <a:endParaRPr lang="en-US" sz="12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Example: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/>
              <a:t>If a molecule exhibits </a:t>
            </a:r>
            <a:r>
              <a:rPr lang="en-US" sz="2000" dirty="0" smtClean="0">
                <a:solidFill>
                  <a:srgbClr val="00B0F0"/>
                </a:solidFill>
              </a:rPr>
              <a:t>inversion or mirror symmetry</a:t>
            </a:r>
            <a:r>
              <a:rPr lang="en-US" sz="2000" dirty="0" smtClean="0"/>
              <a:t>, it can not be </a:t>
            </a:r>
            <a:r>
              <a:rPr lang="en-US" sz="2000" dirty="0" err="1" smtClean="0"/>
              <a:t>chiral</a:t>
            </a:r>
            <a:r>
              <a:rPr lang="en-US" sz="2000" dirty="0" smtClean="0"/>
              <a:t>!</a:t>
            </a:r>
          </a:p>
          <a:p>
            <a:endParaRPr lang="en-US" sz="12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i="1" dirty="0" err="1" smtClean="0"/>
              <a:t>cis</a:t>
            </a:r>
            <a:r>
              <a:rPr lang="en-US" sz="2000" i="1" dirty="0" smtClean="0"/>
              <a:t> </a:t>
            </a:r>
            <a:r>
              <a:rPr lang="en-US" sz="2000" dirty="0" smtClean="0"/>
              <a:t>isomer cannot be superimposed on its mirror image. It is therefore </a:t>
            </a:r>
            <a:r>
              <a:rPr lang="en-US" sz="2000" dirty="0" err="1" smtClean="0"/>
              <a:t>chiral</a:t>
            </a:r>
            <a:r>
              <a:rPr lang="en-US" sz="2000" dirty="0" smtClean="0"/>
              <a:t> and hence optically active. The </a:t>
            </a:r>
            <a:r>
              <a:rPr lang="en-US" sz="2000" i="1" dirty="0" smtClean="0"/>
              <a:t>trans </a:t>
            </a:r>
            <a:r>
              <a:rPr lang="en-US" sz="2000" dirty="0" smtClean="0"/>
              <a:t>isomer has a mirror plane and can be superimposed on its mirror image; it is </a:t>
            </a:r>
            <a:r>
              <a:rPr lang="en-US" sz="2000" dirty="0" err="1" smtClean="0"/>
              <a:t>achiral</a:t>
            </a:r>
            <a:r>
              <a:rPr lang="en-US" sz="2000" dirty="0" smtClean="0"/>
              <a:t> and optically inactive.</a:t>
            </a:r>
            <a:endParaRPr lang="en-US" sz="2000" dirty="0" smtClean="0">
              <a:solidFill>
                <a:srgbClr val="00B0F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81201"/>
            <a:ext cx="2667000" cy="268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981200"/>
            <a:ext cx="2743200" cy="255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464553" y="4392079"/>
            <a:ext cx="1669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rgbClr val="00B0F0"/>
                </a:solidFill>
              </a:rPr>
              <a:t>cis</a:t>
            </a:r>
            <a:r>
              <a:rPr lang="en-US" i="1" dirty="0" smtClean="0">
                <a:solidFill>
                  <a:srgbClr val="00B0F0"/>
                </a:solidFill>
              </a:rPr>
              <a:t>-</a:t>
            </a:r>
            <a:r>
              <a:rPr lang="en-US" dirty="0" smtClean="0">
                <a:solidFill>
                  <a:srgbClr val="00B0F0"/>
                </a:solidFill>
              </a:rPr>
              <a:t>[CoCl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(en)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]</a:t>
            </a:r>
            <a:r>
              <a:rPr lang="en-US" baseline="30000" dirty="0" smtClean="0">
                <a:solidFill>
                  <a:srgbClr val="00B0F0"/>
                </a:solidFill>
              </a:rPr>
              <a:t>+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9400" y="4191000"/>
            <a:ext cx="1912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</a:rPr>
              <a:t>trans-</a:t>
            </a:r>
            <a:r>
              <a:rPr lang="en-US" dirty="0" smtClean="0">
                <a:solidFill>
                  <a:srgbClr val="00B0F0"/>
                </a:solidFill>
              </a:rPr>
              <a:t>[CoCl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(en)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]</a:t>
            </a:r>
            <a:r>
              <a:rPr lang="en-US" baseline="30000" dirty="0" smtClean="0">
                <a:solidFill>
                  <a:srgbClr val="00B0F0"/>
                </a:solidFill>
              </a:rPr>
              <a:t>+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Stereo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74" y="457200"/>
            <a:ext cx="909392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Helical </a:t>
            </a:r>
            <a:r>
              <a:rPr lang="en-US" sz="2000" b="1" dirty="0" err="1" smtClean="0">
                <a:solidFill>
                  <a:srgbClr val="00B0F0"/>
                </a:solidFill>
              </a:rPr>
              <a:t>Chirality</a:t>
            </a:r>
            <a:r>
              <a:rPr lang="en-US" sz="2000" b="1" dirty="0" smtClean="0">
                <a:solidFill>
                  <a:srgbClr val="00B0F0"/>
                </a:solidFill>
              </a:rPr>
              <a:t> of </a:t>
            </a:r>
            <a:r>
              <a:rPr lang="en-US" sz="2000" b="1" dirty="0" err="1" smtClean="0">
                <a:solidFill>
                  <a:srgbClr val="00B0F0"/>
                </a:solidFill>
              </a:rPr>
              <a:t>Tris</a:t>
            </a:r>
            <a:r>
              <a:rPr lang="en-US" sz="2000" b="1" dirty="0" smtClean="0">
                <a:solidFill>
                  <a:srgbClr val="00B0F0"/>
                </a:solidFill>
              </a:rPr>
              <a:t>(</a:t>
            </a:r>
            <a:r>
              <a:rPr lang="en-US" sz="2000" b="1" dirty="0" err="1" smtClean="0">
                <a:solidFill>
                  <a:srgbClr val="00B0F0"/>
                </a:solidFill>
              </a:rPr>
              <a:t>chelates</a:t>
            </a:r>
            <a:r>
              <a:rPr lang="en-US" sz="2000" b="1" dirty="0" smtClean="0">
                <a:solidFill>
                  <a:srgbClr val="00B0F0"/>
                </a:solidFill>
              </a:rPr>
              <a:t>): </a:t>
            </a:r>
            <a:r>
              <a:rPr lang="en-US" sz="2000" dirty="0" smtClean="0"/>
              <a:t>e.g. Co(</a:t>
            </a:r>
            <a:r>
              <a:rPr lang="en-US" sz="2000" dirty="0" err="1" smtClean="0"/>
              <a:t>acac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3,</a:t>
            </a:r>
            <a:r>
              <a:rPr lang="en-US" sz="2000" dirty="0" smtClean="0"/>
              <a:t> </a:t>
            </a:r>
            <a:r>
              <a:rPr lang="en-US" sz="2000" dirty="0" err="1" smtClean="0"/>
              <a:t>Mn</a:t>
            </a:r>
            <a:r>
              <a:rPr lang="en-US" sz="2000" dirty="0" smtClean="0"/>
              <a:t>(</a:t>
            </a:r>
            <a:r>
              <a:rPr lang="en-US" sz="2000" dirty="0" err="1" smtClean="0"/>
              <a:t>acac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[Co(en)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]</a:t>
            </a:r>
            <a:r>
              <a:rPr lang="en-US" sz="2000" baseline="30000" dirty="0" smtClean="0"/>
              <a:t>3+</a:t>
            </a:r>
            <a:r>
              <a:rPr lang="en-US" sz="2000" dirty="0" smtClean="0"/>
              <a:t>, [Fe(ox)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]</a:t>
            </a:r>
            <a:r>
              <a:rPr lang="en-US" sz="2000" baseline="30000" dirty="0" smtClean="0"/>
              <a:t>3-</a:t>
            </a:r>
            <a:r>
              <a:rPr lang="en-US" sz="2000" dirty="0" smtClean="0"/>
              <a:t>, [Cr(ox)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]</a:t>
            </a:r>
            <a:r>
              <a:rPr lang="en-US" sz="2000" baseline="30000" dirty="0" smtClean="0"/>
              <a:t>3-</a:t>
            </a:r>
            <a:r>
              <a:rPr lang="en-US" sz="2000" dirty="0" smtClean="0"/>
              <a:t> </a:t>
            </a:r>
          </a:p>
          <a:p>
            <a:endParaRPr lang="en-US" sz="12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Complexes with three rings formed via chelating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can be treated like </a:t>
            </a:r>
            <a:r>
              <a:rPr lang="en-US" sz="2000" dirty="0" smtClean="0">
                <a:solidFill>
                  <a:srgbClr val="00B0F0"/>
                </a:solidFill>
              </a:rPr>
              <a:t>three-bladed propellers.</a:t>
            </a:r>
            <a:r>
              <a:rPr lang="en-US" sz="2000" dirty="0" smtClean="0"/>
              <a:t> The handedness of the helix formed by the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can be determined by looking at the molecule down a </a:t>
            </a:r>
            <a:r>
              <a:rPr lang="en-US" sz="2000" dirty="0" smtClean="0">
                <a:solidFill>
                  <a:srgbClr val="00B0F0"/>
                </a:solidFill>
              </a:rPr>
              <a:t>threefold axis.</a:t>
            </a:r>
          </a:p>
          <a:p>
            <a:endParaRPr lang="en-US" sz="12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Δ (delta): </a:t>
            </a:r>
            <a:r>
              <a:rPr lang="en-US" sz="2000" dirty="0" smtClean="0"/>
              <a:t>Denotes </a:t>
            </a:r>
            <a:r>
              <a:rPr lang="en-US" sz="2000" dirty="0" smtClean="0">
                <a:solidFill>
                  <a:srgbClr val="00B0F0"/>
                </a:solidFill>
              </a:rPr>
              <a:t>clockwise</a:t>
            </a:r>
            <a:r>
              <a:rPr lang="en-US" sz="2000" dirty="0" smtClean="0"/>
              <a:t> rotation of the helix. 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el-GR" sz="2000" b="1" dirty="0" smtClean="0">
                <a:solidFill>
                  <a:srgbClr val="00B0F0"/>
                </a:solidFill>
              </a:rPr>
              <a:t>Λ</a:t>
            </a:r>
            <a:r>
              <a:rPr lang="en-US" sz="2000" b="1" dirty="0" smtClean="0">
                <a:solidFill>
                  <a:srgbClr val="00B0F0"/>
                </a:solidFill>
              </a:rPr>
              <a:t> (lambda): </a:t>
            </a:r>
            <a:r>
              <a:rPr lang="en-US" sz="2000" dirty="0" smtClean="0"/>
              <a:t>Denotes </a:t>
            </a:r>
            <a:r>
              <a:rPr lang="en-US" sz="2000" dirty="0" smtClean="0">
                <a:solidFill>
                  <a:srgbClr val="00B0F0"/>
                </a:solidFill>
              </a:rPr>
              <a:t>anticlockwise</a:t>
            </a:r>
            <a:r>
              <a:rPr lang="en-US" sz="2000" dirty="0" smtClean="0"/>
              <a:t> rotation of the helix.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18" y="5199057"/>
            <a:ext cx="1036562" cy="1064227"/>
          </a:xfrm>
          <a:prstGeom prst="rect">
            <a:avLst/>
          </a:prstGeom>
          <a:ln w="28575"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297" y="3422609"/>
            <a:ext cx="1036563" cy="1064228"/>
          </a:xfrm>
          <a:prstGeom prst="rect">
            <a:avLst/>
          </a:prstGeom>
          <a:ln w="28575"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405" y="3368390"/>
            <a:ext cx="2514600" cy="14322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05" y="5197557"/>
            <a:ext cx="2256384" cy="13170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7605" y="3468948"/>
            <a:ext cx="885825" cy="9715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2642" y="5197557"/>
            <a:ext cx="885825" cy="9810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40405" y="3268028"/>
            <a:ext cx="5178062" cy="153257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6597" y="5094620"/>
            <a:ext cx="5178062" cy="14585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9371" y="5171924"/>
            <a:ext cx="3385752" cy="1303972"/>
          </a:xfrm>
          <a:prstGeom prst="rect">
            <a:avLst/>
          </a:prstGeom>
          <a:ln w="28575">
            <a:solidFill>
              <a:srgbClr val="00B0F0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76492" y="3368390"/>
            <a:ext cx="3257899" cy="1307592"/>
          </a:xfrm>
          <a:prstGeom prst="rect">
            <a:avLst/>
          </a:prstGeom>
          <a:ln w="28575">
            <a:solidFill>
              <a:srgbClr val="00B0F0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000" y="6492875"/>
            <a:ext cx="3810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0" y="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Stereo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74" y="533400"/>
            <a:ext cx="909392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Procedure for Determining Handedness of </a:t>
            </a:r>
            <a:r>
              <a:rPr lang="en-US" sz="2000" b="1" dirty="0" err="1" smtClean="0">
                <a:solidFill>
                  <a:srgbClr val="00B0F0"/>
                </a:solidFill>
              </a:rPr>
              <a:t>Chirality</a:t>
            </a:r>
            <a:r>
              <a:rPr lang="en-US" sz="2000" b="1" dirty="0" smtClean="0">
                <a:solidFill>
                  <a:srgbClr val="00B0F0"/>
                </a:solidFill>
              </a:rPr>
              <a:t>:</a:t>
            </a:r>
          </a:p>
          <a:p>
            <a:endParaRPr lang="en-US" sz="800" dirty="0" smtClean="0"/>
          </a:p>
          <a:p>
            <a:r>
              <a:rPr lang="en-US" sz="2000" b="1" dirty="0" smtClean="0">
                <a:solidFill>
                  <a:srgbClr val="00B0F0"/>
                </a:solidFill>
              </a:rPr>
              <a:t>a)</a:t>
            </a:r>
            <a:r>
              <a:rPr lang="en-US" sz="2000" dirty="0" smtClean="0"/>
              <a:t> Rotate molecule to put one chelate ring in back horizontal position.</a:t>
            </a:r>
          </a:p>
          <a:p>
            <a:endParaRPr lang="en-US" sz="800" b="1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b)</a:t>
            </a:r>
            <a:r>
              <a:rPr lang="en-US" sz="2000" dirty="0" smtClean="0"/>
              <a:t> </a:t>
            </a:r>
            <a:r>
              <a:rPr lang="en-US" sz="2000" dirty="0"/>
              <a:t>Imagine the ring in the front triangular face as having </a:t>
            </a:r>
            <a:r>
              <a:rPr lang="en-US" sz="2000" dirty="0" smtClean="0"/>
              <a:t>superimposed </a:t>
            </a:r>
            <a:r>
              <a:rPr lang="en-US" sz="2000" dirty="0"/>
              <a:t>to </a:t>
            </a:r>
            <a:r>
              <a:rPr lang="en-US" sz="2000" dirty="0" smtClean="0"/>
              <a:t>the ring </a:t>
            </a:r>
            <a:r>
              <a:rPr lang="en-US" sz="2000" dirty="0"/>
              <a:t>at the back</a:t>
            </a:r>
            <a:r>
              <a:rPr lang="en-US" sz="2000" dirty="0" smtClean="0"/>
              <a:t>.</a:t>
            </a:r>
          </a:p>
          <a:p>
            <a:endParaRPr lang="en-US" sz="800" b="1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c)</a:t>
            </a:r>
            <a:r>
              <a:rPr lang="en-US" sz="2000" dirty="0" smtClean="0"/>
              <a:t> How would the front triangular face move to take its original place?</a:t>
            </a:r>
          </a:p>
          <a:p>
            <a:endParaRPr lang="en-US" sz="8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If rotation was </a:t>
            </a:r>
            <a:r>
              <a:rPr lang="en-US" sz="2000" dirty="0" smtClean="0">
                <a:solidFill>
                  <a:srgbClr val="00B0F0"/>
                </a:solidFill>
              </a:rPr>
              <a:t>counterclockwise</a:t>
            </a:r>
            <a:r>
              <a:rPr lang="en-US" sz="2000" dirty="0" smtClean="0"/>
              <a:t> = </a:t>
            </a:r>
            <a:r>
              <a:rPr lang="el-GR" sz="2000" dirty="0" smtClean="0">
                <a:solidFill>
                  <a:srgbClr val="00B0F0"/>
                </a:solidFill>
              </a:rPr>
              <a:t>Λ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If rotation was </a:t>
            </a:r>
            <a:r>
              <a:rPr lang="en-US" sz="2000" dirty="0" smtClean="0">
                <a:solidFill>
                  <a:srgbClr val="00B0F0"/>
                </a:solidFill>
              </a:rPr>
              <a:t>clockwise</a:t>
            </a:r>
            <a:r>
              <a:rPr lang="en-US" sz="2000" dirty="0" smtClean="0"/>
              <a:t> = </a:t>
            </a:r>
            <a:r>
              <a:rPr lang="en-US" sz="2000" dirty="0" smtClean="0">
                <a:solidFill>
                  <a:srgbClr val="00B0F0"/>
                </a:solidFill>
              </a:rPr>
              <a:t>Δ</a:t>
            </a:r>
            <a:endParaRPr lang="en-US" sz="2000" dirty="0">
              <a:solidFill>
                <a:srgbClr val="00B0F0"/>
              </a:solidFill>
            </a:endParaRPr>
          </a:p>
        </p:txBody>
      </p:sp>
      <p:pic>
        <p:nvPicPr>
          <p:cNvPr id="13" name="Picture 3" descr="09_14_Figure.jpg"/>
          <p:cNvPicPr>
            <a:picLocks noChangeAspect="1"/>
          </p:cNvPicPr>
          <p:nvPr/>
        </p:nvPicPr>
        <p:blipFill>
          <a:blip r:embed="rId2"/>
          <a:srcRect b="10995"/>
          <a:stretch>
            <a:fillRect/>
          </a:stretch>
        </p:blipFill>
        <p:spPr bwMode="auto">
          <a:xfrm>
            <a:off x="762000" y="3305556"/>
            <a:ext cx="7391400" cy="34000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074" y="533400"/>
            <a:ext cx="90939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The designation of the absolute configuration must be distinguished from the experimentally determined direction in which an isomer rotates polarized light: </a:t>
            </a:r>
          </a:p>
          <a:p>
            <a:r>
              <a:rPr lang="en-US" sz="2000" dirty="0" smtClean="0"/>
              <a:t>some  compounds rotate in one direction, others rotate in the opposite direction, </a:t>
            </a:r>
          </a:p>
          <a:p>
            <a:r>
              <a:rPr lang="en-US" sz="2000" dirty="0" smtClean="0"/>
              <a:t>and the direction may change with </a:t>
            </a:r>
            <a:r>
              <a:rPr lang="en-US" sz="2000" dirty="0" smtClean="0">
                <a:solidFill>
                  <a:srgbClr val="00B0F0"/>
                </a:solidFill>
              </a:rPr>
              <a:t>wavelength. </a:t>
            </a:r>
          </a:p>
          <a:p>
            <a:pPr>
              <a:buFont typeface="Wingdings" pitchFamily="2" charset="2"/>
              <a:buChar char="§"/>
            </a:pPr>
            <a:endParaRPr lang="en-US" sz="2000" b="1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en-US" sz="2000" b="1" i="1" dirty="0" smtClean="0">
                <a:solidFill>
                  <a:srgbClr val="00B0F0"/>
                </a:solidFill>
              </a:rPr>
              <a:t>d</a:t>
            </a:r>
            <a:r>
              <a:rPr lang="en-US" sz="2000" b="1" dirty="0" smtClean="0">
                <a:solidFill>
                  <a:srgbClr val="00B0F0"/>
                </a:solidFill>
              </a:rPr>
              <a:t>-Isomer or (+)-isomer: </a:t>
            </a:r>
            <a:r>
              <a:rPr lang="en-US" sz="2000" dirty="0" smtClean="0">
                <a:solidFill>
                  <a:srgbClr val="002060"/>
                </a:solidFill>
              </a:rPr>
              <a:t>I</a:t>
            </a:r>
            <a:r>
              <a:rPr lang="en-US" sz="2000" dirty="0" smtClean="0"/>
              <a:t>somer that rotates the plane of polarization </a:t>
            </a:r>
            <a:r>
              <a:rPr lang="en-US" sz="2000" dirty="0" smtClean="0">
                <a:solidFill>
                  <a:srgbClr val="00B0F0"/>
                </a:solidFill>
              </a:rPr>
              <a:t>clockwise</a:t>
            </a:r>
            <a:r>
              <a:rPr lang="en-US" sz="2000" dirty="0" smtClean="0"/>
              <a:t> at </a:t>
            </a:r>
          </a:p>
          <a:p>
            <a:r>
              <a:rPr lang="en-US" sz="2000" dirty="0" smtClean="0"/>
              <a:t>a specified wavelength.</a:t>
            </a:r>
          </a:p>
          <a:p>
            <a:r>
              <a:rPr lang="en-US" sz="2000" i="1" dirty="0" smtClean="0">
                <a:solidFill>
                  <a:srgbClr val="00B0F0"/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b="1" i="1" dirty="0" smtClean="0">
                <a:solidFill>
                  <a:srgbClr val="00B0F0"/>
                </a:solidFill>
              </a:rPr>
              <a:t> l</a:t>
            </a:r>
            <a:r>
              <a:rPr lang="en-US" sz="2000" b="1" dirty="0" smtClean="0">
                <a:solidFill>
                  <a:srgbClr val="00B0F0"/>
                </a:solidFill>
              </a:rPr>
              <a:t>-isomer or (-)-isomer: </a:t>
            </a:r>
            <a:r>
              <a:rPr lang="en-US" sz="2000" dirty="0" smtClean="0"/>
              <a:t>Isomer that rotates the plane of polarization </a:t>
            </a:r>
            <a:r>
              <a:rPr lang="en-US" sz="2000" dirty="0" smtClean="0">
                <a:solidFill>
                  <a:srgbClr val="00B0F0"/>
                </a:solidFill>
              </a:rPr>
              <a:t>anticlockwise.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07224" y="0"/>
            <a:ext cx="5184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Absolute Configuration Versus Optical Rotation</a:t>
            </a:r>
            <a:endParaRPr lang="en-US" sz="2000" b="1" dirty="0">
              <a:solidFill>
                <a:srgbClr val="F5770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05200" y="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Constitutional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856" y="533400"/>
            <a:ext cx="9095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Ionization Isomerism: </a:t>
            </a:r>
            <a:r>
              <a:rPr lang="en-US" sz="2000" dirty="0" smtClean="0"/>
              <a:t>It occurs when a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and a </a:t>
            </a:r>
            <a:r>
              <a:rPr lang="en-US" sz="2000" dirty="0" err="1" smtClean="0"/>
              <a:t>counterion</a:t>
            </a:r>
            <a:r>
              <a:rPr lang="en-US" sz="2000" dirty="0" smtClean="0"/>
              <a:t> in one compound exchange places. They give different ions in solution.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50"/>
                </a:solidFill>
              </a:rPr>
              <a:t> Example: </a:t>
            </a:r>
            <a:r>
              <a:rPr lang="en-US" sz="2000" dirty="0" smtClean="0"/>
              <a:t>[Co(NH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(NO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)]SO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and [Co(NH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SO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]NO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</a:t>
            </a:r>
          </a:p>
          <a:p>
            <a:endParaRPr lang="en-US" sz="2000" b="1" dirty="0" smtClean="0">
              <a:solidFill>
                <a:srgbClr val="00B0F0"/>
              </a:solidFill>
            </a:endParaRPr>
          </a:p>
          <a:p>
            <a:endParaRPr lang="en-US" sz="2000" b="1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Solvate/Hydrate Isomerism: </a:t>
            </a:r>
            <a:r>
              <a:rPr lang="en-US" sz="2000" dirty="0" smtClean="0"/>
              <a:t>It occurs when a coordinated water (or any other solvent) molecule and a </a:t>
            </a:r>
            <a:r>
              <a:rPr lang="en-US" sz="2000" dirty="0" err="1" smtClean="0"/>
              <a:t>counterion</a:t>
            </a:r>
            <a:r>
              <a:rPr lang="en-US" sz="2000" dirty="0" smtClean="0"/>
              <a:t> in one compound exchange places. 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50"/>
                </a:solidFill>
              </a:rPr>
              <a:t> Example: </a:t>
            </a:r>
            <a:r>
              <a:rPr lang="en-US" sz="2000" dirty="0" smtClean="0"/>
              <a:t>[Cr(H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O)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]Cl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  and   [Cr(H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O)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Cl]Cl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·H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Coordination Isomerism: </a:t>
            </a:r>
            <a:r>
              <a:rPr lang="en-US" sz="2000" dirty="0" smtClean="0"/>
              <a:t>It occurs through the interchange of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between complex cationic and anionic parts, keeping the total ratio of metal to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same.</a:t>
            </a:r>
          </a:p>
          <a:p>
            <a:r>
              <a:rPr lang="en-US" sz="2000" dirty="0" smtClean="0"/>
              <a:t>It is only possible for salts in which both </a:t>
            </a:r>
            <a:r>
              <a:rPr lang="en-US" sz="2000" dirty="0" err="1" smtClean="0"/>
              <a:t>cation</a:t>
            </a:r>
            <a:r>
              <a:rPr lang="en-US" sz="2000" dirty="0" smtClean="0"/>
              <a:t> and anion are complex ions.</a:t>
            </a:r>
          </a:p>
          <a:p>
            <a:endParaRPr lang="en-US" sz="2000" b="1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50"/>
                </a:solidFill>
              </a:rPr>
              <a:t> Examples: </a:t>
            </a:r>
            <a:r>
              <a:rPr lang="en-US" sz="2000" dirty="0" smtClean="0"/>
              <a:t>[Co(NH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][Cr(CN)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]  and   [Cr(NH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][Co(CN)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] </a:t>
            </a:r>
          </a:p>
          <a:p>
            <a:r>
              <a:rPr lang="en-US" sz="2000" dirty="0" smtClean="0"/>
              <a:t>                       [Pt(NH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][PtCl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]       and    [PtCl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][Pt(NH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Cl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]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000" y="6492875"/>
            <a:ext cx="3810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856" y="533400"/>
            <a:ext cx="909514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Linkage Isomerism: </a:t>
            </a:r>
            <a:r>
              <a:rPr lang="en-US" sz="2000" dirty="0" smtClean="0"/>
              <a:t>Existence of </a:t>
            </a:r>
            <a:r>
              <a:rPr lang="en-US" sz="2000" dirty="0" err="1" smtClean="0"/>
              <a:t>ambidentate</a:t>
            </a:r>
            <a:r>
              <a:rPr lang="en-US" sz="2000" dirty="0" smtClean="0"/>
              <a:t>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(e.g. SCN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, NO</a:t>
            </a:r>
            <a:r>
              <a:rPr lang="en-US" sz="2000" baseline="-25000" dirty="0" smtClean="0"/>
              <a:t>2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) gives rise to the possibility of linkage isomerism, in which the same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may link through different atoms.</a:t>
            </a:r>
          </a:p>
          <a:p>
            <a:pPr>
              <a:buFont typeface="Wingdings" pitchFamily="2" charset="2"/>
              <a:buChar char="§"/>
            </a:pP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50"/>
                </a:solidFill>
              </a:rPr>
              <a:t> Examples:</a:t>
            </a:r>
            <a:endParaRPr lang="en-US" sz="2000" b="1" dirty="0">
              <a:solidFill>
                <a:srgbClr val="00B05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557587"/>
            <a:ext cx="7218047" cy="2005013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76201" y="5692914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/>
              <a:t> The </a:t>
            </a:r>
            <a:r>
              <a:rPr lang="en-US" sz="2000" dirty="0" smtClean="0">
                <a:solidFill>
                  <a:srgbClr val="FF0000"/>
                </a:solidFill>
              </a:rPr>
              <a:t>red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541"/>
                </a:solidFill>
              </a:rPr>
              <a:t>nitrito</a:t>
            </a:r>
            <a:r>
              <a:rPr lang="en-US" sz="2000" dirty="0" smtClean="0"/>
              <a:t> isomer is unstable and it is converted to </a:t>
            </a:r>
            <a:r>
              <a:rPr lang="en-US" sz="2000" dirty="0" smtClean="0">
                <a:solidFill>
                  <a:srgbClr val="FFC000"/>
                </a:solidFill>
              </a:rPr>
              <a:t>yellow nitro </a:t>
            </a:r>
            <a:r>
              <a:rPr lang="en-US" sz="2000" dirty="0" smtClean="0"/>
              <a:t>isomer slowly over time (or quickly upon heating).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06537" y="4572135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610859"/>
              </p:ext>
            </p:extLst>
          </p:nvPr>
        </p:nvGraphicFramePr>
        <p:xfrm>
          <a:off x="1752600" y="1828800"/>
          <a:ext cx="5715000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4108"/>
                <a:gridCol w="31008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Kinetically stable isomer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Thermodynamically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</a:rPr>
                        <a:t> stable isomer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[Co(NH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dirty="0" smtClean="0"/>
                        <a:t>)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dirty="0" smtClean="0"/>
                        <a:t>(ONO)]</a:t>
                      </a:r>
                      <a:r>
                        <a:rPr lang="en-US" sz="2000" baseline="30000" dirty="0" smtClean="0"/>
                        <a:t>2+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[Co(NH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dirty="0" smtClean="0"/>
                        <a:t>)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dirty="0" smtClean="0"/>
                        <a:t>(NO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dirty="0" smtClean="0"/>
                        <a:t>)]</a:t>
                      </a:r>
                      <a:r>
                        <a:rPr lang="en-US" sz="2000" baseline="30000" dirty="0" smtClean="0"/>
                        <a:t>2+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[Co(NH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dirty="0" smtClean="0"/>
                        <a:t>)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dirty="0" smtClean="0"/>
                        <a:t>(NCS)]</a:t>
                      </a:r>
                      <a:r>
                        <a:rPr lang="en-US" sz="2000" baseline="30000" dirty="0" smtClean="0"/>
                        <a:t>2+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[Co(NH</a:t>
                      </a:r>
                      <a:r>
                        <a:rPr lang="en-US" sz="2000" baseline="-25000" dirty="0" smtClean="0"/>
                        <a:t>3</a:t>
                      </a:r>
                      <a:r>
                        <a:rPr lang="en-US" sz="2000" dirty="0" smtClean="0"/>
                        <a:t>)</a:t>
                      </a:r>
                      <a:r>
                        <a:rPr lang="en-US" sz="2000" baseline="-25000" dirty="0" smtClean="0"/>
                        <a:t>5</a:t>
                      </a:r>
                      <a:r>
                        <a:rPr lang="en-US" sz="2000" dirty="0" smtClean="0"/>
                        <a:t>(SCN)]</a:t>
                      </a:r>
                      <a:r>
                        <a:rPr lang="en-US" sz="2000" baseline="30000" dirty="0" smtClean="0"/>
                        <a:t>2+</a:t>
                      </a:r>
                      <a:endParaRPr lang="en-US" sz="2000" baseline="30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505200" y="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Constitutional Isomerism</a:t>
            </a:r>
            <a:endParaRPr lang="en-US" sz="2000" b="1" dirty="0">
              <a:solidFill>
                <a:srgbClr val="F5770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793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Shyam</dc:creator>
  <cp:lastModifiedBy>sbiswas</cp:lastModifiedBy>
  <cp:revision>3204</cp:revision>
  <cp:lastPrinted>2016-09-08T04:28:30Z</cp:lastPrinted>
  <dcterms:created xsi:type="dcterms:W3CDTF">2014-01-02T12:09:35Z</dcterms:created>
  <dcterms:modified xsi:type="dcterms:W3CDTF">2016-09-09T10:01:35Z</dcterms:modified>
</cp:coreProperties>
</file>