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99"/>
  </p:notesMasterIdLst>
  <p:sldIdLst>
    <p:sldId id="468" r:id="rId2"/>
    <p:sldId id="469" r:id="rId3"/>
    <p:sldId id="373" r:id="rId4"/>
    <p:sldId id="374" r:id="rId5"/>
    <p:sldId id="453" r:id="rId6"/>
    <p:sldId id="442" r:id="rId7"/>
    <p:sldId id="379" r:id="rId8"/>
    <p:sldId id="459" r:id="rId9"/>
    <p:sldId id="472" r:id="rId10"/>
    <p:sldId id="376" r:id="rId11"/>
    <p:sldId id="377" r:id="rId12"/>
    <p:sldId id="378" r:id="rId13"/>
    <p:sldId id="465" r:id="rId14"/>
    <p:sldId id="383" r:id="rId15"/>
    <p:sldId id="382" r:id="rId16"/>
    <p:sldId id="381" r:id="rId17"/>
    <p:sldId id="439" r:id="rId18"/>
    <p:sldId id="431" r:id="rId19"/>
    <p:sldId id="384" r:id="rId20"/>
    <p:sldId id="385" r:id="rId21"/>
    <p:sldId id="386" r:id="rId22"/>
    <p:sldId id="390" r:id="rId23"/>
    <p:sldId id="463" r:id="rId24"/>
    <p:sldId id="387" r:id="rId25"/>
    <p:sldId id="470" r:id="rId26"/>
    <p:sldId id="388" r:id="rId27"/>
    <p:sldId id="434" r:id="rId28"/>
    <p:sldId id="380" r:id="rId29"/>
    <p:sldId id="462" r:id="rId30"/>
    <p:sldId id="436" r:id="rId31"/>
    <p:sldId id="429" r:id="rId32"/>
    <p:sldId id="391" r:id="rId33"/>
    <p:sldId id="392" r:id="rId34"/>
    <p:sldId id="393" r:id="rId35"/>
    <p:sldId id="394" r:id="rId36"/>
    <p:sldId id="455" r:id="rId37"/>
    <p:sldId id="395" r:id="rId38"/>
    <p:sldId id="446" r:id="rId39"/>
    <p:sldId id="396" r:id="rId40"/>
    <p:sldId id="441" r:id="rId41"/>
    <p:sldId id="397" r:id="rId42"/>
    <p:sldId id="398" r:id="rId43"/>
    <p:sldId id="401" r:id="rId44"/>
    <p:sldId id="399" r:id="rId45"/>
    <p:sldId id="400" r:id="rId46"/>
    <p:sldId id="402" r:id="rId47"/>
    <p:sldId id="437" r:id="rId48"/>
    <p:sldId id="403" r:id="rId49"/>
    <p:sldId id="433" r:id="rId50"/>
    <p:sldId id="443" r:id="rId51"/>
    <p:sldId id="467" r:id="rId52"/>
    <p:sldId id="404" r:id="rId53"/>
    <p:sldId id="464" r:id="rId54"/>
    <p:sldId id="405" r:id="rId55"/>
    <p:sldId id="457" r:id="rId56"/>
    <p:sldId id="407" r:id="rId57"/>
    <p:sldId id="448" r:id="rId58"/>
    <p:sldId id="447" r:id="rId59"/>
    <p:sldId id="408" r:id="rId60"/>
    <p:sldId id="409" r:id="rId61"/>
    <p:sldId id="445" r:id="rId62"/>
    <p:sldId id="435" r:id="rId63"/>
    <p:sldId id="449" r:id="rId64"/>
    <p:sldId id="428" r:id="rId65"/>
    <p:sldId id="426" r:id="rId66"/>
    <p:sldId id="450" r:id="rId67"/>
    <p:sldId id="406" r:id="rId68"/>
    <p:sldId id="440" r:id="rId69"/>
    <p:sldId id="410" r:id="rId70"/>
    <p:sldId id="454" r:id="rId71"/>
    <p:sldId id="458" r:id="rId72"/>
    <p:sldId id="411" r:id="rId73"/>
    <p:sldId id="412" r:id="rId74"/>
    <p:sldId id="413" r:id="rId75"/>
    <p:sldId id="414" r:id="rId76"/>
    <p:sldId id="415" r:id="rId77"/>
    <p:sldId id="416" r:id="rId78"/>
    <p:sldId id="417" r:id="rId79"/>
    <p:sldId id="418" r:id="rId80"/>
    <p:sldId id="419" r:id="rId81"/>
    <p:sldId id="420" r:id="rId82"/>
    <p:sldId id="421" r:id="rId83"/>
    <p:sldId id="422" r:id="rId84"/>
    <p:sldId id="430" r:id="rId85"/>
    <p:sldId id="423" r:id="rId86"/>
    <p:sldId id="424" r:id="rId87"/>
    <p:sldId id="461" r:id="rId88"/>
    <p:sldId id="451" r:id="rId89"/>
    <p:sldId id="452" r:id="rId90"/>
    <p:sldId id="444" r:id="rId91"/>
    <p:sldId id="438" r:id="rId92"/>
    <p:sldId id="456" r:id="rId93"/>
    <p:sldId id="425" r:id="rId94"/>
    <p:sldId id="365" r:id="rId95"/>
    <p:sldId id="466" r:id="rId96"/>
    <p:sldId id="471" r:id="rId97"/>
    <p:sldId id="460" r:id="rId9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1" d="100"/>
          <a:sy n="71" d="100"/>
        </p:scale>
        <p:origin x="1786" y="70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6" d="100"/>
        <a:sy n="11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637547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924199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614573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741942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88728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973667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907844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631660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817430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9130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824854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58716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64609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824854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0926085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517201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040691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761910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1756182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156617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678677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690668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31028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6712376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077934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271500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085511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6953795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18765223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17543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170974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1350698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60225236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73303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9076539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8584544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7687170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9673575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2078739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9268606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4697150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9547616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1868358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3781932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647942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414067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343391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0870763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089534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38925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</p:sldLayoutIdLst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JPG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ratnakar.nifft@gov.in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JPG"/><Relationship Id="rId5" Type="http://schemas.openxmlformats.org/officeDocument/2006/relationships/image" Target="../media/image33.jpeg"/><Relationship Id="rId4" Type="http://schemas.openxmlformats.org/officeDocument/2006/relationships/hyperlink" Target="mailto:ratankd@gmail.com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6.jpeg"/><Relationship Id="rId4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JPG"/><Relationship Id="rId4" Type="http://schemas.openxmlformats.org/officeDocument/2006/relationships/image" Target="../media/image4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hyperlink" Target="mailto:satyasekhar6@gmail.com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6.jfif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9.JPG"/><Relationship Id="rId4" Type="http://schemas.openxmlformats.org/officeDocument/2006/relationships/hyperlink" Target="mailto:pitambar@mech.nit.ac.in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3.jfif"/><Relationship Id="rId4" Type="http://schemas.openxmlformats.org/officeDocument/2006/relationships/image" Target="../media/image3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mailto:sukantamech07@gmail.com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prkanna@gmail.com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JPG"/><Relationship Id="rId4" Type="http://schemas.openxmlformats.org/officeDocument/2006/relationships/image" Target="../media/image5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mailto:adeepati@jazanu.edu.sa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7.jpeg"/><Relationship Id="rId4" Type="http://schemas.openxmlformats.org/officeDocument/2006/relationships/image" Target="../media/image66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1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mailto:shanmugapriyansp@gmail.com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6.jpeg"/><Relationship Id="rId5" Type="http://schemas.openxmlformats.org/officeDocument/2006/relationships/image" Target="../media/image75.JPG"/><Relationship Id="rId4" Type="http://schemas.openxmlformats.org/officeDocument/2006/relationships/image" Target="../media/image7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8.jpeg"/><Relationship Id="rId4" Type="http://schemas.openxmlformats.org/officeDocument/2006/relationships/image" Target="../media/image30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0.jpeg"/><Relationship Id="rId4" Type="http://schemas.openxmlformats.org/officeDocument/2006/relationships/image" Target="../media/image7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2.JPG"/><Relationship Id="rId4" Type="http://schemas.openxmlformats.org/officeDocument/2006/relationships/image" Target="../media/image69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hyperlink" Target="mailto:ravi.kant@iitrpr.ac.in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5.JPG"/><Relationship Id="rId4" Type="http://schemas.openxmlformats.org/officeDocument/2006/relationships/image" Target="../media/image8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mailto:a.muthuraja2010@gmail.com" TargetMode="External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hyperlink" Target="mailto:chakra.debaleena@gmail.com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9.JPG"/><Relationship Id="rId5" Type="http://schemas.openxmlformats.org/officeDocument/2006/relationships/image" Target="../media/image12.JPG"/><Relationship Id="rId4" Type="http://schemas.openxmlformats.org/officeDocument/2006/relationships/image" Target="../media/image8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mailto:johnneymertens@gmail.com" TargetMode="External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1.JPG"/><Relationship Id="rId5" Type="http://schemas.openxmlformats.org/officeDocument/2006/relationships/image" Target="../media/image25.JPG"/><Relationship Id="rId4" Type="http://schemas.openxmlformats.org/officeDocument/2006/relationships/hyperlink" Target="mailto:johnney.m@nitpy.ac.in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.png"/><Relationship Id="rId4" Type="http://schemas.openxmlformats.org/officeDocument/2006/relationships/image" Target="../media/image22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9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hyperlink" Target="mailto:gyansagar49@gmail.com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JPG"/><Relationship Id="rId5" Type="http://schemas.openxmlformats.org/officeDocument/2006/relationships/image" Target="../media/image98.jpeg"/><Relationship Id="rId4" Type="http://schemas.openxmlformats.org/officeDocument/2006/relationships/image" Target="../media/image97.jf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5.JPG"/><Relationship Id="rId4" Type="http://schemas.openxmlformats.org/officeDocument/2006/relationships/image" Target="../media/image10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2.png"/><Relationship Id="rId4" Type="http://schemas.openxmlformats.org/officeDocument/2006/relationships/image" Target="../media/image64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7.jpeg"/><Relationship Id="rId4" Type="http://schemas.openxmlformats.org/officeDocument/2006/relationships/image" Target="../media/image38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hyperlink" Target="mailto:sumitmechiitg@gmail.com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1.JPG"/><Relationship Id="rId4" Type="http://schemas.openxmlformats.org/officeDocument/2006/relationships/image" Target="../media/image11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9.jpeg"/><Relationship Id="rId5" Type="http://schemas.openxmlformats.org/officeDocument/2006/relationships/image" Target="../media/image49.JPG"/><Relationship Id="rId4" Type="http://schemas.openxmlformats.org/officeDocument/2006/relationships/image" Target="../media/image11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9.JPG"/><Relationship Id="rId4" Type="http://schemas.openxmlformats.org/officeDocument/2006/relationships/image" Target="../media/image1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png"/><Relationship Id="rId4" Type="http://schemas.openxmlformats.org/officeDocument/2006/relationships/image" Target="../media/image11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mailto:susantabc@gmail.com" TargetMode="External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4.png"/><Relationship Id="rId4" Type="http://schemas.openxmlformats.org/officeDocument/2006/relationships/image" Target="../media/image123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6.jpe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8.png"/><Relationship Id="rId5" Type="http://schemas.openxmlformats.org/officeDocument/2006/relationships/image" Target="../media/image41.JPG"/><Relationship Id="rId4" Type="http://schemas.openxmlformats.org/officeDocument/2006/relationships/image" Target="../media/image51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1.png"/><Relationship Id="rId4" Type="http://schemas.openxmlformats.org/officeDocument/2006/relationships/image" Target="../media/image130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hyperlink" Target="mailto:bhardwaj.mit@gmail.com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9.JPG"/><Relationship Id="rId4" Type="http://schemas.openxmlformats.org/officeDocument/2006/relationships/image" Target="../media/image133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mailto:M_kodeeswaran@vssc.gov.in" TargetMode="External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25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8.jpeg"/><Relationship Id="rId5" Type="http://schemas.openxmlformats.org/officeDocument/2006/relationships/image" Target="../media/image119.jpeg"/><Relationship Id="rId4" Type="http://schemas.openxmlformats.org/officeDocument/2006/relationships/image" Target="../media/image49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hyperlink" Target="mailto:anwesa02@gmail.com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1.JPG"/><Relationship Id="rId4" Type="http://schemas.openxmlformats.org/officeDocument/2006/relationships/image" Target="../media/image140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1.JPG"/><Relationship Id="rId5" Type="http://schemas.openxmlformats.org/officeDocument/2006/relationships/image" Target="../media/image144.jpeg"/><Relationship Id="rId4" Type="http://schemas.openxmlformats.org/officeDocument/2006/relationships/image" Target="../media/image14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mailto:naikkb@nitrkl.ac.in" TargetMode="External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JPG"/><Relationship Id="rId4" Type="http://schemas.openxmlformats.org/officeDocument/2006/relationships/image" Target="../media/image14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9.jpeg"/><Relationship Id="rId4" Type="http://schemas.openxmlformats.org/officeDocument/2006/relationships/image" Target="../media/image148.jfi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hyperlink" Target="mailto:achinta.sarkar1@gmail.com/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1.jpeg"/><Relationship Id="rId4" Type="http://schemas.openxmlformats.org/officeDocument/2006/relationships/image" Target="../media/image15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hyperlink" Target="mailto:bhardwaj.mit@gmail.com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5.png"/><Relationship Id="rId5" Type="http://schemas.openxmlformats.org/officeDocument/2006/relationships/image" Target="../media/image154.jpeg"/><Relationship Id="rId4" Type="http://schemas.openxmlformats.org/officeDocument/2006/relationships/image" Target="../media/image15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JPG"/><Relationship Id="rId5" Type="http://schemas.openxmlformats.org/officeDocument/2006/relationships/image" Target="../media/image160.png"/><Relationship Id="rId4" Type="http://schemas.openxmlformats.org/officeDocument/2006/relationships/image" Target="../media/image159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hyperlink" Target="mailto:Borad.barkachary@gmail.com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2.jpeg"/><Relationship Id="rId4" Type="http://schemas.openxmlformats.org/officeDocument/2006/relationships/image" Target="../media/image85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9.jpeg"/><Relationship Id="rId5" Type="http://schemas.openxmlformats.org/officeDocument/2006/relationships/image" Target="../media/image41.JPG"/><Relationship Id="rId4" Type="http://schemas.openxmlformats.org/officeDocument/2006/relationships/image" Target="../media/image16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6.png"/><Relationship Id="rId4" Type="http://schemas.openxmlformats.org/officeDocument/2006/relationships/image" Target="../media/image14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g"/><Relationship Id="rId2" Type="http://schemas.openxmlformats.org/officeDocument/2006/relationships/hyperlink" Target="mailto:samddev@gmail.com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1.JPG"/><Relationship Id="rId4" Type="http://schemas.openxmlformats.org/officeDocument/2006/relationships/image" Target="../media/image168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mailto:parag.kamal@gmail.com" TargetMode="External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1.JPG"/><Relationship Id="rId5" Type="http://schemas.openxmlformats.org/officeDocument/2006/relationships/image" Target="../media/image170.jpeg"/><Relationship Id="rId4" Type="http://schemas.openxmlformats.org/officeDocument/2006/relationships/image" Target="../media/image16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JP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hyperlink" Target="mailto:gayendebu@gmail.com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3.jpeg"/><Relationship Id="rId5" Type="http://schemas.openxmlformats.org/officeDocument/2006/relationships/image" Target="../media/image172.jpeg"/><Relationship Id="rId4" Type="http://schemas.openxmlformats.org/officeDocument/2006/relationships/image" Target="../media/image12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mailto:nuralomme19@gmail.com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JPG"/><Relationship Id="rId5" Type="http://schemas.openxmlformats.org/officeDocument/2006/relationships/image" Target="../media/image175.jpeg"/><Relationship Id="rId4" Type="http://schemas.openxmlformats.org/officeDocument/2006/relationships/image" Target="../media/image174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8.png"/><Relationship Id="rId5" Type="http://schemas.openxmlformats.org/officeDocument/2006/relationships/image" Target="../media/image177.JPG"/><Relationship Id="rId4" Type="http://schemas.openxmlformats.org/officeDocument/2006/relationships/hyperlink" Target="mailto:ashifiqbal06@gmail.com" TargetMode="Externa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JP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3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84.jfif"/><Relationship Id="rId1" Type="http://schemas.openxmlformats.org/officeDocument/2006/relationships/slideLayout" Target="../slideLayouts/slideLayout8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7.png"/><Relationship Id="rId5" Type="http://schemas.openxmlformats.org/officeDocument/2006/relationships/image" Target="../media/image186.jpeg"/><Relationship Id="rId4" Type="http://schemas.openxmlformats.org/officeDocument/2006/relationships/image" Target="../media/image159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fif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4.JPG"/><Relationship Id="rId4" Type="http://schemas.openxmlformats.org/officeDocument/2006/relationships/image" Target="../media/image7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www.efd-induction.com/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.png"/><Relationship Id="rId4" Type="http://schemas.openxmlformats.org/officeDocument/2006/relationships/image" Target="../media/image20.JP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JP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2.JPG"/><Relationship Id="rId4" Type="http://schemas.openxmlformats.org/officeDocument/2006/relationships/image" Target="../media/image30.JP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4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JP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7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8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0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3.jpeg"/><Relationship Id="rId4" Type="http://schemas.openxmlformats.org/officeDocument/2006/relationships/image" Target="../media/image20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E1FBFB3-1B02-429A-B5B1-4E4CD49463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6388059"/>
              </p:ext>
            </p:extLst>
          </p:nvPr>
        </p:nvGraphicFramePr>
        <p:xfrm>
          <a:off x="3838575" y="727704"/>
          <a:ext cx="5181602" cy="35398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83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6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587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b="0" dirty="0">
                          <a:latin typeface="+mj-lt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14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4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dirty="0" smtClean="0">
                          <a:latin typeface="+mj-lt"/>
                          <a:cs typeface="Segoe UI Semibold" panose="020B0702040204020203" pitchFamily="34" charset="0"/>
                        </a:rPr>
                        <a:t>Prof </a:t>
                      </a:r>
                      <a:r>
                        <a:rPr lang="en-US" sz="1400" dirty="0" err="1" smtClean="0">
                          <a:latin typeface="+mj-lt"/>
                          <a:cs typeface="Segoe UI Semibold" panose="020B0702040204020203" pitchFamily="34" charset="0"/>
                        </a:rPr>
                        <a:t>Pinakeswar</a:t>
                      </a:r>
                      <a:r>
                        <a:rPr lang="en-US" sz="1400" dirty="0" smtClean="0">
                          <a:latin typeface="+mj-lt"/>
                          <a:cs typeface="Segoe UI Semibold" panose="020B0702040204020203" pitchFamily="34" charset="0"/>
                        </a:rPr>
                        <a:t> </a:t>
                      </a:r>
                      <a:r>
                        <a:rPr lang="en-US" sz="1400" dirty="0" err="1" smtClean="0">
                          <a:latin typeface="+mj-lt"/>
                          <a:cs typeface="Segoe UI Semibold" panose="020B0702040204020203" pitchFamily="34" charset="0"/>
                        </a:rPr>
                        <a:t>Mahanta</a:t>
                      </a:r>
                      <a:endParaRPr lang="pl-PL" sz="14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400" dirty="0">
                          <a:latin typeface="+mj-lt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4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dirty="0" smtClean="0">
                          <a:latin typeface="+mj-lt"/>
                          <a:cs typeface="Segoe UI Semibold" panose="020B0702040204020203" pitchFamily="34" charset="0"/>
                        </a:rPr>
                        <a:t>Prof S</a:t>
                      </a:r>
                      <a:r>
                        <a:rPr lang="en-US" sz="1400" baseline="0" dirty="0" smtClean="0">
                          <a:latin typeface="+mj-lt"/>
                          <a:cs typeface="Segoe UI Semibold" panose="020B0702040204020203" pitchFamily="34" charset="0"/>
                        </a:rPr>
                        <a:t> C Mishra</a:t>
                      </a:r>
                      <a:endParaRPr lang="en-US" sz="14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dirty="0">
                          <a:latin typeface="+mj-lt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14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4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400" dirty="0" smtClean="0">
                          <a:latin typeface="+mj-lt"/>
                          <a:cs typeface="Segoe UI Semibold" panose="020B0702040204020203" pitchFamily="34" charset="0"/>
                        </a:rPr>
                        <a:t>2001</a:t>
                      </a:r>
                      <a:endParaRPr lang="en-IN" sz="14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75421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400" dirty="0">
                          <a:latin typeface="+mj-lt"/>
                          <a:cs typeface="Segoe UI Semibold" panose="020B0702040204020203" pitchFamily="34" charset="0"/>
                        </a:rPr>
                        <a:t>Current Affiliation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4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dirty="0" smtClean="0">
                          <a:latin typeface="+mj-lt"/>
                          <a:cs typeface="Segoe UI Semibold" panose="020B0702040204020203" pitchFamily="34" charset="0"/>
                        </a:rPr>
                        <a:t>Professor</a:t>
                      </a:r>
                      <a:r>
                        <a:rPr lang="en-US" sz="1400" baseline="0" dirty="0" smtClean="0">
                          <a:latin typeface="+mj-lt"/>
                          <a:cs typeface="Segoe UI Semibold" panose="020B0702040204020203" pitchFamily="34" charset="0"/>
                        </a:rPr>
                        <a:t> of Mechanical Engineering IIT Guwahati</a:t>
                      </a:r>
                    </a:p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baseline="0" dirty="0" smtClean="0">
                          <a:latin typeface="+mj-lt"/>
                          <a:cs typeface="Segoe UI Semibold" panose="020B0702040204020203" pitchFamily="34" charset="0"/>
                        </a:rPr>
                        <a:t>Currently on </a:t>
                      </a:r>
                      <a:r>
                        <a:rPr lang="en-US" sz="1400" baseline="0" dirty="0" err="1" smtClean="0">
                          <a:latin typeface="+mj-lt"/>
                          <a:cs typeface="Segoe UI Semibold" panose="020B0702040204020203" pitchFamily="34" charset="0"/>
                        </a:rPr>
                        <a:t>Duputation</a:t>
                      </a:r>
                      <a:endParaRPr lang="en-US" sz="1400" baseline="0" dirty="0" smtClean="0">
                        <a:latin typeface="+mj-lt"/>
                        <a:cs typeface="Segoe UI Semibold" panose="020B0702040204020203" pitchFamily="34" charset="0"/>
                      </a:endParaRPr>
                    </a:p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baseline="0" dirty="0" smtClean="0">
                          <a:latin typeface="+mj-lt"/>
                          <a:cs typeface="Segoe UI Semibold" panose="020B0702040204020203" pitchFamily="34" charset="0"/>
                        </a:rPr>
                        <a:t>Director NIT Arunachala Pradesh</a:t>
                      </a:r>
                      <a:endParaRPr lang="en-US" sz="14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dirty="0">
                          <a:latin typeface="+mj-lt"/>
                          <a:cs typeface="Segoe UI Semibold" panose="020B0702040204020203" pitchFamily="34" charset="0"/>
                        </a:rPr>
                        <a:t>Email ID.</a:t>
                      </a:r>
                      <a:endParaRPr lang="en-IN" sz="14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4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400" dirty="0" smtClean="0">
                          <a:latin typeface="+mj-lt"/>
                          <a:cs typeface="Segoe UI Semibold" panose="020B0702040204020203" pitchFamily="34" charset="0"/>
                        </a:rPr>
                        <a:t>pinak@iitg.ac.in, director@nitap.ac.in</a:t>
                      </a:r>
                      <a:endParaRPr lang="en-IN" sz="14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813" y="0"/>
            <a:ext cx="2381250" cy="22383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0984" y="3036029"/>
            <a:ext cx="1554615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813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891556"/>
              </p:ext>
            </p:extLst>
          </p:nvPr>
        </p:nvGraphicFramePr>
        <p:xfrm>
          <a:off x="3747659" y="77116"/>
          <a:ext cx="5022273" cy="49137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37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523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45977"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-US" sz="1600" b="0" dirty="0">
                          <a:latin typeface="+mj-lt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16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pl-PL" sz="1600" dirty="0">
                          <a:latin typeface="+mj-lt"/>
                          <a:cs typeface="Segoe UI Semibold" panose="020B0702040204020203" pitchFamily="34" charset="0"/>
                        </a:rPr>
                        <a:t>Dr. </a:t>
                      </a:r>
                      <a:r>
                        <a:rPr lang="en-IN" sz="1600" dirty="0">
                          <a:solidFill>
                            <a:schemeClr val="dk1"/>
                          </a:solidFill>
                          <a:latin typeface="+mj-lt"/>
                        </a:rPr>
                        <a:t>M Eswaran </a:t>
                      </a:r>
                      <a:endParaRPr lang="pl-PL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5977"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-IN" sz="1600" dirty="0">
                          <a:latin typeface="+mj-lt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-IN" sz="1600" dirty="0">
                          <a:solidFill>
                            <a:schemeClr val="dk1"/>
                          </a:solidFill>
                          <a:latin typeface="+mj-lt"/>
                        </a:rPr>
                        <a:t>Prof. Ujjwal K </a:t>
                      </a:r>
                      <a:r>
                        <a:rPr lang="en-IN" sz="1600" dirty="0" err="1">
                          <a:solidFill>
                            <a:schemeClr val="dk1"/>
                          </a:solidFill>
                          <a:latin typeface="+mj-lt"/>
                        </a:rPr>
                        <a:t>Saha</a:t>
                      </a:r>
                      <a:r>
                        <a:rPr lang="en-IN" sz="1600" dirty="0">
                          <a:solidFill>
                            <a:schemeClr val="dk1"/>
                          </a:solidFill>
                          <a:latin typeface="+mj-lt"/>
                        </a:rPr>
                        <a:t> 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04192"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-IN" sz="1600" dirty="0">
                          <a:latin typeface="+mj-lt"/>
                          <a:cs typeface="Segoe UI Semibold" panose="020B0702040204020203" pitchFamily="34" charset="0"/>
                        </a:rPr>
                        <a:t>2011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7162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IN" sz="1600" dirty="0">
                          <a:latin typeface="+mj-lt"/>
                          <a:cs typeface="Segoe UI Semibold" panose="020B0702040204020203" pitchFamily="34" charset="0"/>
                        </a:rPr>
                        <a:t>Current Affiliation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Scientist in IGCAR, </a:t>
                      </a:r>
                      <a:r>
                        <a:rPr lang="en-US" sz="1600" dirty="0" err="1">
                          <a:latin typeface="+mj-lt"/>
                          <a:cs typeface="Segoe UI Semibold" panose="020B0702040204020203" pitchFamily="34" charset="0"/>
                        </a:rPr>
                        <a:t>Kalpakkam</a:t>
                      </a:r>
                      <a:endParaRPr lang="en-US" sz="1600" dirty="0">
                        <a:solidFill>
                          <a:schemeClr val="dk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5977"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Email ID.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-IN" sz="1600" dirty="0">
                          <a:solidFill>
                            <a:schemeClr val="dk1"/>
                          </a:solidFill>
                          <a:latin typeface="+mj-lt"/>
                        </a:rPr>
                        <a:t>eswarm21@gmail.com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Google Shape;290;p48">
            <a:extLst>
              <a:ext uri="{FF2B5EF4-FFF2-40B4-BE49-F238E27FC236}">
                <a16:creationId xmlns:a16="http://schemas.microsoft.com/office/drawing/2014/main" id="{50A95D0A-62A1-4A7C-81B4-A72EDC99D6D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7886" r="28455"/>
          <a:stretch/>
        </p:blipFill>
        <p:spPr>
          <a:xfrm>
            <a:off x="200891" y="77116"/>
            <a:ext cx="3241964" cy="3248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237" y="3444009"/>
            <a:ext cx="1274618" cy="1699491"/>
          </a:xfrm>
          <a:prstGeom prst="rect">
            <a:avLst/>
          </a:prstGeom>
        </p:spPr>
      </p:pic>
      <p:pic>
        <p:nvPicPr>
          <p:cNvPr id="16386" name="Picture 2" descr="Dr. Eswaran 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33" y="3444009"/>
            <a:ext cx="1579994" cy="169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117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9323087"/>
              </p:ext>
            </p:extLst>
          </p:nvPr>
        </p:nvGraphicFramePr>
        <p:xfrm>
          <a:off x="2669309" y="50702"/>
          <a:ext cx="6280727" cy="484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978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04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923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9686"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-US" sz="1600" b="0" dirty="0">
                          <a:latin typeface="+mj-lt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16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pl-PL" sz="1600" dirty="0">
                          <a:latin typeface="+mj-lt"/>
                          <a:cs typeface="Segoe UI Semibold" panose="020B0702040204020203" pitchFamily="34" charset="0"/>
                        </a:rPr>
                        <a:t>Dr. </a:t>
                      </a:r>
                      <a:r>
                        <a:rPr lang="en" sz="1600" dirty="0">
                          <a:solidFill>
                            <a:schemeClr val="dk1"/>
                          </a:solidFill>
                          <a:latin typeface="+mj-lt"/>
                        </a:rPr>
                        <a:t>C. Subramanian</a:t>
                      </a:r>
                      <a:endParaRPr lang="pl-PL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9686"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-IN" sz="1600" dirty="0">
                          <a:latin typeface="+mj-lt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" sz="1600" dirty="0">
                          <a:solidFill>
                            <a:schemeClr val="dk1"/>
                          </a:solidFill>
                          <a:latin typeface="+mj-lt"/>
                        </a:rPr>
                        <a:t>Prof.  S. Senthilvelan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309"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-IN" sz="1600" dirty="0" smtClean="0">
                          <a:latin typeface="+mj-lt"/>
                          <a:cs typeface="Segoe UI Semibold" panose="020B0702040204020203" pitchFamily="34" charset="0"/>
                        </a:rPr>
                        <a:t>2011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53324"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-IN" sz="1600" dirty="0">
                          <a:latin typeface="+mj-lt"/>
                          <a:cs typeface="Segoe UI Semibold" panose="020B0702040204020203" pitchFamily="34" charset="0"/>
                        </a:rPr>
                        <a:t>Current Affiliation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Assistant Professor,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Department of Mechanical Engineering,</a:t>
                      </a:r>
                    </a:p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solidFill>
                            <a:schemeClr val="dk1"/>
                          </a:solidFill>
                          <a:latin typeface="+mj-lt"/>
                        </a:rPr>
                        <a:t>BAHRAIN TECHNICAL COLLEGE</a:t>
                      </a:r>
                    </a:p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solidFill>
                            <a:schemeClr val="dk1"/>
                          </a:solidFill>
                          <a:latin typeface="+mj-lt"/>
                        </a:rPr>
                        <a:t>UNIVERSITY OF BAHRAIN</a:t>
                      </a:r>
                    </a:p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solidFill>
                            <a:schemeClr val="dk1"/>
                          </a:solidFill>
                          <a:latin typeface="+mj-lt"/>
                        </a:rPr>
                        <a:t>PO Box 33349, Isa Town, Kingdom of Bahrain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066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Email ID.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600" dirty="0">
                          <a:solidFill>
                            <a:schemeClr val="dk1"/>
                          </a:solidFill>
                          <a:latin typeface="+mj-lt"/>
                        </a:rPr>
                        <a:t>janisubu@gmail.com 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Google Shape;259;p44">
            <a:extLst>
              <a:ext uri="{FF2B5EF4-FFF2-40B4-BE49-F238E27FC236}">
                <a16:creationId xmlns:a16="http://schemas.microsoft.com/office/drawing/2014/main" id="{08DD169E-7720-48D9-8C40-CA7BC948BDE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4046" y="0"/>
            <a:ext cx="1954804" cy="2347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6" y="2537095"/>
            <a:ext cx="1954804" cy="260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262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lh4.googleusercontent.com/FBYc64QYWaziU4qdWVbsYJfca9_cOapO6b1HH2IQTp7xiv7dgbjppI0H8PgVHjV39KrCkq5Au4WlL7B5nA7zoLAX644-rORBjuWmb8d1Pt_2L8AhznX4jtOdWK-7J8FN8orU96qDG9I">
            <a:extLst>
              <a:ext uri="{FF2B5EF4-FFF2-40B4-BE49-F238E27FC236}">
                <a16:creationId xmlns:a16="http://schemas.microsoft.com/office/drawing/2014/main" id="{4FE9F186-7DD6-4141-AB26-3BAD7FE309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3" b="9129"/>
          <a:stretch/>
        </p:blipFill>
        <p:spPr bwMode="auto">
          <a:xfrm>
            <a:off x="232236" y="0"/>
            <a:ext cx="2752986" cy="341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9EA5374-A82F-4720-A638-E1E4268A72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1637156"/>
              </p:ext>
            </p:extLst>
          </p:nvPr>
        </p:nvGraphicFramePr>
        <p:xfrm>
          <a:off x="3171825" y="413543"/>
          <a:ext cx="5924551" cy="457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958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0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546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latin typeface="+mj-lt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18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l-PL" sz="1800" dirty="0">
                          <a:latin typeface="+mj-lt"/>
                          <a:cs typeface="Segoe UI Semibold" panose="020B0702040204020203" pitchFamily="34" charset="0"/>
                        </a:rPr>
                        <a:t>Dr A. Satheesh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Prof. P. </a:t>
                      </a:r>
                      <a:r>
                        <a:rPr lang="en-US" sz="1800" dirty="0" err="1">
                          <a:latin typeface="+mj-lt"/>
                          <a:cs typeface="Segoe UI Semibold" panose="020B0702040204020203" pitchFamily="34" charset="0"/>
                        </a:rPr>
                        <a:t>Muthukumar</a:t>
                      </a: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 &amp;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Prof. Anupam Dewan (IIT Delhi)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2011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7542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Current Affiliation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Professor, Department of Thermal and Energy Engineering,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School of Mechanical Engineering,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VIT-Vellore, Tamilnadu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Email ID.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dirty="0" smtClean="0">
                          <a:latin typeface="+mj-lt"/>
                          <a:cs typeface="Segoe UI Semibold" panose="020B0702040204020203" pitchFamily="34" charset="0"/>
                        </a:rPr>
                        <a:t>egsatheesh@gmail.com  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3794" name="Picture 2" descr="https://lh3.googleusercontent.com/E88naYDHpwqiHr9BIFwUzA_O-rhczjPClsUk2ZrdAl7EsTC7rX18CJOq9chHOFipOaIV2PHoPbIV1EhGJMc_ohDP_vkF-3neTwg9BEVGFvUXTPVEhExKwHfNG9Iq_KIX9Y-hudoLR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18426"/>
            <a:ext cx="1296779" cy="172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618" y="3337324"/>
            <a:ext cx="1371601" cy="182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355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EB8995F-B684-40D2-9259-23552F54B99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853103" y="210820"/>
          <a:ext cx="5174675" cy="4983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812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3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541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latin typeface="+mj-lt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18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l-PL" sz="1800" dirty="0">
                          <a:latin typeface="+mj-lt"/>
                          <a:cs typeface="Segoe UI Semibold" panose="020B0702040204020203" pitchFamily="34" charset="0"/>
                        </a:rPr>
                        <a:t>Dr. </a:t>
                      </a:r>
                      <a:r>
                        <a:rPr lang="en-US" sz="1800" dirty="0" smtClean="0">
                          <a:latin typeface="+mj-lt"/>
                          <a:cs typeface="Segoe UI Semibold" panose="020B0702040204020203" pitchFamily="34" charset="0"/>
                        </a:rPr>
                        <a:t>R </a:t>
                      </a:r>
                      <a:r>
                        <a:rPr lang="en-US" sz="1800" dirty="0" err="1" smtClean="0">
                          <a:latin typeface="+mj-lt"/>
                          <a:cs typeface="Segoe UI Semibold" panose="020B0702040204020203" pitchFamily="34" charset="0"/>
                        </a:rPr>
                        <a:t>Kalidasan</a:t>
                      </a:r>
                      <a:endParaRPr lang="pl-PL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fi-FI" sz="1800" dirty="0">
                          <a:latin typeface="+mj-lt"/>
                          <a:cs typeface="Segoe UI Semibold" panose="020B0702040204020203" pitchFamily="34" charset="0"/>
                        </a:rPr>
                        <a:t>Prof. </a:t>
                      </a:r>
                      <a:r>
                        <a:rPr lang="fi-FI" sz="1800" dirty="0" smtClean="0">
                          <a:latin typeface="+mj-lt"/>
                          <a:cs typeface="Segoe UI Semibold" panose="020B0702040204020203" pitchFamily="34" charset="0"/>
                        </a:rPr>
                        <a:t>S Senthilvelan &amp;</a:t>
                      </a:r>
                      <a:endParaRPr lang="fi-FI" sz="1800" dirty="0">
                        <a:latin typeface="+mj-lt"/>
                        <a:cs typeface="Segoe UI Semibold" panose="020B0702040204020203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fi-FI" sz="1800" dirty="0">
                          <a:latin typeface="+mj-lt"/>
                          <a:cs typeface="Segoe UI Semibold" panose="020B0702040204020203" pitchFamily="34" charset="0"/>
                        </a:rPr>
                        <a:t>Prof. </a:t>
                      </a:r>
                      <a:r>
                        <a:rPr lang="fi-FI" sz="1800" dirty="0" smtClean="0">
                          <a:latin typeface="+mj-lt"/>
                          <a:cs typeface="Segoe UI Semibold" panose="020B0702040204020203" pitchFamily="34" charset="0"/>
                        </a:rPr>
                        <a:t>U S Dixit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dirty="0" smtClean="0">
                          <a:latin typeface="+mj-lt"/>
                          <a:cs typeface="Segoe UI Semibold" panose="020B0702040204020203" pitchFamily="34" charset="0"/>
                        </a:rPr>
                        <a:t>2012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7542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Current Affiliation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 smtClean="0">
                          <a:latin typeface="+mj-lt"/>
                          <a:cs typeface="Segoe UI Semibold" panose="020B0702040204020203" pitchFamily="34" charset="0"/>
                        </a:rPr>
                        <a:t>Associate Professor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 smtClean="0">
                          <a:latin typeface="+mj-lt"/>
                          <a:cs typeface="Segoe UI Semibold" panose="020B0702040204020203" pitchFamily="34" charset="0"/>
                        </a:rPr>
                        <a:t>School of Mechanical Engineering,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 smtClean="0">
                          <a:latin typeface="+mj-lt"/>
                          <a:cs typeface="Segoe UI Semibold" panose="020B0702040204020203" pitchFamily="34" charset="0"/>
                        </a:rPr>
                        <a:t>Lovely Professional University, Punjab </a:t>
                      </a:r>
                      <a:endParaRPr lang="en-US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Email ID.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dirty="0" smtClean="0">
                          <a:latin typeface="+mj-lt"/>
                          <a:cs typeface="Segoe UI Semibold" panose="020B0702040204020203" pitchFamily="34" charset="0"/>
                        </a:rPr>
                        <a:t>rkalidasan2002@yahoo.com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Picture 2" descr="https://lh4.googleusercontent.com/mBVwCL3dc1ToP2aqwI292t3TWsrB5yqEibfUJllJC0xwOtjlDnxO6FeQKnRu3CkaKxGIXyiOkqzLhtofTud2F3bzFTFuBArroptt6Gm0uf63_YA73AQzHOApH6Z2OUoRADP1MFA_oy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1" t="14330" r="12294" b="18195"/>
          <a:stretch/>
        </p:blipFill>
        <p:spPr bwMode="auto">
          <a:xfrm>
            <a:off x="509472" y="173237"/>
            <a:ext cx="4637300" cy="266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2871" t="25254" r="40068" b="31908"/>
          <a:stretch/>
        </p:blipFill>
        <p:spPr>
          <a:xfrm>
            <a:off x="0" y="3002692"/>
            <a:ext cx="1803141" cy="21408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732" y="3200422"/>
            <a:ext cx="1424872" cy="18998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141" y="3045940"/>
            <a:ext cx="1540733" cy="2054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326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9533806"/>
              </p:ext>
            </p:extLst>
          </p:nvPr>
        </p:nvGraphicFramePr>
        <p:xfrm>
          <a:off x="2490695" y="138598"/>
          <a:ext cx="6443180" cy="47346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443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9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008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4070"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-US" sz="1600" b="0" dirty="0">
                          <a:latin typeface="+mj-lt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16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pl-PL" sz="1600" dirty="0">
                          <a:latin typeface="+mj-lt"/>
                          <a:cs typeface="Segoe UI Semibold" panose="020B0702040204020203" pitchFamily="34" charset="0"/>
                        </a:rPr>
                        <a:t>Dr. </a:t>
                      </a:r>
                      <a:r>
                        <a:rPr lang="en-IN" sz="1600" dirty="0" err="1">
                          <a:solidFill>
                            <a:schemeClr val="dk1"/>
                          </a:solidFill>
                          <a:latin typeface="+mj-lt"/>
                        </a:rPr>
                        <a:t>Dillip</a:t>
                      </a:r>
                      <a:r>
                        <a:rPr lang="en-IN" sz="1600" dirty="0">
                          <a:solidFill>
                            <a:schemeClr val="dk1"/>
                          </a:solidFill>
                          <a:latin typeface="+mj-lt"/>
                        </a:rPr>
                        <a:t> Kumar Biswal</a:t>
                      </a:r>
                      <a:endParaRPr lang="pl-PL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3023"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-IN" sz="1600" dirty="0">
                          <a:latin typeface="+mj-lt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600" dirty="0">
                          <a:solidFill>
                            <a:schemeClr val="dk1"/>
                          </a:solidFill>
                          <a:latin typeface="+mj-lt"/>
                        </a:rPr>
                        <a:t>Dr. </a:t>
                      </a:r>
                      <a:r>
                        <a:rPr lang="en-IN" sz="1600" dirty="0" err="1">
                          <a:solidFill>
                            <a:schemeClr val="dk1"/>
                          </a:solidFill>
                          <a:latin typeface="+mj-lt"/>
                        </a:rPr>
                        <a:t>Dibakar</a:t>
                      </a:r>
                      <a:r>
                        <a:rPr lang="en-IN" sz="1600" dirty="0">
                          <a:solidFill>
                            <a:schemeClr val="dk1"/>
                          </a:solidFill>
                          <a:latin typeface="+mj-lt"/>
                        </a:rPr>
                        <a:t> </a:t>
                      </a:r>
                      <a:r>
                        <a:rPr lang="en-IN" sz="1600" dirty="0" err="1">
                          <a:solidFill>
                            <a:schemeClr val="dk1"/>
                          </a:solidFill>
                          <a:latin typeface="+mj-lt"/>
                        </a:rPr>
                        <a:t>Bandopadhya</a:t>
                      </a:r>
                      <a:r>
                        <a:rPr lang="en-IN" sz="1600" dirty="0">
                          <a:solidFill>
                            <a:schemeClr val="dk1"/>
                          </a:solidFill>
                          <a:latin typeface="+mj-lt"/>
                        </a:rPr>
                        <a:t> and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600" dirty="0">
                          <a:solidFill>
                            <a:schemeClr val="dk1"/>
                          </a:solidFill>
                          <a:latin typeface="+mj-lt"/>
                        </a:rPr>
                        <a:t>Prof. </a:t>
                      </a:r>
                      <a:r>
                        <a:rPr lang="en-IN" sz="1600" dirty="0" err="1">
                          <a:solidFill>
                            <a:schemeClr val="dk1"/>
                          </a:solidFill>
                          <a:latin typeface="+mj-lt"/>
                        </a:rPr>
                        <a:t>S.k.Dwivedy</a:t>
                      </a:r>
                      <a:endParaRPr lang="en-IN" sz="1600" dirty="0">
                        <a:solidFill>
                          <a:schemeClr val="dk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6808"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-IN" sz="1600" dirty="0">
                          <a:latin typeface="+mj-lt"/>
                          <a:cs typeface="Segoe UI Semibold" panose="020B0702040204020203" pitchFamily="34" charset="0"/>
                        </a:rPr>
                        <a:t>2012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88381"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-IN" sz="1600" dirty="0">
                          <a:latin typeface="+mj-lt"/>
                          <a:cs typeface="Segoe UI Semibold" panose="020B0702040204020203" pitchFamily="34" charset="0"/>
                        </a:rPr>
                        <a:t>Current Affiliation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dirty="0" smtClean="0">
                          <a:latin typeface="+mj-lt"/>
                          <a:cs typeface="Segoe UI Semibold" panose="020B0702040204020203" pitchFamily="34" charset="0"/>
                        </a:rPr>
                        <a:t>Associate Professor and Head</a:t>
                      </a:r>
                      <a:endParaRPr lang="en-US" sz="1600" dirty="0">
                        <a:latin typeface="+mj-lt"/>
                        <a:cs typeface="Segoe UI Semibold" panose="020B0702040204020203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Department of Mechanical Engineering,</a:t>
                      </a:r>
                    </a:p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solidFill>
                            <a:schemeClr val="dk1"/>
                          </a:solidFill>
                          <a:latin typeface="+mj-lt"/>
                        </a:rPr>
                        <a:t>C V Raman Global University, Bhubaneswar, </a:t>
                      </a:r>
                      <a:r>
                        <a:rPr lang="en-US" sz="1600" dirty="0" err="1">
                          <a:solidFill>
                            <a:schemeClr val="dk1"/>
                          </a:solidFill>
                          <a:latin typeface="+mj-lt"/>
                        </a:rPr>
                        <a:t>odisha</a:t>
                      </a:r>
                      <a:endParaRPr lang="en-US" sz="1600" dirty="0">
                        <a:solidFill>
                          <a:schemeClr val="dk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119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Email ID.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600" dirty="0">
                          <a:solidFill>
                            <a:schemeClr val="dk1"/>
                          </a:solidFill>
                          <a:latin typeface="+mj-lt"/>
                        </a:rPr>
                        <a:t>dillipkumarbiswal@gmail.com 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" name="Google Shape;268;p45">
            <a:extLst>
              <a:ext uri="{FF2B5EF4-FFF2-40B4-BE49-F238E27FC236}">
                <a16:creationId xmlns:a16="http://schemas.microsoft.com/office/drawing/2014/main" id="{BC68953A-660B-44AC-87F3-06861FE8B10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23676"/>
          <a:stretch/>
        </p:blipFill>
        <p:spPr>
          <a:xfrm>
            <a:off x="1273533" y="138598"/>
            <a:ext cx="2919777" cy="2225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71;p45">
            <a:extLst>
              <a:ext uri="{FF2B5EF4-FFF2-40B4-BE49-F238E27FC236}">
                <a16:creationId xmlns:a16="http://schemas.microsoft.com/office/drawing/2014/main" id="{18837F53-416E-40A1-9049-E4CF408B0DE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0695" y="2929206"/>
            <a:ext cx="1955223" cy="2111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0" y="2849920"/>
            <a:ext cx="1643121" cy="219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322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2077"/>
              </p:ext>
            </p:extLst>
          </p:nvPr>
        </p:nvGraphicFramePr>
        <p:xfrm>
          <a:off x="2595993" y="413543"/>
          <a:ext cx="6490857" cy="457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58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02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326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latin typeface="+mj-lt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18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l-PL" sz="1800" dirty="0">
                          <a:latin typeface="+mj-lt"/>
                          <a:cs typeface="Segoe UI Semibold" panose="020B0702040204020203" pitchFamily="34" charset="0"/>
                        </a:rPr>
                        <a:t>RATNAKAR DAS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Professor U. S. Dixit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2012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6749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Current Affiliation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Assistant Professor, Department of Manufacturing Engineering,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National Institute of Foundry and Forge Technology </a:t>
                      </a:r>
                      <a:r>
                        <a:rPr lang="en-US" sz="1800" dirty="0" err="1">
                          <a:latin typeface="+mj-lt"/>
                          <a:cs typeface="Segoe UI Semibold" panose="020B0702040204020203" pitchFamily="34" charset="0"/>
                        </a:rPr>
                        <a:t>Hatia</a:t>
                      </a: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, Ranchi, Jharkhand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Email ID.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  <a:hlinkClick r:id="rId3"/>
                        </a:rPr>
                        <a:t>ratnakar.nifft@gov.in</a:t>
                      </a: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 &amp;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  <a:hlinkClick r:id="rId4"/>
                        </a:rPr>
                        <a:t>ratankd@gmail.com</a:t>
                      </a: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6388" name="Picture 4" descr="https://lh3.googleusercontent.com/nQnQ3j5AY-f4U2M669f--5osznH5xnh0HAOpzki15_h1K4gYX8A7eVt7rjvzXLN11HlQnhqEWrZs6vakaB7PgoKZ27iv2B52yF8uDzjFRBdpbZNCKxelAXYWNwvN_JpdDTm4mzMiV0w">
            <a:extLst>
              <a:ext uri="{FF2B5EF4-FFF2-40B4-BE49-F238E27FC236}">
                <a16:creationId xmlns:a16="http://schemas.microsoft.com/office/drawing/2014/main" id="{7CA3795E-748C-4D60-B023-B66B1D56C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17" y="106741"/>
            <a:ext cx="2160000" cy="219592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659496"/>
            <a:ext cx="1607127" cy="214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103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7986972"/>
              </p:ext>
            </p:extLst>
          </p:nvPr>
        </p:nvGraphicFramePr>
        <p:xfrm>
          <a:off x="2447136" y="78278"/>
          <a:ext cx="6465955" cy="48539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50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9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160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09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0" dirty="0">
                          <a:latin typeface="+mj-lt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16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l-PL" sz="1600" b="0" dirty="0">
                          <a:latin typeface="+mj-lt"/>
                          <a:cs typeface="Segoe UI Semibold" panose="020B0702040204020203" pitchFamily="34" charset="0"/>
                        </a:rPr>
                        <a:t>Dr. </a:t>
                      </a:r>
                      <a:r>
                        <a:rPr lang="en-IN" sz="1600" b="0" dirty="0">
                          <a:latin typeface="+mj-lt"/>
                        </a:rPr>
                        <a:t>PERUMALLA JANAKI RAMULU</a:t>
                      </a:r>
                      <a:endParaRPr lang="pl-PL" sz="16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078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IN" sz="1600" dirty="0">
                          <a:latin typeface="+mj-lt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IN" sz="1600" dirty="0">
                          <a:latin typeface="+mj-lt"/>
                        </a:rPr>
                        <a:t>Prof. R. Ganesh Narayanan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07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IN" sz="1600" dirty="0">
                          <a:latin typeface="+mj-lt"/>
                          <a:cs typeface="Segoe UI Semibold" panose="020B0702040204020203" pitchFamily="34" charset="0"/>
                        </a:rPr>
                        <a:t>2013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252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IN" sz="1600" dirty="0">
                          <a:latin typeface="+mj-lt"/>
                          <a:cs typeface="Segoe UI Semibold" panose="020B0702040204020203" pitchFamily="34" charset="0"/>
                        </a:rPr>
                        <a:t>Current Affiliation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j-lt"/>
                        </a:rPr>
                        <a:t>Associate Professor &amp; Director for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latin typeface="+mj-lt"/>
                        </a:rPr>
                        <a:t>CoE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j-lt"/>
                        </a:rPr>
                        <a:t>-Advance Manufacturing Engineering</a:t>
                      </a:r>
                    </a:p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j-lt"/>
                        </a:rPr>
                        <a:t>School of Mechanical, Chemical and Materials Engineering, </a:t>
                      </a:r>
                    </a:p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dirty="0" err="1">
                          <a:solidFill>
                            <a:schemeClr val="tx1"/>
                          </a:solidFill>
                          <a:latin typeface="+mj-lt"/>
                        </a:rPr>
                        <a:t>Adama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j-lt"/>
                        </a:rPr>
                        <a:t> Science and Technology University,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latin typeface="+mj-lt"/>
                        </a:rPr>
                        <a:t>Adama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j-lt"/>
                        </a:rPr>
                        <a:t>, Ethiopia.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619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Email ID.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srirama309@gmail.com; perumalla.janaki@astu.edu.et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Google Shape;435;p67">
            <a:extLst>
              <a:ext uri="{FF2B5EF4-FFF2-40B4-BE49-F238E27FC236}">
                <a16:creationId xmlns:a16="http://schemas.microsoft.com/office/drawing/2014/main" id="{1A0CAA0F-D30F-42BE-A719-C63F51D2BDE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8278"/>
            <a:ext cx="2230582" cy="3260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136" y="3407064"/>
            <a:ext cx="1302327" cy="1736436"/>
          </a:xfrm>
          <a:prstGeom prst="rect">
            <a:avLst/>
          </a:prstGeom>
        </p:spPr>
      </p:pic>
      <p:pic>
        <p:nvPicPr>
          <p:cNvPr id="48130" name="Picture 2" descr="Perumalla Janaki Ramul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25485"/>
            <a:ext cx="1556951" cy="171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7986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5383643"/>
              </p:ext>
            </p:extLst>
          </p:nvPr>
        </p:nvGraphicFramePr>
        <p:xfrm>
          <a:off x="4248727" y="84816"/>
          <a:ext cx="4895272" cy="473007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12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4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675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368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latin typeface="+mj-lt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18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b="1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l-PL" sz="1800" b="0" dirty="0">
                          <a:solidFill>
                            <a:schemeClr val="tx1"/>
                          </a:solidFill>
                          <a:latin typeface="+mj-lt"/>
                          <a:cs typeface="Segoe UI Semibold" panose="020B0702040204020203" pitchFamily="34" charset="0"/>
                        </a:rPr>
                        <a:t>Dr.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latin typeface="+mj-lt"/>
                        </a:rPr>
                        <a:t>Mohit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Lal</a:t>
                      </a:r>
                      <a:endParaRPr lang="pl-PL" sz="1800" b="0" dirty="0">
                        <a:solidFill>
                          <a:schemeClr val="tx1"/>
                        </a:solidFill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349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b="0" dirty="0">
                          <a:latin typeface="+mj-lt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b="1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j-lt"/>
                        </a:rPr>
                        <a:t>Prof. Rajiv Tiwari</a:t>
                      </a:r>
                      <a:endParaRPr lang="en-IN" sz="18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761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latin typeface="+mj-lt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18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b="1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b="0" dirty="0" smtClean="0">
                          <a:solidFill>
                            <a:schemeClr val="tx1"/>
                          </a:solidFill>
                          <a:latin typeface="+mj-lt"/>
                          <a:cs typeface="Segoe UI Semibold" panose="020B0702040204020203" pitchFamily="34" charset="0"/>
                        </a:rPr>
                        <a:t>2013</a:t>
                      </a:r>
                      <a:endParaRPr lang="en-IN" sz="1800" b="0" dirty="0">
                        <a:solidFill>
                          <a:schemeClr val="tx1"/>
                        </a:solidFill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4048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b="0" dirty="0">
                          <a:latin typeface="+mj-lt"/>
                          <a:cs typeface="Segoe UI Semibold" panose="020B0702040204020203" pitchFamily="34" charset="0"/>
                        </a:rPr>
                        <a:t>Current Affiliation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b="1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j-lt"/>
                        </a:rPr>
                        <a:t>Assistant Professor</a:t>
                      </a:r>
                    </a:p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j-lt"/>
                        </a:rPr>
                        <a:t>Industrial Design department,</a:t>
                      </a:r>
                    </a:p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j-lt"/>
                        </a:rPr>
                        <a:t>NIT Rourkela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877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latin typeface="+mj-lt"/>
                          <a:cs typeface="Segoe UI Semibold" panose="020B0702040204020203" pitchFamily="34" charset="0"/>
                        </a:rPr>
                        <a:t>Email ID.</a:t>
                      </a:r>
                      <a:endParaRPr lang="en-IN" sz="18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b="1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dr.mohitlal@gmail.com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E015E29D-0C1D-47BB-B646-249F32603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746" y="84816"/>
            <a:ext cx="3939702" cy="2057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807" y="2804635"/>
            <a:ext cx="1635919" cy="21812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41" y="2804635"/>
            <a:ext cx="1847850" cy="218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508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7375877"/>
              </p:ext>
            </p:extLst>
          </p:nvPr>
        </p:nvGraphicFramePr>
        <p:xfrm>
          <a:off x="2918693" y="167037"/>
          <a:ext cx="5892798" cy="49231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868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5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334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730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b="0" dirty="0">
                          <a:latin typeface="+mj-lt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16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l-PL" sz="1600" b="0" dirty="0">
                          <a:latin typeface="+mj-lt"/>
                          <a:cs typeface="Segoe UI Semibold" panose="020B0702040204020203" pitchFamily="34" charset="0"/>
                        </a:rPr>
                        <a:t>Dr. </a:t>
                      </a:r>
                      <a:r>
                        <a:rPr lang="en-IN" sz="1600" b="0" dirty="0" err="1">
                          <a:latin typeface="+mj-lt"/>
                        </a:rPr>
                        <a:t>Biplab</a:t>
                      </a:r>
                      <a:r>
                        <a:rPr lang="en-IN" sz="1600" b="0" dirty="0">
                          <a:latin typeface="+mj-lt"/>
                        </a:rPr>
                        <a:t> K Debnath</a:t>
                      </a:r>
                      <a:endParaRPr lang="pl-PL" sz="16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4512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600" dirty="0">
                          <a:latin typeface="+mj-lt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</a:rPr>
                        <a:t>Prof. U.K. </a:t>
                      </a:r>
                      <a:r>
                        <a:rPr lang="en-US" sz="1600" dirty="0" err="1">
                          <a:latin typeface="+mj-lt"/>
                        </a:rPr>
                        <a:t>Saha</a:t>
                      </a:r>
                      <a:r>
                        <a:rPr lang="en-US" sz="1600" dirty="0">
                          <a:latin typeface="+mj-lt"/>
                        </a:rPr>
                        <a:t> </a:t>
                      </a:r>
                    </a:p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</a:rPr>
                        <a:t>Prof. N. Sahoo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4512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600" dirty="0">
                          <a:latin typeface="+mj-lt"/>
                          <a:cs typeface="Segoe UI Semibold" panose="020B0702040204020203" pitchFamily="34" charset="0"/>
                        </a:rPr>
                        <a:t>2013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28133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600" dirty="0">
                          <a:latin typeface="+mj-lt"/>
                          <a:cs typeface="Segoe UI Semibold" panose="020B0702040204020203" pitchFamily="34" charset="0"/>
                        </a:rPr>
                        <a:t>Current Affiliation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j-lt"/>
                        </a:rPr>
                        <a:t>Assistant Professor, </a:t>
                      </a:r>
                    </a:p>
                    <a:p>
                      <a:pPr marL="0" lvl="0" indent="0" algn="l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j-lt"/>
                        </a:rPr>
                        <a:t>Department of Mechanical Engineering, </a:t>
                      </a:r>
                    </a:p>
                    <a:p>
                      <a:pPr marL="0" lvl="0" indent="0" algn="l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j-lt"/>
                        </a:rPr>
                        <a:t>NIT Meghalaya,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latin typeface="+mj-lt"/>
                        </a:rPr>
                        <a:t>Shillong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453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Email ID.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j-lt"/>
                        </a:rPr>
                        <a:t>biplab.debnath@nitm.ac.in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9" name="Google Shape;395;p62">
            <a:extLst>
              <a:ext uri="{FF2B5EF4-FFF2-40B4-BE49-F238E27FC236}">
                <a16:creationId xmlns:a16="http://schemas.microsoft.com/office/drawing/2014/main" id="{9A3A0C15-BACA-4EFA-9AD9-942A3BD1134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9019" y="167037"/>
            <a:ext cx="2276958" cy="2289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08564"/>
            <a:ext cx="1690255" cy="22536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0672" y="2675582"/>
            <a:ext cx="1712941" cy="228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499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127990"/>
              </p:ext>
            </p:extLst>
          </p:nvPr>
        </p:nvGraphicFramePr>
        <p:xfrm>
          <a:off x="3016654" y="212435"/>
          <a:ext cx="5850254" cy="47756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746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5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5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985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latin typeface="+mj-lt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18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l-PL" sz="1800" dirty="0">
                          <a:latin typeface="+mj-lt"/>
                          <a:cs typeface="Segoe UI Semibold" panose="020B0702040204020203" pitchFamily="34" charset="0"/>
                        </a:rPr>
                        <a:t>Dr. </a:t>
                      </a:r>
                      <a:r>
                        <a:rPr lang="en-IN" sz="1800" dirty="0" err="1">
                          <a:latin typeface="+mj-lt"/>
                        </a:rPr>
                        <a:t>Anbarasu</a:t>
                      </a:r>
                      <a:r>
                        <a:rPr lang="en-IN" sz="1800" dirty="0">
                          <a:latin typeface="+mj-lt"/>
                        </a:rPr>
                        <a:t> Subramanian</a:t>
                      </a:r>
                      <a:endParaRPr lang="pl-PL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668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solidFill>
                            <a:schemeClr val="dk1"/>
                          </a:solidFill>
                          <a:latin typeface="+mj-lt"/>
                        </a:rPr>
                        <a:t>Prof. P. </a:t>
                      </a:r>
                      <a:r>
                        <a:rPr lang="en-US" sz="1800" dirty="0" err="1">
                          <a:solidFill>
                            <a:schemeClr val="dk1"/>
                          </a:solidFill>
                          <a:latin typeface="+mj-lt"/>
                        </a:rPr>
                        <a:t>Muthukumar</a:t>
                      </a:r>
                      <a:r>
                        <a:rPr lang="en-US" sz="1800" dirty="0">
                          <a:solidFill>
                            <a:schemeClr val="dk1"/>
                          </a:solidFill>
                          <a:latin typeface="+mj-lt"/>
                        </a:rPr>
                        <a:t> &amp;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solidFill>
                            <a:schemeClr val="dk1"/>
                          </a:solidFill>
                          <a:latin typeface="+mj-lt"/>
                        </a:rPr>
                        <a:t>Late Prof. Subhash C. Mishra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668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2014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8845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Current Affiliation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chemeClr val="dk1"/>
                          </a:solidFill>
                          <a:latin typeface="+mj-lt"/>
                        </a:rPr>
                        <a:t>Assistant Professor,</a:t>
                      </a:r>
                    </a:p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chemeClr val="dk1"/>
                          </a:solidFill>
                          <a:latin typeface="+mj-lt"/>
                        </a:rPr>
                        <a:t>Dept. of Mechanical Engineering,</a:t>
                      </a:r>
                    </a:p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 dirty="0">
                          <a:solidFill>
                            <a:schemeClr val="dk1"/>
                          </a:solidFill>
                          <a:latin typeface="+mj-lt"/>
                        </a:rPr>
                        <a:t>NIT Rourkela, Odisha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1804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Email ID.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i-FI" sz="1800" dirty="0">
                          <a:solidFill>
                            <a:schemeClr val="dk1"/>
                          </a:solidFill>
                          <a:latin typeface="+mj-lt"/>
                        </a:rPr>
                        <a:t>anbarasus@nitrkl.ac.in (O) s.barasu@gmail.com (P</a:t>
                      </a:r>
                      <a:r>
                        <a:rPr lang="fi-FI" sz="1800" dirty="0" smtClean="0">
                          <a:solidFill>
                            <a:schemeClr val="dk1"/>
                          </a:solidFill>
                          <a:latin typeface="+mj-lt"/>
                        </a:rPr>
                        <a:t>)</a:t>
                      </a:r>
                      <a:endParaRPr lang="en-IN" sz="1800" dirty="0">
                        <a:solidFill>
                          <a:schemeClr val="dk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Google Shape;331;p54">
            <a:extLst>
              <a:ext uri="{FF2B5EF4-FFF2-40B4-BE49-F238E27FC236}">
                <a16:creationId xmlns:a16="http://schemas.microsoft.com/office/drawing/2014/main" id="{42D275D7-C5C9-4B7E-8ABC-B65F831EE5E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407" t="1096" r="2722"/>
          <a:stretch/>
        </p:blipFill>
        <p:spPr>
          <a:xfrm>
            <a:off x="2300775" y="183458"/>
            <a:ext cx="1994133" cy="2350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333;p54">
            <a:extLst>
              <a:ext uri="{FF2B5EF4-FFF2-40B4-BE49-F238E27FC236}">
                <a16:creationId xmlns:a16="http://schemas.microsoft.com/office/drawing/2014/main" id="{958C76CE-2812-4AC4-81FE-92F00909027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6533"/>
          <a:stretch/>
        </p:blipFill>
        <p:spPr>
          <a:xfrm>
            <a:off x="2631932" y="2534112"/>
            <a:ext cx="2069377" cy="2212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3" y="2566168"/>
            <a:ext cx="1610999" cy="214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10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184" y="150601"/>
            <a:ext cx="2268365" cy="2290353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E1FBFB3-1B02-429A-B5B1-4E4CD49463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4701179"/>
              </p:ext>
            </p:extLst>
          </p:nvPr>
        </p:nvGraphicFramePr>
        <p:xfrm>
          <a:off x="3752078" y="653564"/>
          <a:ext cx="5181602" cy="357478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83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6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587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b="0" dirty="0">
                          <a:latin typeface="+mj-lt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14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4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dirty="0" smtClean="0">
                          <a:latin typeface="+mj-lt"/>
                          <a:cs typeface="Segoe UI Semibold" panose="020B0702040204020203" pitchFamily="34" charset="0"/>
                        </a:rPr>
                        <a:t>Prof  Prabal </a:t>
                      </a:r>
                      <a:r>
                        <a:rPr lang="en-US" sz="1400" dirty="0" err="1" smtClean="0">
                          <a:latin typeface="+mj-lt"/>
                          <a:cs typeface="Segoe UI Semibold" panose="020B0702040204020203" pitchFamily="34" charset="0"/>
                        </a:rPr>
                        <a:t>Talukdar</a:t>
                      </a:r>
                      <a:endParaRPr lang="pl-PL" sz="14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400" dirty="0">
                          <a:latin typeface="+mj-lt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4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dirty="0" smtClean="0">
                          <a:latin typeface="+mj-lt"/>
                          <a:cs typeface="Segoe UI Semibold" panose="020B0702040204020203" pitchFamily="34" charset="0"/>
                        </a:rPr>
                        <a:t>Prof S</a:t>
                      </a:r>
                      <a:r>
                        <a:rPr lang="en-US" sz="1400" baseline="0" dirty="0" smtClean="0">
                          <a:latin typeface="+mj-lt"/>
                          <a:cs typeface="Segoe UI Semibold" panose="020B0702040204020203" pitchFamily="34" charset="0"/>
                        </a:rPr>
                        <a:t> C Mishra</a:t>
                      </a:r>
                      <a:endParaRPr lang="en-US" sz="14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dirty="0">
                          <a:latin typeface="+mj-lt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14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4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400" dirty="0" smtClean="0">
                          <a:latin typeface="+mj-lt"/>
                          <a:cs typeface="Segoe UI Semibold" panose="020B0702040204020203" pitchFamily="34" charset="0"/>
                        </a:rPr>
                        <a:t>2004</a:t>
                      </a:r>
                      <a:endParaRPr lang="en-IN" sz="14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75421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400" dirty="0">
                          <a:latin typeface="+mj-lt"/>
                          <a:cs typeface="Segoe UI Semibold" panose="020B0702040204020203" pitchFamily="34" charset="0"/>
                        </a:rPr>
                        <a:t>Current Affiliation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4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dirty="0" smtClean="0">
                          <a:latin typeface="+mj-lt"/>
                          <a:cs typeface="Segoe UI Semibold" panose="020B0702040204020203" pitchFamily="34" charset="0"/>
                        </a:rPr>
                        <a:t>Professor</a:t>
                      </a:r>
                      <a:r>
                        <a:rPr lang="en-US" sz="1400" baseline="0" dirty="0" smtClean="0">
                          <a:latin typeface="+mj-lt"/>
                          <a:cs typeface="Segoe UI Semibold" panose="020B0702040204020203" pitchFamily="34" charset="0"/>
                        </a:rPr>
                        <a:t> of Mechanical Engineering</a:t>
                      </a:r>
                    </a:p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baseline="0" dirty="0" smtClean="0">
                          <a:latin typeface="+mj-lt"/>
                          <a:cs typeface="Segoe UI Semibold" panose="020B0702040204020203" pitchFamily="34" charset="0"/>
                        </a:rPr>
                        <a:t>IIT Delhi</a:t>
                      </a:r>
                      <a:endParaRPr lang="en-US" sz="14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dirty="0">
                          <a:latin typeface="+mj-lt"/>
                          <a:cs typeface="Segoe UI Semibold" panose="020B0702040204020203" pitchFamily="34" charset="0"/>
                        </a:rPr>
                        <a:t>Email ID.</a:t>
                      </a:r>
                      <a:endParaRPr lang="en-IN" sz="14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4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400" dirty="0" smtClean="0">
                          <a:latin typeface="+mj-lt"/>
                          <a:cs typeface="Segoe UI Semibold" panose="020B0702040204020203" pitchFamily="34" charset="0"/>
                        </a:rPr>
                        <a:t>prabal.talukdar@gmail.com</a:t>
                      </a:r>
                    </a:p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400" dirty="0" smtClean="0">
                          <a:latin typeface="+mj-lt"/>
                          <a:cs typeface="Segoe UI Semibold" panose="020B0702040204020203" pitchFamily="34" charset="0"/>
                        </a:rPr>
                        <a:t>prabal@mech.iitd.ac.in</a:t>
                      </a:r>
                      <a:endParaRPr lang="en-IN" sz="14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890" y="2580246"/>
            <a:ext cx="1556951" cy="199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627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C4C80F4-9AC8-4556-B67D-4BA393C651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9144896"/>
              </p:ext>
            </p:extLst>
          </p:nvPr>
        </p:nvGraphicFramePr>
        <p:xfrm>
          <a:off x="3884883" y="155430"/>
          <a:ext cx="5126922" cy="484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75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22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b="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1800" b="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80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Bhogilla Satya Sekhar</a:t>
                      </a:r>
                      <a:endParaRPr lang="pl-PL" sz="180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80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Prof. P. </a:t>
                      </a:r>
                      <a:r>
                        <a:rPr lang="en-US" sz="1800" dirty="0" err="1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Muthukumar</a:t>
                      </a:r>
                      <a:endParaRPr lang="en-IN" sz="180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180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80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2014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67494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80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Current Affiliation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Assistant Professor,</a:t>
                      </a:r>
                    </a:p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Mechanical Engineering Department, IIT Jammu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Email ID.</a:t>
                      </a:r>
                      <a:endParaRPr lang="en-IN" sz="180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80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  <a:hlinkClick r:id="rId2"/>
                        </a:rPr>
                        <a:t>satyasekhar6@gmail.com</a:t>
                      </a:r>
                      <a:r>
                        <a:rPr lang="en-IN" sz="180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319" y="2994748"/>
            <a:ext cx="1611564" cy="2148752"/>
          </a:xfrm>
          <a:prstGeom prst="rect">
            <a:avLst/>
          </a:prstGeom>
        </p:spPr>
      </p:pic>
      <p:pic>
        <p:nvPicPr>
          <p:cNvPr id="17410" name="Picture 2" descr="https://iitjammu.irins.org/assets/profile_images/12423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4748"/>
            <a:ext cx="1611565" cy="214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78" y="0"/>
            <a:ext cx="2905382" cy="290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827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5923040"/>
              </p:ext>
            </p:extLst>
          </p:nvPr>
        </p:nvGraphicFramePr>
        <p:xfrm>
          <a:off x="2228850" y="22860"/>
          <a:ext cx="6880516" cy="49223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695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82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927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1859"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-US" sz="1600" b="0" dirty="0">
                          <a:latin typeface="+mj-lt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16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pl-PL" sz="1600" dirty="0">
                          <a:latin typeface="+mj-lt"/>
                          <a:cs typeface="Segoe UI Semibold" panose="020B0702040204020203" pitchFamily="34" charset="0"/>
                        </a:rPr>
                        <a:t>Dr. </a:t>
                      </a:r>
                      <a:r>
                        <a:rPr lang="en-IN" sz="1600" dirty="0">
                          <a:solidFill>
                            <a:schemeClr val="dk1"/>
                          </a:solidFill>
                          <a:latin typeface="+mj-lt"/>
                        </a:rPr>
                        <a:t>Rakesh Kumar </a:t>
                      </a:r>
                      <a:endParaRPr lang="pl-PL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1859"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-IN" sz="1600" dirty="0">
                          <a:latin typeface="+mj-lt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-IN" sz="1600" dirty="0">
                          <a:solidFill>
                            <a:schemeClr val="dk1"/>
                          </a:solidFill>
                          <a:latin typeface="+mj-lt"/>
                        </a:rPr>
                        <a:t>Prof. Niranjan Sahoo 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1615"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-IN" sz="1600" dirty="0">
                          <a:latin typeface="+mj-lt"/>
                          <a:cs typeface="Segoe UI Semibold" panose="020B0702040204020203" pitchFamily="34" charset="0"/>
                        </a:rPr>
                        <a:t>2014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87383"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-IN" sz="1600" dirty="0">
                          <a:latin typeface="+mj-lt"/>
                          <a:cs typeface="Segoe UI Semibold" panose="020B0702040204020203" pitchFamily="34" charset="0"/>
                        </a:rPr>
                        <a:t>Current Affiliation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Assistant Professor,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Department of Mechanical Engineering,</a:t>
                      </a:r>
                    </a:p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solidFill>
                            <a:schemeClr val="dk1"/>
                          </a:solidFill>
                          <a:latin typeface="+mj-lt"/>
                        </a:rPr>
                        <a:t>IIT(ISM) Dhanbad, Dhanbad - 826004, Jharkhand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185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Email ID.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600" dirty="0">
                          <a:solidFill>
                            <a:schemeClr val="dk1"/>
                          </a:solidFill>
                          <a:latin typeface="+mj-lt"/>
                        </a:rPr>
                        <a:t>rakesh@iitism.ac.in, rakeshkism@gmail.com 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8" name="Google Shape;279;p46">
            <a:extLst>
              <a:ext uri="{FF2B5EF4-FFF2-40B4-BE49-F238E27FC236}">
                <a16:creationId xmlns:a16="http://schemas.microsoft.com/office/drawing/2014/main" id="{98E30BAA-3AD7-4F2A-98C3-2B511DC8B283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4205" y="22860"/>
            <a:ext cx="1868306" cy="224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05" y="2408537"/>
            <a:ext cx="2051222" cy="273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542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5" descr="https://lh3.googleusercontent.com/rx5n5ZGbrBaNxetMNWoXQ9ZBYD6zMmEjJ2-vh69yZlhw5iy-X0RGDMQR6eYq5m_GEeeHd9baGiDZwDI8X8gi5AYYzymiykLu_-FDW3xb9cuwbk82Sj2ejSa4k78y1Zfgem_Ak5gAgVU">
            <a:extLst>
              <a:ext uri="{FF2B5EF4-FFF2-40B4-BE49-F238E27FC236}">
                <a16:creationId xmlns:a16="http://schemas.microsoft.com/office/drawing/2014/main" id="{126BE215-459C-4C32-A7AC-4B7FE60B4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76201"/>
            <a:ext cx="2160000" cy="26103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FBF8539-E306-411C-BA70-95A8115A2F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7370109"/>
              </p:ext>
            </p:extLst>
          </p:nvPr>
        </p:nvGraphicFramePr>
        <p:xfrm>
          <a:off x="2406358" y="584993"/>
          <a:ext cx="6670967" cy="457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095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85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528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-US" sz="1800" b="0" dirty="0">
                          <a:latin typeface="+mj-lt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18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pl-PL" sz="1800" dirty="0">
                          <a:latin typeface="+mj-lt"/>
                          <a:cs typeface="Segoe UI Semibold" panose="020B0702040204020203" pitchFamily="34" charset="0"/>
                        </a:rPr>
                        <a:t>Pitambar Randive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Prof.  </a:t>
                      </a:r>
                      <a:r>
                        <a:rPr lang="en-IN" sz="1800" dirty="0" err="1">
                          <a:latin typeface="+mj-lt"/>
                          <a:cs typeface="Segoe UI Semibold" panose="020B0702040204020203" pitchFamily="34" charset="0"/>
                        </a:rPr>
                        <a:t>Amaresh</a:t>
                      </a: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 </a:t>
                      </a:r>
                      <a:r>
                        <a:rPr lang="en-IN" sz="1800" dirty="0" err="1">
                          <a:latin typeface="+mj-lt"/>
                          <a:cs typeface="Segoe UI Semibold" panose="020B0702040204020203" pitchFamily="34" charset="0"/>
                        </a:rPr>
                        <a:t>Dalal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2014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75421"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Current Affiliation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Assistant Professor, </a:t>
                      </a:r>
                    </a:p>
                    <a:p>
                      <a:pPr>
                        <a:lnSpc>
                          <a:spcPct val="2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NIT </a:t>
                      </a:r>
                      <a:r>
                        <a:rPr lang="en-US" sz="1800" dirty="0" err="1">
                          <a:latin typeface="+mj-lt"/>
                          <a:cs typeface="Segoe UI Semibold" panose="020B0702040204020203" pitchFamily="34" charset="0"/>
                        </a:rPr>
                        <a:t>Silchar</a:t>
                      </a: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 - Assam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Email ID.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  <a:hlinkClick r:id="rId4"/>
                        </a:rPr>
                        <a:t>pitambar@mech.nit.ac.in</a:t>
                      </a: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68" y="2695638"/>
            <a:ext cx="1728317" cy="230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841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6802564"/>
              </p:ext>
            </p:extLst>
          </p:nvPr>
        </p:nvGraphicFramePr>
        <p:xfrm>
          <a:off x="3851563" y="93340"/>
          <a:ext cx="5015346" cy="4831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356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9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477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5140"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-US" sz="1400" b="0" dirty="0">
                          <a:latin typeface="+mj-lt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14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-US" sz="14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4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-IN" sz="1400" dirty="0" smtClean="0"/>
                        <a:t>Dr. Ravi K. </a:t>
                      </a:r>
                      <a:r>
                        <a:rPr lang="en-IN" sz="1400" dirty="0" err="1" smtClean="0"/>
                        <a:t>Peetala</a:t>
                      </a:r>
                      <a:r>
                        <a:rPr lang="en-IN" sz="1400" dirty="0" smtClean="0"/>
                        <a:t> </a:t>
                      </a:r>
                      <a:endParaRPr lang="pl-PL" sz="14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1349"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-IN" sz="1400" dirty="0">
                          <a:latin typeface="+mj-lt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-US" sz="14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4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-IN" sz="1400" dirty="0" smtClean="0"/>
                        <a:t>Prof. </a:t>
                      </a:r>
                      <a:r>
                        <a:rPr lang="en-IN" sz="1400" dirty="0" err="1" smtClean="0"/>
                        <a:t>Vinayak</a:t>
                      </a:r>
                      <a:r>
                        <a:rPr lang="en-IN" sz="1400" dirty="0" smtClean="0"/>
                        <a:t> </a:t>
                      </a:r>
                      <a:r>
                        <a:rPr lang="en-IN" sz="1400" dirty="0" err="1" smtClean="0"/>
                        <a:t>kulkarni</a:t>
                      </a:r>
                      <a:r>
                        <a:rPr lang="en-IN" sz="1400" dirty="0" smtClean="0"/>
                        <a:t> and </a:t>
                      </a:r>
                    </a:p>
                    <a:p>
                      <a:pPr>
                        <a:lnSpc>
                          <a:spcPct val="250000"/>
                        </a:lnSpc>
                      </a:pPr>
                      <a:r>
                        <a:rPr lang="en-IN" sz="1400" dirty="0" smtClean="0"/>
                        <a:t>Prof. </a:t>
                      </a:r>
                      <a:r>
                        <a:rPr lang="en-IN" sz="1400" dirty="0" err="1" smtClean="0"/>
                        <a:t>Niranjan</a:t>
                      </a:r>
                      <a:r>
                        <a:rPr lang="en-IN" sz="1400" dirty="0" smtClean="0"/>
                        <a:t> shoo.</a:t>
                      </a:r>
                      <a:endParaRPr lang="en-IN" sz="14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1349"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-US" sz="1400" dirty="0">
                          <a:latin typeface="+mj-lt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14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-US" sz="14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4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-US" sz="1400" dirty="0" smtClean="0">
                          <a:latin typeface="+mj-lt"/>
                          <a:cs typeface="Segoe UI Semibold" panose="020B0702040204020203" pitchFamily="34" charset="0"/>
                        </a:rPr>
                        <a:t>2014</a:t>
                      </a:r>
                      <a:endParaRPr lang="en-IN" sz="14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1349"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-IN" sz="1400" dirty="0">
                          <a:latin typeface="+mj-lt"/>
                          <a:cs typeface="Segoe UI Semibold" panose="020B0702040204020203" pitchFamily="34" charset="0"/>
                        </a:rPr>
                        <a:t>Current Affiliation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-US" sz="14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4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400" dirty="0" smtClean="0"/>
                        <a:t>Assistant professor,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400" dirty="0" err="1" smtClean="0"/>
                        <a:t>Visvesvaraya</a:t>
                      </a:r>
                      <a:r>
                        <a:rPr lang="en-US" sz="1400" dirty="0" smtClean="0"/>
                        <a:t> National Institute of Technology</a:t>
                      </a:r>
                      <a:r>
                        <a:rPr lang="en-IN" sz="1400" dirty="0" smtClean="0"/>
                        <a:t> Nagpur </a:t>
                      </a:r>
                      <a:endParaRPr lang="en-US" sz="1400" dirty="0">
                        <a:solidFill>
                          <a:schemeClr val="dk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038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dirty="0">
                          <a:latin typeface="+mj-lt"/>
                          <a:cs typeface="Segoe UI Semibold" panose="020B0702040204020203" pitchFamily="34" charset="0"/>
                        </a:rPr>
                        <a:t>Email ID.</a:t>
                      </a:r>
                      <a:endParaRPr lang="en-IN" sz="14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4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1400" dirty="0" smtClean="0"/>
                        <a:t>ravipeetala@gmail.com rkpeetala@mec.vnit.ac.in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IN" sz="14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799" y="287303"/>
            <a:ext cx="2492842" cy="24928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36131"/>
            <a:ext cx="1505527" cy="20073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655" y="3166919"/>
            <a:ext cx="1482436" cy="197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36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2550686"/>
              </p:ext>
            </p:extLst>
          </p:nvPr>
        </p:nvGraphicFramePr>
        <p:xfrm>
          <a:off x="3020292" y="93340"/>
          <a:ext cx="5846618" cy="49338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735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26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1048"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-US" sz="1600" b="0" dirty="0">
                          <a:latin typeface="+mj-lt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16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pl-PL" sz="1600" dirty="0">
                          <a:latin typeface="+mj-lt"/>
                          <a:cs typeface="Segoe UI Semibold" panose="020B0702040204020203" pitchFamily="34" charset="0"/>
                        </a:rPr>
                        <a:t>Dr. </a:t>
                      </a:r>
                      <a:r>
                        <a:rPr lang="en-IN" sz="1600" dirty="0">
                          <a:solidFill>
                            <a:schemeClr val="dk1"/>
                          </a:solidFill>
                          <a:latin typeface="+mj-lt"/>
                        </a:rPr>
                        <a:t>SATHEESHKUMAR V </a:t>
                      </a:r>
                      <a:endParaRPr lang="pl-PL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1048"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-IN" sz="1600" dirty="0">
                          <a:latin typeface="+mj-lt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-IN" sz="1600" dirty="0">
                          <a:solidFill>
                            <a:schemeClr val="dk1"/>
                          </a:solidFill>
                          <a:latin typeface="+mj-lt"/>
                        </a:rPr>
                        <a:t>Prof. R. Ganesh Narayanan 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1048"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-IN" sz="1600" dirty="0">
                          <a:latin typeface="+mj-lt"/>
                          <a:cs typeface="Segoe UI Semibold" panose="020B0702040204020203" pitchFamily="34" charset="0"/>
                        </a:rPr>
                        <a:t>2015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90375"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-IN" sz="1600" dirty="0">
                          <a:latin typeface="+mj-lt"/>
                          <a:cs typeface="Segoe UI Semibold" panose="020B0702040204020203" pitchFamily="34" charset="0"/>
                        </a:rPr>
                        <a:t>Current Affiliation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Assistant Professor,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Department of Mechanical Engineering,</a:t>
                      </a:r>
                    </a:p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solidFill>
                            <a:schemeClr val="dk1"/>
                          </a:solidFill>
                          <a:latin typeface="+mj-lt"/>
                        </a:rPr>
                        <a:t>National Institute of Technology Tiruchirappalli</a:t>
                      </a:r>
                    </a:p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solidFill>
                            <a:schemeClr val="dk1"/>
                          </a:solidFill>
                          <a:latin typeface="+mj-lt"/>
                        </a:rPr>
                        <a:t>Tiruchirappalli, Tamil Nadu - 620 015, INDIA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474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Email ID.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IN" sz="1600" dirty="0">
                          <a:solidFill>
                            <a:schemeClr val="dk1"/>
                          </a:solidFill>
                          <a:latin typeface="+mj-lt"/>
                        </a:rPr>
                        <a:t>satheeshv@nitt.edu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Google Shape;284;p47">
            <a:extLst>
              <a:ext uri="{FF2B5EF4-FFF2-40B4-BE49-F238E27FC236}">
                <a16:creationId xmlns:a16="http://schemas.microsoft.com/office/drawing/2014/main" id="{1499483B-4FF9-4E4C-8FC4-67AECE688F9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369" y="93340"/>
            <a:ext cx="2049864" cy="286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092" y="2954215"/>
            <a:ext cx="1482132" cy="19761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4554"/>
            <a:ext cx="1905837" cy="190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020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8966042"/>
              </p:ext>
            </p:extLst>
          </p:nvPr>
        </p:nvGraphicFramePr>
        <p:xfrm>
          <a:off x="3020292" y="93340"/>
          <a:ext cx="5846618" cy="455826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735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26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1048"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-US" sz="1600" b="0" dirty="0">
                          <a:latin typeface="+mj-lt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16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pl-PL" sz="1600" dirty="0">
                          <a:latin typeface="+mj-lt"/>
                          <a:cs typeface="Segoe UI Semibold" panose="020B0702040204020203" pitchFamily="34" charset="0"/>
                        </a:rPr>
                        <a:t>Dr. </a:t>
                      </a:r>
                      <a:r>
                        <a:rPr lang="en-IN" sz="1600" dirty="0" err="1" smtClean="0">
                          <a:solidFill>
                            <a:schemeClr val="dk1"/>
                          </a:solidFill>
                          <a:latin typeface="+mj-lt"/>
                        </a:rPr>
                        <a:t>Biswajit</a:t>
                      </a:r>
                      <a:r>
                        <a:rPr lang="en-IN" sz="1600" dirty="0" smtClean="0">
                          <a:solidFill>
                            <a:schemeClr val="dk1"/>
                          </a:solidFill>
                          <a:latin typeface="+mj-lt"/>
                        </a:rPr>
                        <a:t> </a:t>
                      </a:r>
                      <a:r>
                        <a:rPr lang="en-IN" sz="1600" dirty="0" err="1" smtClean="0">
                          <a:solidFill>
                            <a:schemeClr val="dk1"/>
                          </a:solidFill>
                          <a:latin typeface="+mj-lt"/>
                        </a:rPr>
                        <a:t>Parida</a:t>
                      </a:r>
                      <a:endParaRPr lang="pl-PL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1048"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-IN" sz="1600" dirty="0">
                          <a:latin typeface="+mj-lt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-IN" sz="1600" dirty="0" err="1">
                          <a:solidFill>
                            <a:schemeClr val="dk1"/>
                          </a:solidFill>
                          <a:latin typeface="+mj-lt"/>
                        </a:rPr>
                        <a:t>Prof.</a:t>
                      </a:r>
                      <a:r>
                        <a:rPr lang="en-IN" sz="1600" dirty="0">
                          <a:solidFill>
                            <a:schemeClr val="dk1"/>
                          </a:solidFill>
                          <a:latin typeface="+mj-lt"/>
                        </a:rPr>
                        <a:t> </a:t>
                      </a:r>
                      <a:r>
                        <a:rPr lang="en-IN" sz="1600" dirty="0" err="1" smtClean="0">
                          <a:solidFill>
                            <a:schemeClr val="dk1"/>
                          </a:solidFill>
                          <a:latin typeface="+mj-lt"/>
                        </a:rPr>
                        <a:t>Sukhomay</a:t>
                      </a:r>
                      <a:r>
                        <a:rPr lang="en-IN" sz="1600" dirty="0" smtClean="0">
                          <a:solidFill>
                            <a:schemeClr val="dk1"/>
                          </a:solidFill>
                          <a:latin typeface="+mj-lt"/>
                        </a:rPr>
                        <a:t> Pal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1048"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-IN" sz="1600" dirty="0">
                          <a:latin typeface="+mj-lt"/>
                          <a:cs typeface="Segoe UI Semibold" panose="020B0702040204020203" pitchFamily="34" charset="0"/>
                        </a:rPr>
                        <a:t>2015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90375"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-IN" sz="1600" dirty="0">
                          <a:latin typeface="+mj-lt"/>
                          <a:cs typeface="Segoe UI Semibold" panose="020B0702040204020203" pitchFamily="34" charset="0"/>
                        </a:rPr>
                        <a:t>Current Affiliation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dirty="0" smtClean="0">
                          <a:solidFill>
                            <a:schemeClr val="dk1"/>
                          </a:solidFill>
                          <a:latin typeface="+mj-lt"/>
                        </a:rPr>
                        <a:t>Lecturer &amp; HOD (I/C), Department of Mechanical Engineering,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dirty="0" smtClean="0">
                          <a:solidFill>
                            <a:schemeClr val="dk1"/>
                          </a:solidFill>
                          <a:latin typeface="+mj-lt"/>
                        </a:rPr>
                        <a:t>Skill Development &amp; Technical Education Department,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dirty="0" smtClean="0">
                          <a:solidFill>
                            <a:schemeClr val="dk1"/>
                          </a:solidFill>
                          <a:latin typeface="+mj-lt"/>
                        </a:rPr>
                        <a:t>Govt. of Odisha. Odisha</a:t>
                      </a:r>
                      <a:endParaRPr lang="en-US" sz="1600" dirty="0">
                        <a:solidFill>
                          <a:schemeClr val="dk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474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Email ID.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IN" sz="1600" dirty="0" smtClean="0">
                          <a:latin typeface="+mj-lt"/>
                          <a:cs typeface="Segoe UI Semibold" panose="020B0702040204020203" pitchFamily="34" charset="0"/>
                        </a:rPr>
                        <a:t>bisu.katak@gmail.com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21" y="3185672"/>
            <a:ext cx="1468371" cy="1957828"/>
          </a:xfrm>
          <a:prstGeom prst="rect">
            <a:avLst/>
          </a:prstGeom>
        </p:spPr>
      </p:pic>
      <p:pic>
        <p:nvPicPr>
          <p:cNvPr id="1026" name="Picture 2" descr="https://lh4.googleusercontent.com/8_q0fvZfpu3zJJF9b7b11BH5X19sWdn6GF7P-waeN2_1xEYHkH-8hWoAC_TkKnV4pPW9bEsKB1YqahxCns9EdtiFHRO3hkZGFT20Uay3GeaVEH-7DaCmB72pYEqfMyBbgXSEtzcxLJ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50" y="0"/>
            <a:ext cx="2218915" cy="295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8475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4206382"/>
              </p:ext>
            </p:extLst>
          </p:nvPr>
        </p:nvGraphicFramePr>
        <p:xfrm>
          <a:off x="2500745" y="494954"/>
          <a:ext cx="6490857" cy="4358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58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02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326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b="0" dirty="0">
                          <a:latin typeface="+mj-lt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16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pl-PL" sz="1600" dirty="0">
                          <a:latin typeface="+mj-lt"/>
                          <a:cs typeface="Segoe UI Semibold" panose="020B0702040204020203" pitchFamily="34" charset="0"/>
                        </a:rPr>
                        <a:t>Dr</a:t>
                      </a: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.</a:t>
                      </a:r>
                      <a:r>
                        <a:rPr lang="pl-PL" sz="1600" dirty="0">
                          <a:latin typeface="+mj-lt"/>
                          <a:cs typeface="Segoe UI Semibold" panose="020B0702040204020203" pitchFamily="34" charset="0"/>
                        </a:rPr>
                        <a:t> Sukanta Roy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600" dirty="0">
                          <a:latin typeface="+mj-lt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600" dirty="0" err="1">
                          <a:latin typeface="+mj-lt"/>
                          <a:cs typeface="Segoe UI Semibold" panose="020B0702040204020203" pitchFamily="34" charset="0"/>
                        </a:rPr>
                        <a:t>Prof.</a:t>
                      </a:r>
                      <a:r>
                        <a:rPr lang="en-IN" sz="1600" dirty="0">
                          <a:latin typeface="+mj-lt"/>
                          <a:cs typeface="Segoe UI Semibold" panose="020B0702040204020203" pitchFamily="34" charset="0"/>
                        </a:rPr>
                        <a:t> </a:t>
                      </a:r>
                      <a:r>
                        <a:rPr lang="en-IN" sz="1600" dirty="0" err="1">
                          <a:latin typeface="+mj-lt"/>
                          <a:cs typeface="Segoe UI Semibold" panose="020B0702040204020203" pitchFamily="34" charset="0"/>
                        </a:rPr>
                        <a:t>Ujjwal</a:t>
                      </a:r>
                      <a:r>
                        <a:rPr lang="en-IN" sz="1600" dirty="0">
                          <a:latin typeface="+mj-lt"/>
                          <a:cs typeface="Segoe UI Semibold" panose="020B0702040204020203" pitchFamily="34" charset="0"/>
                        </a:rPr>
                        <a:t> K. </a:t>
                      </a:r>
                      <a:r>
                        <a:rPr lang="en-IN" sz="1600" dirty="0" err="1">
                          <a:latin typeface="+mj-lt"/>
                          <a:cs typeface="Segoe UI Semibold" panose="020B0702040204020203" pitchFamily="34" charset="0"/>
                        </a:rPr>
                        <a:t>Saha</a:t>
                      </a:r>
                      <a:r>
                        <a:rPr lang="en-IN" sz="1600" dirty="0">
                          <a:latin typeface="+mj-lt"/>
                          <a:cs typeface="Segoe UI Semibold" panose="020B0702040204020203" pitchFamily="34" charset="0"/>
                        </a:rPr>
                        <a:t>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600" dirty="0">
                          <a:latin typeface="+mj-lt"/>
                          <a:cs typeface="Segoe UI Semibold" panose="020B0702040204020203" pitchFamily="34" charset="0"/>
                        </a:rPr>
                        <a:t>2015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75421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600" dirty="0">
                          <a:latin typeface="+mj-lt"/>
                          <a:cs typeface="Segoe UI Semibold" panose="020B0702040204020203" pitchFamily="34" charset="0"/>
                        </a:rPr>
                        <a:t>Current Affiliation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Head of Department &amp; Senior Lecturer,</a:t>
                      </a:r>
                    </a:p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Department of Mechanical Engineering,</a:t>
                      </a:r>
                    </a:p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Curtin University, Malaysia Campus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Email ID.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600" dirty="0" smtClean="0">
                          <a:latin typeface="+mj-lt"/>
                          <a:cs typeface="Segoe UI Semibold" panose="020B0702040204020203" pitchFamily="34" charset="0"/>
                          <a:hlinkClick r:id="rId2"/>
                        </a:rPr>
                        <a:t>sukantamech07@gmail.com</a:t>
                      </a:r>
                      <a:endParaRPr lang="en-IN" sz="1600" dirty="0" smtClean="0">
                        <a:latin typeface="+mj-lt"/>
                        <a:cs typeface="Segoe UI Semibold" panose="020B0702040204020203" pitchFamily="34" charset="0"/>
                      </a:endParaRPr>
                    </a:p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 smtClean="0">
                          <a:latin typeface="+mj-lt"/>
                          <a:cs typeface="Segoe UI Semibold" panose="020B0702040204020203" pitchFamily="34" charset="0"/>
                        </a:rPr>
                        <a:t>sukanta.roy@curtin.edu.my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Google Shape;168;p31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35" y="411750"/>
            <a:ext cx="2159908" cy="216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88" y="2721437"/>
            <a:ext cx="1678853" cy="223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586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3101139"/>
              </p:ext>
            </p:extLst>
          </p:nvPr>
        </p:nvGraphicFramePr>
        <p:xfrm>
          <a:off x="2680855" y="22862"/>
          <a:ext cx="6137564" cy="47846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568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8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968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791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0" dirty="0">
                          <a:latin typeface="+mj-lt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16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l-PL" sz="1600" b="0" dirty="0">
                          <a:latin typeface="+mj-lt"/>
                          <a:cs typeface="Segoe UI Semibold" panose="020B0702040204020203" pitchFamily="34" charset="0"/>
                        </a:rPr>
                        <a:t>Dr. </a:t>
                      </a:r>
                      <a:r>
                        <a:rPr lang="en-US" sz="1600" b="0" dirty="0">
                          <a:latin typeface="+mj-lt"/>
                          <a:cs typeface="Segoe UI Semibold" panose="020B0702040204020203" pitchFamily="34" charset="0"/>
                        </a:rPr>
                        <a:t>C. </a:t>
                      </a:r>
                      <a:r>
                        <a:rPr lang="en-US" sz="1600" b="0" dirty="0" err="1">
                          <a:latin typeface="+mj-lt"/>
                          <a:cs typeface="Segoe UI Semibold" panose="020B0702040204020203" pitchFamily="34" charset="0"/>
                        </a:rPr>
                        <a:t>Shravankumar</a:t>
                      </a:r>
                      <a:endParaRPr lang="pl-PL" sz="16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063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600" dirty="0">
                          <a:latin typeface="+mj-lt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0" dirty="0">
                          <a:latin typeface="+mj-lt"/>
                          <a:cs typeface="Segoe UI Semibold" panose="020B0702040204020203" pitchFamily="34" charset="0"/>
                        </a:rPr>
                        <a:t>Prof. Rajiv Tiwari</a:t>
                      </a:r>
                      <a:endParaRPr lang="en-IN" sz="1600" dirty="0"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669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600" dirty="0" smtClean="0">
                          <a:latin typeface="+mj-lt"/>
                          <a:cs typeface="Segoe UI Semibold" panose="020B0702040204020203" pitchFamily="34" charset="0"/>
                        </a:rPr>
                        <a:t>2015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4304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600" dirty="0">
                          <a:latin typeface="+mj-lt"/>
                          <a:cs typeface="Segoe UI Semibold" panose="020B0702040204020203" pitchFamily="34" charset="0"/>
                        </a:rPr>
                        <a:t>Current Affiliation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dirty="0">
                          <a:latin typeface="+mj-lt"/>
                          <a:cs typeface="Segoe UI Semibold" panose="020B0702040204020203" pitchFamily="34" charset="0"/>
                        </a:rPr>
                        <a:t>Assistant Professor</a:t>
                      </a:r>
                    </a:p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dirty="0">
                          <a:latin typeface="+mj-lt"/>
                          <a:cs typeface="Segoe UI Semibold" panose="020B0702040204020203" pitchFamily="34" charset="0"/>
                        </a:rPr>
                        <a:t>Department of Mechanical Engineering, SRM Institute of Science and Technology, Tamilnadu, India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5638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Email ID.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en-US" sz="1600" b="0" dirty="0">
                          <a:latin typeface="+mj-lt"/>
                          <a:cs typeface="Segoe UI Semibold" panose="020B0702040204020203" pitchFamily="34" charset="0"/>
                        </a:rPr>
                        <a:t>shavanc@srmist.edu.in</a:t>
                      </a:r>
                      <a:endParaRPr lang="en-IN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79D98F6E-2AD9-4F18-B1D2-FF17D55B9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431" y="0"/>
            <a:ext cx="2690285" cy="17928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21" y="2210637"/>
            <a:ext cx="1777616" cy="237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47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8418674"/>
              </p:ext>
            </p:extLst>
          </p:nvPr>
        </p:nvGraphicFramePr>
        <p:xfrm>
          <a:off x="2511790" y="151016"/>
          <a:ext cx="6410537" cy="479709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350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64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790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5793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b="0" dirty="0">
                          <a:latin typeface="+mj-lt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16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l-PL" sz="1600" b="0" dirty="0">
                          <a:latin typeface="+mj-lt"/>
                          <a:cs typeface="Segoe UI Semibold" panose="020B0702040204020203" pitchFamily="34" charset="0"/>
                        </a:rPr>
                        <a:t>Dr. Manjula Das Ghatak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4688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600" dirty="0">
                          <a:latin typeface="+mj-lt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600" dirty="0">
                          <a:latin typeface="+mj-lt"/>
                        </a:rPr>
                        <a:t>Prof.  P. Mahanta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5793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600" dirty="0">
                          <a:latin typeface="+mj-lt"/>
                          <a:cs typeface="Segoe UI Semibold" panose="020B0702040204020203" pitchFamily="34" charset="0"/>
                        </a:rPr>
                        <a:t>2015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2641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600" dirty="0">
                          <a:latin typeface="+mj-lt"/>
                          <a:cs typeface="Segoe UI Semibold" panose="020B0702040204020203" pitchFamily="34" charset="0"/>
                        </a:rPr>
                        <a:t>Current Affiliation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j-lt"/>
                        </a:rPr>
                        <a:t>Assistant professor, </a:t>
                      </a:r>
                    </a:p>
                    <a:p>
                      <a:pPr marL="0" lvl="0" indent="0" algn="l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j-lt"/>
                        </a:rPr>
                        <a:t>Department of Mechanical, </a:t>
                      </a:r>
                    </a:p>
                    <a:p>
                      <a:pPr marL="0" lvl="0" indent="0" algn="l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j-lt"/>
                        </a:rPr>
                        <a:t>NIT Arunachal Pradesh</a:t>
                      </a:r>
                      <a:endParaRPr lang="fr-FR" sz="16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7774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Email ID.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j-lt"/>
                        </a:rPr>
                        <a:t>manjula@nitap.ac.in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" y="75878"/>
            <a:ext cx="2253961" cy="19200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491" y="2709734"/>
            <a:ext cx="2381250" cy="22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598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18" y="1"/>
            <a:ext cx="1936922" cy="2582562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9613860"/>
              </p:ext>
            </p:extLst>
          </p:nvPr>
        </p:nvGraphicFramePr>
        <p:xfrm>
          <a:off x="2835564" y="80010"/>
          <a:ext cx="6273803" cy="407261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958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01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877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219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latin typeface="+mj-lt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18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l-PL" sz="1800" dirty="0" smtClean="0">
                          <a:latin typeface="+mj-lt"/>
                          <a:cs typeface="Segoe UI Semibold" panose="020B0702040204020203" pitchFamily="34" charset="0"/>
                        </a:rPr>
                        <a:t>Dr. Jaagannath Sardar</a:t>
                      </a:r>
                      <a:endParaRPr lang="pl-PL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219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dirty="0" smtClean="0">
                          <a:latin typeface="+mj-lt"/>
                          <a:cs typeface="Segoe UI Semibold" panose="020B0702040204020203" pitchFamily="34" charset="0"/>
                        </a:rPr>
                        <a:t>Dr. </a:t>
                      </a:r>
                      <a:r>
                        <a:rPr lang="en-IN" sz="1800" dirty="0" err="1" smtClean="0">
                          <a:latin typeface="+mj-lt"/>
                          <a:cs typeface="Segoe UI Semibold" panose="020B0702040204020203" pitchFamily="34" charset="0"/>
                        </a:rPr>
                        <a:t>Dibakar</a:t>
                      </a:r>
                      <a:r>
                        <a:rPr lang="en-IN" sz="1800" dirty="0" smtClean="0">
                          <a:latin typeface="+mj-lt"/>
                          <a:cs typeface="Segoe UI Semibold" panose="020B0702040204020203" pitchFamily="34" charset="0"/>
                        </a:rPr>
                        <a:t> </a:t>
                      </a:r>
                      <a:r>
                        <a:rPr lang="en-IN" sz="1800" dirty="0" err="1" smtClean="0">
                          <a:latin typeface="+mj-lt"/>
                          <a:cs typeface="Segoe UI Semibold" panose="020B0702040204020203" pitchFamily="34" charset="0"/>
                        </a:rPr>
                        <a:t>Bandopadhya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219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dirty="0" smtClean="0">
                          <a:latin typeface="+mj-lt"/>
                          <a:cs typeface="Segoe UI Semibold" panose="020B0702040204020203" pitchFamily="34" charset="0"/>
                        </a:rPr>
                        <a:t>2015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5941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Current Affiliation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1800" dirty="0" smtClean="0">
                          <a:latin typeface="+mj-lt"/>
                          <a:cs typeface="Segoe UI Semibold" panose="020B0702040204020203" pitchFamily="34" charset="0"/>
                        </a:rPr>
                        <a:t>Scientist - C at Central Silk Board, posting at Varanasi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219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Email ID.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dirty="0" smtClean="0">
                          <a:latin typeface="+mj-lt"/>
                          <a:cs typeface="Segoe UI Semibold" panose="020B0702040204020203" pitchFamily="34" charset="0"/>
                        </a:rPr>
                        <a:t>jagannath81iitd@gmail.com jagannath.csb@gov.in 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018" y="2611551"/>
            <a:ext cx="1936922" cy="244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972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lh3.googleusercontent.com/R_tr8EHKIrmzHPS5-ihnG0z2g3tzwIYDIh5b67GaB_-93EbUJ0Wnsv9U_nx_6wO_tq0VOn1HMIN7dQzIAqJsi4nNHLsfzdU6NAoFwRpWpg8nJLIhAAZOPtrgyhR_sXCgz2GkisezeF0">
            <a:extLst>
              <a:ext uri="{FF2B5EF4-FFF2-40B4-BE49-F238E27FC236}">
                <a16:creationId xmlns:a16="http://schemas.microsoft.com/office/drawing/2014/main" id="{3BBFF608-99C4-43EE-95F9-5CEC98D01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3" y="307405"/>
            <a:ext cx="3731556" cy="288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E1FBFB3-1B02-429A-B5B1-4E4CD49463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4788097"/>
              </p:ext>
            </p:extLst>
          </p:nvPr>
        </p:nvGraphicFramePr>
        <p:xfrm>
          <a:off x="3838575" y="727704"/>
          <a:ext cx="5181602" cy="3870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83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6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587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b="0" dirty="0">
                          <a:latin typeface="+mj-lt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14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4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pl-PL" sz="1400" dirty="0">
                          <a:latin typeface="+mj-lt"/>
                          <a:cs typeface="Segoe UI Semibold" panose="020B0702040204020203" pitchFamily="34" charset="0"/>
                        </a:rPr>
                        <a:t>Dr. Rajesh Kanna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400" dirty="0">
                          <a:latin typeface="+mj-lt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4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dirty="0">
                          <a:latin typeface="+mj-lt"/>
                          <a:cs typeface="Segoe UI Semibold" panose="020B0702040204020203" pitchFamily="34" charset="0"/>
                        </a:rPr>
                        <a:t>Dr. </a:t>
                      </a:r>
                      <a:r>
                        <a:rPr lang="en-US" sz="1400" dirty="0" err="1">
                          <a:latin typeface="+mj-lt"/>
                          <a:cs typeface="Segoe UI Semibold" panose="020B0702040204020203" pitchFamily="34" charset="0"/>
                        </a:rPr>
                        <a:t>Manab</a:t>
                      </a:r>
                      <a:r>
                        <a:rPr lang="en-US" sz="1400" dirty="0">
                          <a:latin typeface="+mj-lt"/>
                          <a:cs typeface="Segoe UI Semibold" panose="020B0702040204020203" pitchFamily="34" charset="0"/>
                        </a:rPr>
                        <a:t> Kumar  </a:t>
                      </a:r>
                      <a:r>
                        <a:rPr lang="en-US" sz="1400" dirty="0" smtClean="0">
                          <a:latin typeface="+mj-lt"/>
                          <a:cs typeface="Segoe UI Semibold" panose="020B0702040204020203" pitchFamily="34" charset="0"/>
                        </a:rPr>
                        <a:t>Das(now</a:t>
                      </a:r>
                      <a:r>
                        <a:rPr lang="en-US" sz="1400" baseline="0" dirty="0" smtClean="0">
                          <a:latin typeface="+mj-lt"/>
                          <a:cs typeface="Segoe UI Semibold" panose="020B0702040204020203" pitchFamily="34" charset="0"/>
                        </a:rPr>
                        <a:t> in </a:t>
                      </a:r>
                      <a:r>
                        <a:rPr lang="en-US" sz="1400" baseline="0" dirty="0" err="1" smtClean="0">
                          <a:latin typeface="+mj-lt"/>
                          <a:cs typeface="Segoe UI Semibold" panose="020B0702040204020203" pitchFamily="34" charset="0"/>
                        </a:rPr>
                        <a:t>IITKgp</a:t>
                      </a:r>
                      <a:r>
                        <a:rPr lang="en-US" sz="1400" baseline="0" dirty="0" smtClean="0">
                          <a:latin typeface="+mj-lt"/>
                          <a:cs typeface="Segoe UI Semibold" panose="020B0702040204020203" pitchFamily="34" charset="0"/>
                        </a:rPr>
                        <a:t>)</a:t>
                      </a:r>
                      <a:endParaRPr lang="en-US" sz="14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dirty="0">
                          <a:latin typeface="+mj-lt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14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4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400" dirty="0">
                          <a:latin typeface="+mj-lt"/>
                          <a:cs typeface="Segoe UI Semibold" panose="020B0702040204020203" pitchFamily="34" charset="0"/>
                        </a:rPr>
                        <a:t>2006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75421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400" dirty="0">
                          <a:latin typeface="+mj-lt"/>
                          <a:cs typeface="Segoe UI Semibold" panose="020B0702040204020203" pitchFamily="34" charset="0"/>
                        </a:rPr>
                        <a:t>Current Affiliation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4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dirty="0" err="1">
                          <a:latin typeface="+mj-lt"/>
                          <a:cs typeface="Segoe UI Semibold" panose="020B0702040204020203" pitchFamily="34" charset="0"/>
                        </a:rPr>
                        <a:t>Asso</a:t>
                      </a:r>
                      <a:r>
                        <a:rPr lang="en-US" sz="1400" dirty="0">
                          <a:latin typeface="+mj-lt"/>
                          <a:cs typeface="Segoe UI Semibold" panose="020B0702040204020203" pitchFamily="34" charset="0"/>
                        </a:rPr>
                        <a:t>. Prof and Head,</a:t>
                      </a:r>
                    </a:p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dirty="0">
                          <a:latin typeface="+mj-lt"/>
                          <a:cs typeface="Segoe UI Semibold" panose="020B0702040204020203" pitchFamily="34" charset="0"/>
                        </a:rPr>
                        <a:t>Dept. of Mechanical </a:t>
                      </a:r>
                      <a:r>
                        <a:rPr lang="en-US" sz="1400" dirty="0" err="1">
                          <a:latin typeface="+mj-lt"/>
                          <a:cs typeface="Segoe UI Semibold" panose="020B0702040204020203" pitchFamily="34" charset="0"/>
                        </a:rPr>
                        <a:t>Engg</a:t>
                      </a:r>
                      <a:r>
                        <a:rPr lang="en-US" sz="1400" dirty="0">
                          <a:latin typeface="+mj-lt"/>
                          <a:cs typeface="Segoe UI Semibold" panose="020B0702040204020203" pitchFamily="34" charset="0"/>
                        </a:rPr>
                        <a:t>.,</a:t>
                      </a:r>
                    </a:p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dirty="0">
                          <a:latin typeface="+mj-lt"/>
                          <a:cs typeface="Segoe UI Semibold" panose="020B0702040204020203" pitchFamily="34" charset="0"/>
                        </a:rPr>
                        <a:t>Al Ghurair University</a:t>
                      </a:r>
                    </a:p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dirty="0">
                          <a:latin typeface="+mj-lt"/>
                          <a:cs typeface="Segoe UI Semibold" panose="020B0702040204020203" pitchFamily="34" charset="0"/>
                        </a:rPr>
                        <a:t>Dubai, UAE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dirty="0">
                          <a:latin typeface="+mj-lt"/>
                          <a:cs typeface="Segoe UI Semibold" panose="020B0702040204020203" pitchFamily="34" charset="0"/>
                        </a:rPr>
                        <a:t>Email ID.</a:t>
                      </a:r>
                      <a:endParaRPr lang="en-IN" sz="14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4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400" dirty="0">
                          <a:latin typeface="+mj-lt"/>
                          <a:cs typeface="Segoe UI Semibold" panose="020B0702040204020203" pitchFamily="34" charset="0"/>
                          <a:hlinkClick r:id="rId3"/>
                        </a:rPr>
                        <a:t>prkanna@gmail.com</a:t>
                      </a:r>
                      <a:r>
                        <a:rPr lang="en-IN" sz="1400" dirty="0">
                          <a:latin typeface="+mj-lt"/>
                          <a:cs typeface="Segoe UI Semibold" panose="020B0702040204020203" pitchFamily="34" charset="0"/>
                        </a:rPr>
                        <a:t>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026" name="Picture 2" descr="manab.jpg (11410 bytes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06" y="3305944"/>
            <a:ext cx="1326861" cy="1751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P. KANNA | Professor (Associate) | PhD | Al Ghurair University, Dubai |  College of Engineering and Comput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4" name="AutoShape 6" descr="P. KANNA | Professor (Associate) | PhD | Al Ghurair University, Dubai |  College of Engineering and Computi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032" name="Picture 8" descr="P. KANNA | Professor (Associate) | PhD | Al Ghurair University, Dubai |  College of Engineering and Comput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3" y="3277416"/>
            <a:ext cx="1809028" cy="180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0275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8352030"/>
              </p:ext>
            </p:extLst>
          </p:nvPr>
        </p:nvGraphicFramePr>
        <p:xfrm>
          <a:off x="2447136" y="22861"/>
          <a:ext cx="6696863" cy="50977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169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701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603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latin typeface="+mj-lt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18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b="1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l-PL" sz="1800" b="0" dirty="0">
                          <a:solidFill>
                            <a:schemeClr val="tx1"/>
                          </a:solidFill>
                          <a:latin typeface="+mj-lt"/>
                          <a:cs typeface="Segoe UI Semibold" panose="020B0702040204020203" pitchFamily="34" charset="0"/>
                        </a:rPr>
                        <a:t>Dr.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latin typeface="+mj-lt"/>
                        </a:rPr>
                        <a:t>Sathisha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j-lt"/>
                        </a:rPr>
                        <a:t> H M. </a:t>
                      </a:r>
                      <a:endParaRPr lang="pl-PL" sz="1800" b="0" dirty="0">
                        <a:solidFill>
                          <a:schemeClr val="tx1"/>
                        </a:solidFill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660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b="0" dirty="0">
                          <a:latin typeface="+mj-lt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b="1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 err="1">
                          <a:solidFill>
                            <a:schemeClr val="tx1"/>
                          </a:solidFill>
                          <a:latin typeface="+mj-lt"/>
                        </a:rPr>
                        <a:t>Prof.Amaresh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latin typeface="+mj-lt"/>
                        </a:rPr>
                        <a:t>Dalal</a:t>
                      </a:r>
                      <a:endParaRPr lang="en-IN" sz="18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127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latin typeface="+mj-lt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18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b="1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b="0" dirty="0">
                          <a:solidFill>
                            <a:schemeClr val="tx1"/>
                          </a:solidFill>
                          <a:latin typeface="+mj-lt"/>
                          <a:cs typeface="Segoe UI Semibold" panose="020B0702040204020203" pitchFamily="34" charset="0"/>
                        </a:rPr>
                        <a:t>2015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9095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b="0" dirty="0">
                          <a:latin typeface="+mj-lt"/>
                          <a:cs typeface="Segoe UI Semibold" panose="020B0702040204020203" pitchFamily="34" charset="0"/>
                        </a:rPr>
                        <a:t>Current Affiliation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b="1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j-lt"/>
                        </a:rPr>
                        <a:t>Assistant Professor, </a:t>
                      </a:r>
                    </a:p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j-lt"/>
                        </a:rPr>
                        <a:t>The National Institute of Engineering, Mysore, Karnataka.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0292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latin typeface="+mj-lt"/>
                          <a:cs typeface="Segoe UI Semibold" panose="020B0702040204020203" pitchFamily="34" charset="0"/>
                        </a:rPr>
                        <a:t>Email ID.</a:t>
                      </a:r>
                      <a:endParaRPr lang="en-IN" sz="18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b="1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j-lt"/>
                        </a:rPr>
                        <a:t>sathishahm67@gmail.com</a:t>
                      </a:r>
                      <a:endParaRPr lang="en-IN" sz="18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7CB6C039-3250-4C48-844A-260265431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2369820" cy="29254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69" y="3177958"/>
            <a:ext cx="1366576" cy="182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176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5479093"/>
              </p:ext>
            </p:extLst>
          </p:nvPr>
        </p:nvGraphicFramePr>
        <p:xfrm>
          <a:off x="2503170" y="22861"/>
          <a:ext cx="6606197" cy="51338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910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55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096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9545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b="0" dirty="0">
                          <a:latin typeface="+mj-lt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18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pl-PL" sz="1800" dirty="0">
                          <a:latin typeface="+mj-lt"/>
                          <a:cs typeface="Segoe UI Semibold" panose="020B0702040204020203" pitchFamily="34" charset="0"/>
                        </a:rPr>
                        <a:t>Dr. </a:t>
                      </a:r>
                      <a:r>
                        <a:rPr lang="en" sz="1800" dirty="0">
                          <a:latin typeface="+mj-lt"/>
                        </a:rPr>
                        <a:t>Ramesh Babu Pallekonda</a:t>
                      </a:r>
                      <a:endParaRPr lang="pl-PL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9545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800" dirty="0">
                          <a:solidFill>
                            <a:schemeClr val="dk1"/>
                          </a:solidFill>
                          <a:latin typeface="+mj-lt"/>
                        </a:rPr>
                        <a:t>Prof. Vinayak Kulkarni &amp; </a:t>
                      </a:r>
                      <a:r>
                        <a:rPr lang="en-IN" sz="1800" dirty="0" err="1">
                          <a:solidFill>
                            <a:schemeClr val="dk1"/>
                          </a:solidFill>
                          <a:latin typeface="+mj-lt"/>
                        </a:rPr>
                        <a:t>Prof.S.K.Dwivedy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864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2015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3478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Current Affiliation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Assistant Professor, </a:t>
                      </a:r>
                    </a:p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Department of Mechanical Engineering, </a:t>
                      </a:r>
                    </a:p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NIT Meghalaya, </a:t>
                      </a:r>
                      <a:r>
                        <a:rPr lang="en-US" sz="1800" dirty="0" err="1">
                          <a:latin typeface="+mj-lt"/>
                          <a:cs typeface="Segoe UI Semibold" panose="020B0702040204020203" pitchFamily="34" charset="0"/>
                        </a:rPr>
                        <a:t>Shillong</a:t>
                      </a:r>
                      <a:endParaRPr lang="en-US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9545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Email ID.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800" dirty="0">
                          <a:solidFill>
                            <a:schemeClr val="dk1"/>
                          </a:solidFill>
                          <a:latin typeface="+mj-lt"/>
                        </a:rPr>
                        <a:t>pallekonda@nitm.ac.in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Google Shape;297;p49">
            <a:extLst>
              <a:ext uri="{FF2B5EF4-FFF2-40B4-BE49-F238E27FC236}">
                <a16:creationId xmlns:a16="http://schemas.microsoft.com/office/drawing/2014/main" id="{2922F99C-9AF6-4E92-A8D9-58CAF226B1E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2875" y="22861"/>
            <a:ext cx="2977578" cy="307225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01446"/>
            <a:ext cx="1386673" cy="18488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170" y="3201446"/>
            <a:ext cx="1386673" cy="184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658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3688690"/>
              </p:ext>
            </p:extLst>
          </p:nvPr>
        </p:nvGraphicFramePr>
        <p:xfrm>
          <a:off x="2447136" y="22861"/>
          <a:ext cx="6606197" cy="516875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910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55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096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792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latin typeface="+mj-lt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18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l-PL" sz="1800" b="0" dirty="0">
                          <a:latin typeface="+mj-lt"/>
                          <a:cs typeface="Segoe UI Semibold" panose="020B0702040204020203" pitchFamily="34" charset="0"/>
                        </a:rPr>
                        <a:t>Dr. </a:t>
                      </a:r>
                      <a:r>
                        <a:rPr lang="en-IN" sz="1800" b="0" dirty="0" err="1">
                          <a:latin typeface="+mj-lt"/>
                        </a:rPr>
                        <a:t>Yadaiah</a:t>
                      </a:r>
                      <a:r>
                        <a:rPr lang="en-IN" sz="1800" b="0" dirty="0">
                          <a:latin typeface="+mj-lt"/>
                        </a:rPr>
                        <a:t> </a:t>
                      </a:r>
                      <a:r>
                        <a:rPr lang="en-IN" sz="1800" b="0" dirty="0" err="1">
                          <a:latin typeface="+mj-lt"/>
                        </a:rPr>
                        <a:t>Nirsanametla</a:t>
                      </a:r>
                      <a:endParaRPr lang="pl-PL" sz="18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991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dirty="0" err="1" smtClean="0">
                          <a:latin typeface="+mj-lt"/>
                        </a:rPr>
                        <a:t>Prof</a:t>
                      </a:r>
                      <a:r>
                        <a:rPr lang="en-IN" sz="1800" dirty="0" err="1">
                          <a:latin typeface="+mj-lt"/>
                        </a:rPr>
                        <a:t>.</a:t>
                      </a:r>
                      <a:r>
                        <a:rPr lang="en-IN" sz="1800" dirty="0">
                          <a:latin typeface="+mj-lt"/>
                        </a:rPr>
                        <a:t>  Swarup Bag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767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2015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9379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Current Affiliation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>
                          <a:solidFill>
                            <a:schemeClr val="dk2"/>
                          </a:solidFill>
                          <a:latin typeface="+mj-lt"/>
                        </a:rPr>
                        <a:t>Assistant Professor, </a:t>
                      </a:r>
                    </a:p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>
                          <a:solidFill>
                            <a:schemeClr val="dk2"/>
                          </a:solidFill>
                          <a:latin typeface="+mj-lt"/>
                        </a:rPr>
                        <a:t>Department of Mechanical Engineering, North Eastern Regional Institute of Science and Technology, </a:t>
                      </a:r>
                    </a:p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>
                          <a:solidFill>
                            <a:schemeClr val="dk2"/>
                          </a:solidFill>
                          <a:latin typeface="+mj-lt"/>
                        </a:rPr>
                        <a:t>Nirjuli, Arunachal Pradesh 791109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558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Email ID.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j-lt"/>
                        </a:rPr>
                        <a:t>ny@nerist.ac.in </a:t>
                      </a:r>
                    </a:p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j-lt"/>
                        </a:rPr>
                        <a:t>yaadudme@gmail.com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8" name="Google Shape;430;p66">
            <a:extLst>
              <a:ext uri="{FF2B5EF4-FFF2-40B4-BE49-F238E27FC236}">
                <a16:creationId xmlns:a16="http://schemas.microsoft.com/office/drawing/2014/main" id="{68D3B484-2327-4C7F-9CBF-78DC22C0040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" y="151739"/>
            <a:ext cx="2446204" cy="2317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75" y="2597758"/>
            <a:ext cx="1858013" cy="247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420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8070D9A-3BB0-4BCD-B038-6D7A985C54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7194351"/>
              </p:ext>
            </p:extLst>
          </p:nvPr>
        </p:nvGraphicFramePr>
        <p:xfrm>
          <a:off x="3959928" y="362108"/>
          <a:ext cx="5126922" cy="484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75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22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b="0" dirty="0">
                          <a:latin typeface="+mj-lt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18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Anil Kumar </a:t>
                      </a:r>
                      <a:r>
                        <a:rPr lang="en-IN" sz="1800" dirty="0" err="1">
                          <a:latin typeface="+mj-lt"/>
                          <a:cs typeface="Segoe UI Semibold" panose="020B0702040204020203" pitchFamily="34" charset="0"/>
                        </a:rPr>
                        <a:t>Deepati</a:t>
                      </a:r>
                      <a:endParaRPr lang="pl-PL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Prof. Pankaj Biswas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2015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67494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Current Affiliation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Assistant Professor,</a:t>
                      </a:r>
                    </a:p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 err="1">
                          <a:latin typeface="+mj-lt"/>
                          <a:cs typeface="Segoe UI Semibold" panose="020B0702040204020203" pitchFamily="34" charset="0"/>
                        </a:rPr>
                        <a:t>Jazan</a:t>
                      </a: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 University,</a:t>
                      </a:r>
                    </a:p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Saudi Arabia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Email ID.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  <a:hlinkClick r:id="rId2"/>
                        </a:rPr>
                        <a:t>adeepati@jazanu.edu.sa</a:t>
                      </a: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1506" name="Picture 2" descr="https://lh5.googleusercontent.com/rW8P1EBixrXv109eu9qeazcWPEHskYDLLrQbxnb3fLokwEJlJE_S-_TXv5ZHvp-8Qdpm9kCNKRK8BuSBMxlNNpCFUEtxg1In7q74In5RhfHyMLK_hbvK0ucieo1IBUCUIrTyqUZLXdI">
            <a:extLst>
              <a:ext uri="{FF2B5EF4-FFF2-40B4-BE49-F238E27FC236}">
                <a16:creationId xmlns:a16="http://schemas.microsoft.com/office/drawing/2014/main" id="{C2E1CB86-1E90-48E7-8A38-BA59BE0AD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06" y="7554"/>
            <a:ext cx="3633012" cy="270721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855" y="2811988"/>
            <a:ext cx="1690635" cy="2254181"/>
          </a:xfrm>
          <a:prstGeom prst="rect">
            <a:avLst/>
          </a:prstGeom>
        </p:spPr>
      </p:pic>
      <p:pic>
        <p:nvPicPr>
          <p:cNvPr id="18434" name="Picture 2" descr="https://scontent.fdel29-1.fna.fbcdn.net/v/t1.0-9/79410877_2616840008391630_5451941922589376512_o.jpg?_nc_cat=100&amp;ccb=2&amp;_nc_sid=09cbfe&amp;_nc_ohc=0ZG2_9jrWrsAX9l93xJ&amp;_nc_ht=scontent.fdel29-1.fna&amp;oh=fc7b2fa00bd8eee2295f61b6f72d20ea&amp;oe=5FC968F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9" t="37680" r="35553" b="21290"/>
          <a:stretch/>
        </p:blipFill>
        <p:spPr bwMode="auto">
          <a:xfrm>
            <a:off x="-1" y="2943016"/>
            <a:ext cx="2604655" cy="2200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1865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https://lh4.googleusercontent.com/bjvu8CrUE2KGFQ1YUzexA7oYjx0p2GtKNJ2_UJfgCpHo1G_nvVrklAD3vYIyJXbr3M4DKGAPlQULjovNG2U2EWScfH01RRXJcL04L78yjESZHry4qC2zghaCBqkpSKxpzyYHT0lIwMk">
            <a:extLst>
              <a:ext uri="{FF2B5EF4-FFF2-40B4-BE49-F238E27FC236}">
                <a16:creationId xmlns:a16="http://schemas.microsoft.com/office/drawing/2014/main" id="{85AFED94-A1ED-4448-855F-03F2050F7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43164"/>
            <a:ext cx="2160000" cy="215203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F4C45D5-4C1A-4959-9148-8FD6A5352B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4401866"/>
              </p:ext>
            </p:extLst>
          </p:nvPr>
        </p:nvGraphicFramePr>
        <p:xfrm>
          <a:off x="2586468" y="413543"/>
          <a:ext cx="6490857" cy="457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58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02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326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latin typeface="+mj-lt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18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l-PL" sz="1800" dirty="0">
                          <a:latin typeface="+mj-lt"/>
                          <a:cs typeface="Segoe UI Semibold" panose="020B0702040204020203" pitchFamily="34" charset="0"/>
                        </a:rPr>
                        <a:t>Dr G.Thrisekhar reddy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dirty="0" err="1">
                          <a:latin typeface="+mj-lt"/>
                          <a:cs typeface="Segoe UI Semibold" panose="020B0702040204020203" pitchFamily="34" charset="0"/>
                        </a:rPr>
                        <a:t>Prof.Sashindra</a:t>
                      </a: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 </a:t>
                      </a:r>
                      <a:r>
                        <a:rPr lang="en-IN" sz="1800" dirty="0" err="1">
                          <a:latin typeface="+mj-lt"/>
                          <a:cs typeface="Segoe UI Semibold" panose="020B0702040204020203" pitchFamily="34" charset="0"/>
                        </a:rPr>
                        <a:t>kumar</a:t>
                      </a: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 </a:t>
                      </a:r>
                      <a:r>
                        <a:rPr lang="en-IN" sz="1800" dirty="0" err="1">
                          <a:latin typeface="+mj-lt"/>
                          <a:cs typeface="Segoe UI Semibold" panose="020B0702040204020203" pitchFamily="34" charset="0"/>
                        </a:rPr>
                        <a:t>kakoty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2015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6749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Current Affiliation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Associate Professor, Department of Mechanical Engineering,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MALLA REDDY COLLEGE OF ENGINEERING AND TECHNOLOGY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Hyderabad, Telangana.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Email ID.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sekhar02351@gmail.com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60" y="2295194"/>
            <a:ext cx="2039815" cy="271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606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8486316"/>
              </p:ext>
            </p:extLst>
          </p:nvPr>
        </p:nvGraphicFramePr>
        <p:xfrm>
          <a:off x="2447136" y="22861"/>
          <a:ext cx="6606197" cy="51972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910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55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096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476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b="0" dirty="0">
                          <a:latin typeface="+mj-lt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18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l-PL" sz="1800" b="0" dirty="0">
                          <a:latin typeface="+mj-lt"/>
                          <a:cs typeface="Segoe UI Semibold" panose="020B0702040204020203" pitchFamily="34" charset="0"/>
                        </a:rPr>
                        <a:t>Dr. Amitava Ghatak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5551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800" dirty="0">
                          <a:latin typeface="+mj-lt"/>
                        </a:rPr>
                        <a:t>Prof.  P.S. </a:t>
                      </a:r>
                      <a:r>
                        <a:rPr lang="en-IN" sz="1800" dirty="0" err="1">
                          <a:latin typeface="+mj-lt"/>
                        </a:rPr>
                        <a:t>Robi</a:t>
                      </a:r>
                      <a:endParaRPr lang="en-IN" sz="1800" dirty="0"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451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2015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41501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Current Affiliation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j-lt"/>
                        </a:rPr>
                        <a:t>Assistant professor, </a:t>
                      </a:r>
                    </a:p>
                    <a:p>
                      <a:pPr marL="0" lvl="0" indent="0" algn="l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j-lt"/>
                        </a:rPr>
                        <a:t>Department of Mechanical, </a:t>
                      </a:r>
                    </a:p>
                    <a:p>
                      <a:pPr marL="0" lvl="0" indent="0" algn="l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j-lt"/>
                        </a:rPr>
                        <a:t>Techno India University, Kolkata</a:t>
                      </a:r>
                      <a:endParaRPr lang="fr-FR" sz="18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70004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Email ID.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j-lt"/>
                        </a:rPr>
                        <a:t>amitavaghatak7@gmail.com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Google Shape;455;p70">
            <a:extLst>
              <a:ext uri="{FF2B5EF4-FFF2-40B4-BE49-F238E27FC236}">
                <a16:creationId xmlns:a16="http://schemas.microsoft.com/office/drawing/2014/main" id="{148B1425-C284-45F0-B04C-8D51DB91BA4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0970"/>
            <a:ext cx="2194560" cy="222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18" y="2963719"/>
            <a:ext cx="1634836" cy="217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285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1233610"/>
              </p:ext>
            </p:extLst>
          </p:nvPr>
        </p:nvGraphicFramePr>
        <p:xfrm>
          <a:off x="3813177" y="54907"/>
          <a:ext cx="4938938" cy="484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137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4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967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977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200" b="0" dirty="0">
                          <a:latin typeface="+mj-lt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12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2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2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1600" dirty="0" smtClean="0"/>
                        <a:t>Dr. H. </a:t>
                      </a:r>
                      <a:r>
                        <a:rPr lang="en-IN" sz="1600" dirty="0" err="1" smtClean="0"/>
                        <a:t>Lalhmingsanga</a:t>
                      </a:r>
                      <a:endParaRPr lang="pl-PL" sz="16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977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200" dirty="0">
                          <a:latin typeface="+mj-lt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2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2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600" dirty="0" err="1" smtClean="0"/>
                        <a:t>Prof.</a:t>
                      </a:r>
                      <a:r>
                        <a:rPr lang="en-IN" sz="1600" dirty="0" smtClean="0"/>
                        <a:t> </a:t>
                      </a:r>
                      <a:r>
                        <a:rPr lang="en-IN" sz="1600" dirty="0" err="1" smtClean="0"/>
                        <a:t>Pinakeswar</a:t>
                      </a:r>
                      <a:r>
                        <a:rPr lang="en-IN" sz="1600" dirty="0" smtClean="0"/>
                        <a:t> </a:t>
                      </a:r>
                      <a:r>
                        <a:rPr lang="en-IN" sz="1600" dirty="0" err="1" smtClean="0"/>
                        <a:t>Mahanta</a:t>
                      </a:r>
                      <a:endParaRPr lang="en-IN" sz="1600" dirty="0"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9573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200" dirty="0">
                          <a:latin typeface="+mj-lt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12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2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2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1600" dirty="0" smtClean="0"/>
                        <a:t>2015</a:t>
                      </a:r>
                      <a:endParaRPr lang="en-IN" sz="1600" dirty="0" smtClean="0">
                        <a:latin typeface="+mj-lt"/>
                      </a:endParaRPr>
                    </a:p>
                    <a:p>
                      <a:pPr>
                        <a:lnSpc>
                          <a:spcPct val="200000"/>
                        </a:lnSpc>
                      </a:pP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19375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200" dirty="0">
                          <a:latin typeface="+mj-lt"/>
                          <a:cs typeface="Segoe UI Semibold" panose="020B0702040204020203" pitchFamily="34" charset="0"/>
                        </a:rPr>
                        <a:t>Current Affiliation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2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2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 b="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Asst</a:t>
                      </a:r>
                      <a:r>
                        <a:rPr lang="fr-FR" sz="16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. Professor</a:t>
                      </a:r>
                    </a:p>
                    <a:p>
                      <a:pPr marL="0" lvl="0" indent="0" algn="l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NIT Mizoram</a:t>
                      </a:r>
                    </a:p>
                    <a:p>
                      <a:pPr marL="0" lvl="0" indent="0" algn="l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r-FR" sz="16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39573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200" dirty="0">
                          <a:latin typeface="+mj-lt"/>
                          <a:cs typeface="Segoe UI Semibold" panose="020B0702040204020203" pitchFamily="34" charset="0"/>
                        </a:rPr>
                        <a:t>Email ID.</a:t>
                      </a:r>
                      <a:endParaRPr lang="en-IN" sz="12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2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2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hlalhmingsang@gmail.com</a:t>
                      </a:r>
                    </a:p>
                    <a:p>
                      <a:pPr marL="0" lvl="0" indent="0" algn="l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67416" cy="2980450"/>
          </a:xfrm>
          <a:prstGeom prst="rect">
            <a:avLst/>
          </a:prstGeom>
        </p:spPr>
      </p:pic>
      <p:pic>
        <p:nvPicPr>
          <p:cNvPr id="47106" name="Picture 2" descr="https://www.nitmz.ac.in/ImageGenerator.aspx?imgID=30129&amp;command=profile_pic&amp;w=100&amp;h=1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959557"/>
            <a:ext cx="1940011" cy="218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7678" y="2932340"/>
            <a:ext cx="2381250" cy="22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788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644004"/>
              </p:ext>
            </p:extLst>
          </p:nvPr>
        </p:nvGraphicFramePr>
        <p:xfrm>
          <a:off x="2622627" y="109694"/>
          <a:ext cx="6004138" cy="484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18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76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077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7234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b="0" dirty="0">
                          <a:latin typeface="+mj-lt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16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l-PL" sz="1600" b="0" dirty="0">
                          <a:latin typeface="+mj-lt"/>
                          <a:cs typeface="Segoe UI Semibold" panose="020B0702040204020203" pitchFamily="34" charset="0"/>
                        </a:rPr>
                        <a:t>Dr. </a:t>
                      </a:r>
                      <a:r>
                        <a:rPr lang="en-IN" sz="1600" b="0" dirty="0" smtClean="0">
                          <a:latin typeface="+mj-lt"/>
                          <a:cs typeface="Segoe UI Semibold" panose="020B0702040204020203" pitchFamily="34" charset="0"/>
                        </a:rPr>
                        <a:t>N</a:t>
                      </a:r>
                      <a:r>
                        <a:rPr lang="en-IN" sz="1600" b="0" dirty="0" smtClean="0">
                          <a:latin typeface="+mj-lt"/>
                        </a:rPr>
                        <a:t>. </a:t>
                      </a:r>
                      <a:r>
                        <a:rPr lang="en-IN" sz="1600" b="0" dirty="0" err="1">
                          <a:latin typeface="+mj-lt"/>
                        </a:rPr>
                        <a:t>Shanmuga</a:t>
                      </a:r>
                      <a:r>
                        <a:rPr lang="en-IN" sz="1600" b="0" dirty="0">
                          <a:latin typeface="+mj-lt"/>
                        </a:rPr>
                        <a:t> </a:t>
                      </a:r>
                      <a:r>
                        <a:rPr lang="en-IN" sz="1600" b="0" dirty="0" err="1">
                          <a:latin typeface="+mj-lt"/>
                        </a:rPr>
                        <a:t>priya</a:t>
                      </a:r>
                      <a:endParaRPr lang="pl-PL" sz="16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7234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600" dirty="0">
                          <a:latin typeface="+mj-lt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600" dirty="0">
                          <a:latin typeface="+mj-lt"/>
                        </a:rPr>
                        <a:t>Prof. S. </a:t>
                      </a:r>
                      <a:r>
                        <a:rPr lang="en-IN" sz="1600" dirty="0" err="1">
                          <a:latin typeface="+mj-lt"/>
                        </a:rPr>
                        <a:t>Kanagaraj</a:t>
                      </a:r>
                      <a:endParaRPr lang="en-IN" sz="1600" dirty="0"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7234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600" dirty="0">
                          <a:latin typeface="+mj-lt"/>
                          <a:cs typeface="Segoe UI Semibold" panose="020B0702040204020203" pitchFamily="34" charset="0"/>
                        </a:rPr>
                        <a:t>2016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8298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600" dirty="0">
                          <a:latin typeface="+mj-lt"/>
                          <a:cs typeface="Segoe UI Semibold" panose="020B0702040204020203" pitchFamily="34" charset="0"/>
                        </a:rPr>
                        <a:t>Current Affiliation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j-lt"/>
                        </a:rPr>
                        <a:t>Assistant professor, </a:t>
                      </a:r>
                    </a:p>
                    <a:p>
                      <a:pPr marL="0" lvl="0" indent="0" algn="l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j-lt"/>
                        </a:rPr>
                        <a:t>Department of Mechanical, </a:t>
                      </a:r>
                    </a:p>
                    <a:p>
                      <a:pPr marL="0" lvl="0" indent="0" algn="l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j-lt"/>
                        </a:rPr>
                        <a:t>Siddaganga Institute of Technology,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latin typeface="+mj-lt"/>
                        </a:rPr>
                        <a:t>Tumkuru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j-lt"/>
                        </a:rPr>
                        <a:t>, Karnataka</a:t>
                      </a:r>
                      <a:endParaRPr lang="fr-FR" sz="16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915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Email ID.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  <a:latin typeface="+mj-lt"/>
                          <a:hlinkClick r:id="rId3"/>
                        </a:rPr>
                        <a:t>shanmugapriyansp@gmail.com</a:t>
                      </a:r>
                      <a:endParaRPr lang="en-US" sz="1600" b="0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pPr marL="0" lvl="0" indent="0" algn="l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/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nspriya@sit.ac.in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" name="Google Shape;449;p69">
            <a:extLst>
              <a:ext uri="{FF2B5EF4-FFF2-40B4-BE49-F238E27FC236}">
                <a16:creationId xmlns:a16="http://schemas.microsoft.com/office/drawing/2014/main" id="{F492917E-11BC-4783-AA25-88B758E2BB4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2447136" cy="291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563" y="2963716"/>
            <a:ext cx="1634837" cy="2179784"/>
          </a:xfrm>
          <a:prstGeom prst="rect">
            <a:avLst/>
          </a:prstGeom>
        </p:spPr>
      </p:pic>
      <p:pic>
        <p:nvPicPr>
          <p:cNvPr id="46082" name="Picture 2" descr="https://sit.irins.org/assets/profile_images/9116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06526"/>
            <a:ext cx="1524000" cy="2136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058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3940756"/>
              </p:ext>
            </p:extLst>
          </p:nvPr>
        </p:nvGraphicFramePr>
        <p:xfrm>
          <a:off x="4627419" y="237198"/>
          <a:ext cx="4516581" cy="4757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92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8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148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822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0" dirty="0">
                          <a:latin typeface="+mj-lt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16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b="1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j-lt"/>
                        </a:rPr>
                        <a:t>Dr.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latin typeface="+mj-lt"/>
                        </a:rPr>
                        <a:t>Seikh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j-lt"/>
                        </a:rPr>
                        <a:t> Mustafa Kamal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711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600" b="0" dirty="0">
                          <a:latin typeface="+mj-lt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b="1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j-lt"/>
                        </a:rPr>
                        <a:t>Prof. Uday S Dixit</a:t>
                      </a:r>
                      <a:endParaRPr lang="en-IN" sz="16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226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0" dirty="0">
                          <a:latin typeface="+mj-lt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16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b="1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600" b="0" dirty="0">
                          <a:solidFill>
                            <a:schemeClr val="tx1"/>
                          </a:solidFill>
                          <a:latin typeface="+mj-lt"/>
                          <a:cs typeface="Segoe UI Semibold" panose="020B0702040204020203" pitchFamily="34" charset="0"/>
                        </a:rPr>
                        <a:t>2016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6753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600" b="0" dirty="0">
                          <a:latin typeface="+mj-lt"/>
                          <a:cs typeface="Segoe UI Semibold" panose="020B0702040204020203" pitchFamily="34" charset="0"/>
                        </a:rPr>
                        <a:t>Current Affiliation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b="1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200000"/>
                        </a:lnSpc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j-lt"/>
                        </a:rPr>
                        <a:t>Assistant Professor, </a:t>
                      </a:r>
                    </a:p>
                    <a:p>
                      <a:pPr algn="l" fontAlgn="b">
                        <a:lnSpc>
                          <a:spcPct val="200000"/>
                        </a:lnSpc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j-lt"/>
                        </a:rPr>
                        <a:t>Department of Mechanical Engineering, </a:t>
                      </a:r>
                    </a:p>
                    <a:p>
                      <a:pPr algn="l" fontAlgn="b">
                        <a:lnSpc>
                          <a:spcPct val="200000"/>
                        </a:lnSpc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j-lt"/>
                        </a:rPr>
                        <a:t>IIT Jammu.</a:t>
                      </a:r>
                      <a:endParaRPr lang="en-IN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976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0" dirty="0">
                          <a:latin typeface="+mj-lt"/>
                          <a:cs typeface="Segoe UI Semibold" panose="020B0702040204020203" pitchFamily="34" charset="0"/>
                        </a:rPr>
                        <a:t>Email ID.</a:t>
                      </a:r>
                      <a:endParaRPr lang="en-IN" sz="16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1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b="1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600" b="0" i="0" dirty="0" smtClean="0">
                          <a:solidFill>
                            <a:schemeClr val="tx1"/>
                          </a:solidFill>
                          <a:effectLst/>
                          <a:latin typeface="Open Sans"/>
                        </a:rPr>
                        <a:t>seikh.kamal@iitjammu.ac. in</a:t>
                      </a:r>
                      <a:endParaRPr lang="en-IN" sz="16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2F42101A-3D9C-4B0B-AD45-499FABAC8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06" y="94552"/>
            <a:ext cx="4482713" cy="25215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927" y="2895225"/>
            <a:ext cx="1574800" cy="2099733"/>
          </a:xfrm>
          <a:prstGeom prst="rect">
            <a:avLst/>
          </a:prstGeom>
        </p:spPr>
      </p:pic>
      <p:pic>
        <p:nvPicPr>
          <p:cNvPr id="19458" name="Picture 2" descr="https://iitjammu.ac.in/facultyImages/Mustafakama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7" y="2958338"/>
            <a:ext cx="1527464" cy="2036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685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2016500"/>
              </p:ext>
            </p:extLst>
          </p:nvPr>
        </p:nvGraphicFramePr>
        <p:xfrm>
          <a:off x="3041373" y="22861"/>
          <a:ext cx="6011960" cy="50824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209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80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12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476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b="0" dirty="0">
                          <a:latin typeface="+mj-lt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18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l-PL" sz="1800" b="0" dirty="0">
                          <a:latin typeface="+mj-lt"/>
                          <a:cs typeface="Segoe UI Semibold" panose="020B0702040204020203" pitchFamily="34" charset="0"/>
                        </a:rPr>
                        <a:t>Dr. </a:t>
                      </a:r>
                      <a:r>
                        <a:rPr lang="en-IN" sz="1800" b="0" dirty="0" smtClean="0">
                          <a:latin typeface="+mj-lt"/>
                        </a:rPr>
                        <a:t>S. Arun</a:t>
                      </a:r>
                      <a:endParaRPr lang="pl-PL" sz="18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5551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800" dirty="0">
                          <a:latin typeface="+mj-lt"/>
                        </a:rPr>
                        <a:t>Prof. S. </a:t>
                      </a:r>
                      <a:r>
                        <a:rPr lang="en-IN" sz="1800" dirty="0" err="1">
                          <a:latin typeface="+mj-lt"/>
                        </a:rPr>
                        <a:t>Kanagaraj</a:t>
                      </a:r>
                      <a:endParaRPr lang="en-IN" sz="1800" dirty="0"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451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2016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78075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Current Affiliation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dirty="0" err="1" smtClean="0">
                          <a:solidFill>
                            <a:schemeClr val="dk2"/>
                          </a:solidFill>
                        </a:rPr>
                        <a:t>Scientist</a:t>
                      </a:r>
                      <a:r>
                        <a:rPr lang="fr-FR" sz="1800" dirty="0" smtClean="0">
                          <a:solidFill>
                            <a:schemeClr val="dk2"/>
                          </a:solidFill>
                        </a:rPr>
                        <a:t>, </a:t>
                      </a:r>
                      <a:r>
                        <a:rPr lang="fr-FR" sz="1800" dirty="0" err="1" smtClean="0">
                          <a:solidFill>
                            <a:schemeClr val="dk2"/>
                          </a:solidFill>
                        </a:rPr>
                        <a:t>CSIR</a:t>
                      </a:r>
                      <a:r>
                        <a:rPr lang="fr-FR" sz="1800" dirty="0" smtClean="0">
                          <a:solidFill>
                            <a:schemeClr val="dk2"/>
                          </a:solidFill>
                        </a:rPr>
                        <a:t> National Aerospace Laboratories Bangalore. </a:t>
                      </a:r>
                      <a:endParaRPr lang="fr-FR" sz="1800" dirty="0">
                        <a:solidFill>
                          <a:schemeClr val="dk2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70004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Email ID.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aruns@nal.res.in</a:t>
                      </a:r>
                      <a:endParaRPr lang="en-US" sz="1800" b="0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Google Shape;441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7527" y="22861"/>
            <a:ext cx="3278909" cy="2733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727" y="2951402"/>
            <a:ext cx="1644073" cy="2192098"/>
          </a:xfrm>
          <a:prstGeom prst="rect">
            <a:avLst/>
          </a:prstGeom>
        </p:spPr>
      </p:pic>
      <p:pic>
        <p:nvPicPr>
          <p:cNvPr id="20482" name="Picture 2" descr="Dr. S Aru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067771"/>
            <a:ext cx="2068946" cy="206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162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6287281"/>
              </p:ext>
            </p:extLst>
          </p:nvPr>
        </p:nvGraphicFramePr>
        <p:xfrm>
          <a:off x="3876964" y="120073"/>
          <a:ext cx="5029203" cy="484909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396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569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101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b="0" dirty="0">
                          <a:latin typeface="+mj-lt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14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4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l-PL" sz="1400" b="0" dirty="0">
                          <a:latin typeface="+mj-lt"/>
                          <a:cs typeface="Segoe UI Semibold" panose="020B0702040204020203" pitchFamily="34" charset="0"/>
                        </a:rPr>
                        <a:t>Dr. </a:t>
                      </a:r>
                      <a:r>
                        <a:rPr lang="en-IN" sz="1400" b="0" dirty="0">
                          <a:latin typeface="+mj-lt"/>
                        </a:rPr>
                        <a:t>Manabendra Pathak</a:t>
                      </a:r>
                      <a:endParaRPr lang="pl-PL" sz="14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4274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400" dirty="0">
                          <a:latin typeface="+mj-lt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4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400" dirty="0">
                          <a:latin typeface="+mj-lt"/>
                        </a:rPr>
                        <a:t>Prof. Anoop Kumar </a:t>
                      </a:r>
                      <a:r>
                        <a:rPr lang="en-IN" sz="1400" dirty="0" err="1">
                          <a:latin typeface="+mj-lt"/>
                        </a:rPr>
                        <a:t>Dass</a:t>
                      </a:r>
                      <a:endParaRPr lang="en-IN" sz="1400" dirty="0"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101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dirty="0">
                          <a:latin typeface="+mj-lt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14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4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400" dirty="0">
                          <a:latin typeface="+mj-lt"/>
                          <a:cs typeface="Segoe UI Semibold" panose="020B0702040204020203" pitchFamily="34" charset="0"/>
                        </a:rPr>
                        <a:t>2007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6578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400" dirty="0">
                          <a:latin typeface="+mj-lt"/>
                          <a:cs typeface="Segoe UI Semibold" panose="020B0702040204020203" pitchFamily="34" charset="0"/>
                        </a:rPr>
                        <a:t>Current Affiliation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4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dirty="0">
                          <a:latin typeface="+mj-lt"/>
                        </a:rPr>
                        <a:t>Associate Professor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j-lt"/>
                        </a:rPr>
                        <a:t>, </a:t>
                      </a:r>
                    </a:p>
                    <a:p>
                      <a:pPr marL="0" lvl="0" indent="0" algn="l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j-lt"/>
                        </a:rPr>
                        <a:t>Department of Mechanical Engineering, </a:t>
                      </a:r>
                    </a:p>
                    <a:p>
                      <a:pPr marL="0" lvl="0" indent="0" algn="l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j-lt"/>
                        </a:rPr>
                        <a:t>Indian Institute of Technology Patna,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  <a:latin typeface="+mj-lt"/>
                        </a:rPr>
                        <a:t>Bihta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j-lt"/>
                        </a:rPr>
                        <a:t>, Patna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dirty="0">
                          <a:latin typeface="+mj-lt"/>
                          <a:cs typeface="Segoe UI Semibold" panose="020B0702040204020203" pitchFamily="34" charset="0"/>
                        </a:rPr>
                        <a:t>Email ID.</a:t>
                      </a:r>
                      <a:endParaRPr lang="en-IN" sz="14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4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j-lt"/>
                        </a:rPr>
                        <a:t>mpathak@iitp.ac.in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8" name="Google Shape;416;p64">
            <a:extLst>
              <a:ext uri="{FF2B5EF4-FFF2-40B4-BE49-F238E27FC236}">
                <a16:creationId xmlns:a16="http://schemas.microsoft.com/office/drawing/2014/main" id="{50746C7F-3338-459D-B017-80F68262792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33" y="22861"/>
            <a:ext cx="3235040" cy="2720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720" y="2913477"/>
            <a:ext cx="1452928" cy="1937238"/>
          </a:xfrm>
          <a:prstGeom prst="rect">
            <a:avLst/>
          </a:prstGeom>
        </p:spPr>
      </p:pic>
      <p:pic>
        <p:nvPicPr>
          <p:cNvPr id="15362" name="Picture 2" descr="https://www.iitp.ac.in/~mpathak/pics/mpatha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4" y="2932980"/>
            <a:ext cx="1917734" cy="191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473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978341"/>
              </p:ext>
            </p:extLst>
          </p:nvPr>
        </p:nvGraphicFramePr>
        <p:xfrm>
          <a:off x="2447136" y="22861"/>
          <a:ext cx="6696863" cy="50977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169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701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603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latin typeface="+mj-lt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18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b="1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j-lt"/>
                        </a:rPr>
                        <a:t>Dr. T.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latin typeface="+mj-lt"/>
                        </a:rPr>
                        <a:t>Moasunep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j-lt"/>
                        </a:rPr>
                        <a:t> Jamir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660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b="0" dirty="0">
                          <a:latin typeface="+mj-lt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b="1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j-lt"/>
                        </a:rPr>
                        <a:t>Prof. S. K.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latin typeface="+mj-lt"/>
                        </a:rPr>
                        <a:t>Kakoty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j-lt"/>
                        </a:rPr>
                        <a:t>Prof. Karuna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latin typeface="+mj-lt"/>
                        </a:rPr>
                        <a:t>Kalita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j-lt"/>
                        </a:rPr>
                        <a:t>.</a:t>
                      </a:r>
                      <a:endParaRPr lang="en-IN" sz="18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127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latin typeface="+mj-lt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18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b="1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cs typeface="Segoe UI Semibold" panose="020B0702040204020203" pitchFamily="34" charset="0"/>
                        </a:rPr>
                        <a:t>2016</a:t>
                      </a:r>
                      <a:endParaRPr lang="en-IN" sz="1800" b="0" dirty="0">
                        <a:solidFill>
                          <a:schemeClr val="tx1"/>
                        </a:solidFill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9095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b="0" dirty="0">
                          <a:latin typeface="+mj-lt"/>
                          <a:cs typeface="Segoe UI Semibold" panose="020B0702040204020203" pitchFamily="34" charset="0"/>
                        </a:rPr>
                        <a:t>Current Affiliation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b="1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200000"/>
                        </a:lnSpc>
                      </a:pPr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Assistant Professor</a:t>
                      </a:r>
                    </a:p>
                    <a:p>
                      <a:pPr algn="l" fontAlgn="b">
                        <a:lnSpc>
                          <a:spcPct val="200000"/>
                        </a:lnSpc>
                      </a:pPr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Debre </a:t>
                      </a:r>
                      <a:r>
                        <a:rPr lang="en-IN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Berhan</a:t>
                      </a:r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IN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Univeristy</a:t>
                      </a:r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, Debre </a:t>
                      </a:r>
                      <a:r>
                        <a:rPr lang="en-IN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Berhan</a:t>
                      </a:r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, Ethiopia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0292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latin typeface="+mj-lt"/>
                          <a:cs typeface="Segoe UI Semibold" panose="020B0702040204020203" pitchFamily="34" charset="0"/>
                        </a:rPr>
                        <a:t>Email ID.</a:t>
                      </a:r>
                      <a:endParaRPr lang="en-IN" sz="18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b="1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sunepbokdi@gmail.com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8BFB6426-9CB5-4B1F-BDB1-E513A36BE8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5818" y="0"/>
            <a:ext cx="2225963" cy="29301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39378"/>
            <a:ext cx="1560946" cy="20812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136" y="3098517"/>
            <a:ext cx="1533737" cy="204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354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2DAC891-BE6E-42CF-B87A-BA2DEC8A21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6233470"/>
              </p:ext>
            </p:extLst>
          </p:nvPr>
        </p:nvGraphicFramePr>
        <p:xfrm>
          <a:off x="3667125" y="413543"/>
          <a:ext cx="5429251" cy="457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54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1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240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latin typeface="+mj-lt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18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l-PL" sz="1800" dirty="0">
                          <a:latin typeface="+mj-lt"/>
                          <a:cs typeface="Segoe UI Semibold" panose="020B0702040204020203" pitchFamily="34" charset="0"/>
                        </a:rPr>
                        <a:t>Dr. Ravi Kant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Prof. </a:t>
                      </a:r>
                      <a:r>
                        <a:rPr lang="en-US" sz="1800" dirty="0" err="1">
                          <a:latin typeface="+mj-lt"/>
                          <a:cs typeface="Segoe UI Semibold" panose="020B0702040204020203" pitchFamily="34" charset="0"/>
                        </a:rPr>
                        <a:t>Shrikrishna</a:t>
                      </a: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 N. Joshi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2016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7542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Current Affiliation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Assistant Professor,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Department of Mechanical Engineering,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IIT Ropar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Email ID.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  <a:hlinkClick r:id="rId2"/>
                        </a:rPr>
                        <a:t>only4ravikant@gmail.com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  <a:hlinkClick r:id="rId2"/>
                        </a:rPr>
                        <a:t>ravi.kant@iitrpr.ac.in</a:t>
                      </a: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1266" name="Picture 2" descr="https://lh4.googleusercontent.com/Z_bgFzfRUH_DqOBlIRGxRd5rGED5CdgvMRfPiHkwT0An873T_DDs055S1q1vXgpLVEsGGLUipWfHYfL2HutXDQG6Pzcpiqr621ZmuKmqP_Nlmx5G6MTyWvcDtlD0chlJcP8uysm_i5M">
            <a:extLst>
              <a:ext uri="{FF2B5EF4-FFF2-40B4-BE49-F238E27FC236}">
                <a16:creationId xmlns:a16="http://schemas.microsoft.com/office/drawing/2014/main" id="{B6234792-AF04-4D49-912B-8065004620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72" r="20033"/>
          <a:stretch/>
        </p:blipFill>
        <p:spPr bwMode="auto">
          <a:xfrm>
            <a:off x="0" y="-35833"/>
            <a:ext cx="4940011" cy="293938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177161"/>
            <a:ext cx="1893455" cy="18934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1" y="3262234"/>
            <a:ext cx="1457902" cy="180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486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lh4.googleusercontent.com/SIs4ZqB3fNgvPkfZnGo-USr6I2Hpdq6r88ylWPYyRwb7T2p1SR7OTy679ysja1w7E7uAO9gcSwC-Y3m3WandqERf4zwZdU9gSAJFTsJdMXGJMMY0st6WAtD7Az-alny_Ybed9HctYyw">
            <a:extLst>
              <a:ext uri="{FF2B5EF4-FFF2-40B4-BE49-F238E27FC236}">
                <a16:creationId xmlns:a16="http://schemas.microsoft.com/office/drawing/2014/main" id="{7EB21C6F-415E-4294-9400-5692FCDCB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01" y="55419"/>
            <a:ext cx="1880680" cy="241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4B55D29-8877-4092-B2CA-1C55E41242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9190275"/>
              </p:ext>
            </p:extLst>
          </p:nvPr>
        </p:nvGraphicFramePr>
        <p:xfrm>
          <a:off x="3921828" y="55419"/>
          <a:ext cx="5126922" cy="49396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75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22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245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b="0" dirty="0">
                          <a:latin typeface="+mj-lt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16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600" dirty="0">
                          <a:latin typeface="+mj-lt"/>
                          <a:cs typeface="Segoe UI Semibold" panose="020B0702040204020203" pitchFamily="34" charset="0"/>
                        </a:rPr>
                        <a:t>A. </a:t>
                      </a:r>
                      <a:r>
                        <a:rPr lang="en-IN" sz="1600" dirty="0" err="1">
                          <a:latin typeface="+mj-lt"/>
                          <a:cs typeface="Segoe UI Semibold" panose="020B0702040204020203" pitchFamily="34" charset="0"/>
                        </a:rPr>
                        <a:t>Muthuraja</a:t>
                      </a:r>
                      <a:endParaRPr lang="pl-PL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600" dirty="0">
                          <a:latin typeface="+mj-lt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Prof.  S. </a:t>
                      </a:r>
                      <a:r>
                        <a:rPr lang="en-US" sz="1600" dirty="0" err="1">
                          <a:latin typeface="+mj-lt"/>
                          <a:cs typeface="Segoe UI Semibold" panose="020B0702040204020203" pitchFamily="34" charset="0"/>
                        </a:rPr>
                        <a:t>Senthilvelan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600" dirty="0" smtClean="0">
                          <a:latin typeface="+mj-lt"/>
                          <a:cs typeface="Segoe UI Semibold" panose="020B0702040204020203" pitchFamily="34" charset="0"/>
                        </a:rPr>
                        <a:t>2016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67494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600" dirty="0">
                          <a:latin typeface="+mj-lt"/>
                          <a:cs typeface="Segoe UI Semibold" panose="020B0702040204020203" pitchFamily="34" charset="0"/>
                        </a:rPr>
                        <a:t>Current Affiliation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Associate Professor, Department of Mechanical Engineering, PRIST University, </a:t>
                      </a:r>
                      <a:r>
                        <a:rPr lang="en-US" sz="1600" dirty="0" err="1">
                          <a:latin typeface="+mj-lt"/>
                          <a:cs typeface="Segoe UI Semibold" panose="020B0702040204020203" pitchFamily="34" charset="0"/>
                        </a:rPr>
                        <a:t>Vallam</a:t>
                      </a: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, </a:t>
                      </a:r>
                      <a:r>
                        <a:rPr lang="en-US" sz="1600" dirty="0" err="1">
                          <a:latin typeface="+mj-lt"/>
                          <a:cs typeface="Segoe UI Semibold" panose="020B0702040204020203" pitchFamily="34" charset="0"/>
                        </a:rPr>
                        <a:t>Thanjavur</a:t>
                      </a: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, Tamilnadu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Email ID.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600" dirty="0">
                          <a:latin typeface="+mj-lt"/>
                          <a:cs typeface="Segoe UI Semibold" panose="020B0702040204020203" pitchFamily="34" charset="0"/>
                          <a:hlinkClick r:id="rId3"/>
                        </a:rPr>
                        <a:t>a.muthuraja2010@gmail.com</a:t>
                      </a:r>
                      <a:r>
                        <a:rPr lang="en-IN" sz="1600" dirty="0">
                          <a:latin typeface="+mj-lt"/>
                          <a:cs typeface="Segoe UI Semibold" panose="020B0702040204020203" pitchFamily="34" charset="0"/>
                        </a:rPr>
                        <a:t>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30" y="2731772"/>
            <a:ext cx="1703770" cy="227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89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E7EB4D4-9DCA-40D3-AD3E-B0E6A532E6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8103340"/>
              </p:ext>
            </p:extLst>
          </p:nvPr>
        </p:nvGraphicFramePr>
        <p:xfrm>
          <a:off x="3959604" y="171110"/>
          <a:ext cx="5126922" cy="484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75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22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b="0" dirty="0">
                          <a:latin typeface="+mj-lt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18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Debaleena Chakraborty</a:t>
                      </a:r>
                      <a:endParaRPr lang="pl-PL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Dr. </a:t>
                      </a:r>
                      <a:r>
                        <a:rPr lang="en-US" sz="1800" dirty="0" err="1">
                          <a:latin typeface="+mj-lt"/>
                          <a:cs typeface="Segoe UI Semibold" panose="020B0702040204020203" pitchFamily="34" charset="0"/>
                        </a:rPr>
                        <a:t>Debabrata</a:t>
                      </a: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 Chakraborty &amp; Dr. K. S. R. K. Murthy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2016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67494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Current Affiliation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Lead Engineer with GE Aviation, Bangalore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Email ID.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  <a:hlinkClick r:id="rId2"/>
                        </a:rPr>
                        <a:t>chakra.debaleena@gmail.com</a:t>
                      </a: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0482" name="Picture 2" descr="https://lh4.googleusercontent.com/vzr9v7XmcEd1PyWjtTHl1MJActS6eMpvId8Rer956Rh4SuPUh93nhiz5wPV1OBLxlXCgT8lVPyjnqP0pRuORHC5hHg-YT9PKgb6lkqKpuCkhmNUucNoP1uVNRjQGwWVHQuJyipD-Xgg">
            <a:extLst>
              <a:ext uri="{FF2B5EF4-FFF2-40B4-BE49-F238E27FC236}">
                <a16:creationId xmlns:a16="http://schemas.microsoft.com/office/drawing/2014/main" id="{7C36500F-AB72-4342-BDA6-639DACA4DB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51" b="13519"/>
          <a:stretch/>
        </p:blipFill>
        <p:spPr bwMode="auto">
          <a:xfrm>
            <a:off x="3463" y="0"/>
            <a:ext cx="3726226" cy="295563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499" y="3095413"/>
            <a:ext cx="2048087" cy="20480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986" y="3147897"/>
            <a:ext cx="1496703" cy="19956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604" y="3147897"/>
            <a:ext cx="1496702" cy="199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689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lh3.googleusercontent.com/4oykuz7pF7sbQWRFFYV6CYYHrc2Gz7Gc3IdU9O4kqkOmVDlLhqacbkVaj00042FPD9b5vb0fnwmzSKd1jCJnjGRMyRham4iUcRdCjnSWlsbGv48rlH5gPb0XX4n3E8idbclxuOm90ro">
            <a:extLst>
              <a:ext uri="{FF2B5EF4-FFF2-40B4-BE49-F238E27FC236}">
                <a16:creationId xmlns:a16="http://schemas.microsoft.com/office/drawing/2014/main" id="{27067A9C-1179-4278-AFD8-22F201486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4254"/>
            <a:ext cx="1500524" cy="192924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3EBF347-BD94-45B3-94E0-55CA541F56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7645735"/>
              </p:ext>
            </p:extLst>
          </p:nvPr>
        </p:nvGraphicFramePr>
        <p:xfrm>
          <a:off x="3094891" y="314035"/>
          <a:ext cx="5953859" cy="4983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042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3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742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217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latin typeface="+mj-lt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18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A. Johnney Mertens</a:t>
                      </a:r>
                      <a:endParaRPr lang="pl-PL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217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Prof. S. </a:t>
                      </a:r>
                      <a:r>
                        <a:rPr lang="en-IN" sz="1800" dirty="0" err="1">
                          <a:latin typeface="+mj-lt"/>
                          <a:cs typeface="Segoe UI Semibold" panose="020B0702040204020203" pitchFamily="34" charset="0"/>
                        </a:rPr>
                        <a:t>Senthilvelan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395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2016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8928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Current Affiliation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Associate Professor, Department of Mechanical Engineering,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National Institute of Technology - Puducherry,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Karaikal.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395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Email ID.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  <a:hlinkClick r:id="rId3"/>
                        </a:rPr>
                        <a:t>johnneymertens@gmail.com</a:t>
                      </a: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 &amp;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  <a:hlinkClick r:id="rId4"/>
                        </a:rPr>
                        <a:t>johnney.m@nitpy.ac.in</a:t>
                      </a: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891" y="2894522"/>
            <a:ext cx="1611745" cy="21489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4" t="18018" r="27414"/>
          <a:stretch/>
        </p:blipFill>
        <p:spPr>
          <a:xfrm>
            <a:off x="1500524" y="-10832"/>
            <a:ext cx="2631990" cy="2851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651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EB8995F-B684-40D2-9259-23552F54B9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7374000"/>
              </p:ext>
            </p:extLst>
          </p:nvPr>
        </p:nvGraphicFramePr>
        <p:xfrm>
          <a:off x="3921700" y="413543"/>
          <a:ext cx="5174675" cy="457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812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3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541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latin typeface="+mj-lt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18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l-PL" sz="1800" dirty="0">
                          <a:latin typeface="+mj-lt"/>
                          <a:cs typeface="Segoe UI Semibold" panose="020B0702040204020203" pitchFamily="34" charset="0"/>
                        </a:rPr>
                        <a:t>Dr. Azd Zayoud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fi-FI" sz="1800" dirty="0">
                          <a:latin typeface="+mj-lt"/>
                          <a:cs typeface="Segoe UI Semibold" panose="020B0702040204020203" pitchFamily="34" charset="0"/>
                        </a:rPr>
                        <a:t>Prof. Dr. U. K. Saha &amp;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fi-FI" sz="1800" dirty="0">
                          <a:latin typeface="+mj-lt"/>
                          <a:cs typeface="Segoe UI Semibold" panose="020B0702040204020203" pitchFamily="34" charset="0"/>
                        </a:rPr>
                        <a:t>Prof. Dr. P. Mahanta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2017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7542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Current Affiliation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Post Doctoral Fellow, Laboratory for Chemical Technology (LCT), Ghent, East Flanders, Belgium, Germany.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Email ID.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zayoud@gmail.com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074" name="Picture 2" descr="https://lh6.googleusercontent.com/uWRMqwCwsUavnoVGLl0EAmCjKzwMSeY6UChlvP8KRJMsBja0enY7zIdoOl4BmrKVn5Qs38MprctV9BMRYU6TpqUGuKIrAyLCikn2CmM9VZrHyidqsJDtuyFKLF7LULMqNKP9Za2vFzs">
            <a:extLst>
              <a:ext uri="{FF2B5EF4-FFF2-40B4-BE49-F238E27FC236}">
                <a16:creationId xmlns:a16="http://schemas.microsoft.com/office/drawing/2014/main" id="{21AEAC86-C16C-4EF6-891B-6620F6E17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726" y="132222"/>
            <a:ext cx="3155615" cy="312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Azd Zayou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8444"/>
            <a:ext cx="1995055" cy="1995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543" y="3180222"/>
            <a:ext cx="1353991" cy="18053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5104" y="3186546"/>
            <a:ext cx="1927377" cy="181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430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7625764"/>
              </p:ext>
            </p:extLst>
          </p:nvPr>
        </p:nvGraphicFramePr>
        <p:xfrm>
          <a:off x="2447136" y="22861"/>
          <a:ext cx="6606197" cy="51685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910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55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096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773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latin typeface="+mj-lt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18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l-PL" sz="1800" b="0" dirty="0">
                          <a:latin typeface="+mj-lt"/>
                          <a:cs typeface="Segoe UI Semibold" panose="020B0702040204020203" pitchFamily="34" charset="0"/>
                        </a:rPr>
                        <a:t>Dr. Hakeem Niyas U 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67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dirty="0">
                          <a:latin typeface="+mj-lt"/>
                        </a:rPr>
                        <a:t>Prof. P. </a:t>
                      </a:r>
                      <a:r>
                        <a:rPr lang="en-IN" sz="1800" dirty="0" err="1">
                          <a:latin typeface="+mj-lt"/>
                        </a:rPr>
                        <a:t>Muthukumar</a:t>
                      </a:r>
                      <a:endParaRPr lang="en-IN" sz="1800" dirty="0"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141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2017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6477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Current Affiliation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j-lt"/>
                        </a:rPr>
                        <a:t>Assistant professor, </a:t>
                      </a:r>
                    </a:p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j-lt"/>
                        </a:rPr>
                        <a:t>Energy Institute, Bengaluru</a:t>
                      </a:r>
                    </a:p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j-lt"/>
                        </a:rPr>
                        <a:t>(Centre of Rajiv Gandhi Institute of Petroleum Technology,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latin typeface="+mj-lt"/>
                        </a:rPr>
                        <a:t>Jais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j-lt"/>
                        </a:rPr>
                        <a:t>)</a:t>
                      </a:r>
                    </a:p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j-lt"/>
                        </a:rPr>
                        <a:t>Rajaji Nagar, Bengaluru,</a:t>
                      </a:r>
                    </a:p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j-lt"/>
                        </a:rPr>
                        <a:t>Karnataka, 560010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6564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Email ID.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j-lt"/>
                        </a:rPr>
                        <a:t>hakeemnus@rgipt.ac.in</a:t>
                      </a:r>
                    </a:p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j-lt"/>
                        </a:rPr>
                        <a:t>hakeemniyas@gmail.com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" name="Google Shape;467;p72">
            <a:extLst>
              <a:ext uri="{FF2B5EF4-FFF2-40B4-BE49-F238E27FC236}">
                <a16:creationId xmlns:a16="http://schemas.microsoft.com/office/drawing/2014/main" id="{380C3A9A-6B00-4FD5-BAAA-C29F7F3932B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985" y="0"/>
            <a:ext cx="1943100" cy="2484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1" y="2778989"/>
            <a:ext cx="1773383" cy="236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752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2882226"/>
              </p:ext>
            </p:extLst>
          </p:nvPr>
        </p:nvGraphicFramePr>
        <p:xfrm>
          <a:off x="2447136" y="22861"/>
          <a:ext cx="6696863" cy="50977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169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701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603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latin typeface="+mj-lt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18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b="1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l-PL" sz="1800" b="0" dirty="0">
                          <a:solidFill>
                            <a:schemeClr val="tx1"/>
                          </a:solidFill>
                          <a:latin typeface="+mj-lt"/>
                          <a:cs typeface="Segoe UI Semibold" panose="020B0702040204020203" pitchFamily="34" charset="0"/>
                        </a:rPr>
                        <a:t>Dr. </a:t>
                      </a:r>
                      <a:r>
                        <a:rPr lang="en-IN" sz="1800" b="0" dirty="0">
                          <a:solidFill>
                            <a:schemeClr val="tx1"/>
                          </a:solidFill>
                          <a:latin typeface="+mj-lt"/>
                          <a:cs typeface="Segoe UI Semibold" panose="020B0702040204020203" pitchFamily="34" charset="0"/>
                        </a:rPr>
                        <a:t>J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j-lt"/>
                        </a:rPr>
                        <a:t>ai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latin typeface="+mj-lt"/>
                        </a:rPr>
                        <a:t>Manik</a:t>
                      </a:r>
                      <a:endParaRPr lang="pl-PL" sz="1800" b="0" dirty="0">
                        <a:solidFill>
                          <a:schemeClr val="tx1"/>
                        </a:solidFill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660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b="0" dirty="0">
                          <a:latin typeface="+mj-lt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b="1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j-lt"/>
                        </a:rPr>
                        <a:t>Prof.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latin typeface="+mj-lt"/>
                        </a:rPr>
                        <a:t>Amaresh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latin typeface="+mj-lt"/>
                        </a:rPr>
                        <a:t>Dalal</a:t>
                      </a:r>
                      <a:endParaRPr lang="en-IN" sz="18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127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latin typeface="+mj-lt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18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b="1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b="0" dirty="0">
                          <a:solidFill>
                            <a:schemeClr val="tx1"/>
                          </a:solidFill>
                          <a:latin typeface="+mj-lt"/>
                          <a:cs typeface="Segoe UI Semibold" panose="020B0702040204020203" pitchFamily="34" charset="0"/>
                        </a:rPr>
                        <a:t>2017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9095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b="0" dirty="0">
                          <a:latin typeface="+mj-lt"/>
                          <a:cs typeface="Segoe UI Semibold" panose="020B0702040204020203" pitchFamily="34" charset="0"/>
                        </a:rPr>
                        <a:t>Current Affiliation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b="1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j-lt"/>
                        </a:rPr>
                        <a:t>Computational Fluids Scientist, ExxonMobil services and technology Pvt Ltd, Bangalore,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0292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latin typeface="+mj-lt"/>
                          <a:cs typeface="Segoe UI Semibold" panose="020B0702040204020203" pitchFamily="34" charset="0"/>
                        </a:rPr>
                        <a:t>Email ID.</a:t>
                      </a:r>
                      <a:endParaRPr lang="en-IN" sz="18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b="1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j-lt"/>
                        </a:rPr>
                        <a:t>jaimanik1985@gmail.com</a:t>
                      </a:r>
                      <a:endParaRPr lang="en-IN" sz="18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970E6234-FF26-487D-B084-183DF108D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320" y="22861"/>
            <a:ext cx="1866098" cy="248942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21" y="2632510"/>
            <a:ext cx="1866098" cy="248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283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B01346D-11DB-4732-9BDA-1E385AA3CE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5461069"/>
              </p:ext>
            </p:extLst>
          </p:nvPr>
        </p:nvGraphicFramePr>
        <p:xfrm>
          <a:off x="3350492" y="191123"/>
          <a:ext cx="5514109" cy="486244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784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50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806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038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b="0" dirty="0">
                          <a:latin typeface="+mj-lt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16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pl-PL" sz="1600" dirty="0">
                          <a:latin typeface="+mj-lt"/>
                          <a:cs typeface="Segoe UI Semibold" panose="020B0702040204020203" pitchFamily="34" charset="0"/>
                        </a:rPr>
                        <a:t>Dr Gyan Sagar Sinha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927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600" dirty="0">
                          <a:latin typeface="+mj-lt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Prof P </a:t>
                      </a:r>
                      <a:r>
                        <a:rPr lang="en-US" sz="1600" dirty="0" err="1">
                          <a:latin typeface="+mj-lt"/>
                          <a:cs typeface="Segoe UI Semibold" panose="020B0702040204020203" pitchFamily="34" charset="0"/>
                        </a:rPr>
                        <a:t>Muthukumar</a:t>
                      </a: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 &amp;</a:t>
                      </a:r>
                    </a:p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Prof. S C Mishra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1121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600" dirty="0">
                          <a:latin typeface="+mj-lt"/>
                          <a:cs typeface="Segoe UI Semibold" panose="020B0702040204020203" pitchFamily="34" charset="0"/>
                        </a:rPr>
                        <a:t>2017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70601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600" dirty="0">
                          <a:latin typeface="+mj-lt"/>
                          <a:cs typeface="Segoe UI Semibold" panose="020B0702040204020203" pitchFamily="34" charset="0"/>
                        </a:rPr>
                        <a:t>Current Affiliation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Assistant Professor II, </a:t>
                      </a:r>
                    </a:p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KIIT Deemed University, Bhubaneswar.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038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Email ID.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600" dirty="0">
                          <a:latin typeface="+mj-lt"/>
                          <a:cs typeface="Segoe UI Semibold" panose="020B0702040204020203" pitchFamily="34" charset="0"/>
                          <a:hlinkClick r:id="rId2"/>
                        </a:rPr>
                        <a:t>gyansagar49@gmail.com</a:t>
                      </a:r>
                      <a:r>
                        <a:rPr lang="en-IN" sz="1600" dirty="0">
                          <a:latin typeface="+mj-lt"/>
                          <a:cs typeface="Segoe UI Semibold" panose="020B0702040204020203" pitchFamily="34" charset="0"/>
                        </a:rPr>
                        <a:t>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148" name="Picture 4" descr="https://lh6.googleusercontent.com/ap9li2pMr98QqizpXBbAmYFLkRSxTAyiTjs2eikj8cKu82kNQuiO-WEw-Yvui2nTb2LlqLZYp6bcClW6Ni75BH0-Ekh4dpOw_zgYMbR5HFFyoKVqWnvEs91_R-yzivmVkJSVzN_Hm0s">
            <a:extLst>
              <a:ext uri="{FF2B5EF4-FFF2-40B4-BE49-F238E27FC236}">
                <a16:creationId xmlns:a16="http://schemas.microsoft.com/office/drawing/2014/main" id="{58B6D2B8-32E5-4AA7-942B-F527C39E6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703" y="3339920"/>
            <a:ext cx="1367205" cy="1753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701"/>
            <a:ext cx="5209310" cy="2144770"/>
          </a:xfrm>
          <a:prstGeom prst="rect">
            <a:avLst/>
          </a:prstGeom>
        </p:spPr>
      </p:pic>
      <p:pic>
        <p:nvPicPr>
          <p:cNvPr id="3074" name="Picture 2" descr="https://mechanical.kiit.ac.in/wp-content/uploads/2019/02/Gyan-Sagar-Sinh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8493"/>
            <a:ext cx="2244338" cy="1744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934" y="3318493"/>
            <a:ext cx="1301303" cy="173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041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2519174"/>
              </p:ext>
            </p:extLst>
          </p:nvPr>
        </p:nvGraphicFramePr>
        <p:xfrm>
          <a:off x="4094017" y="5839"/>
          <a:ext cx="4959315" cy="4489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1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3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103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495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latin typeface="+mj-lt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18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l-PL" sz="1800" b="0" dirty="0">
                          <a:latin typeface="+mj-lt"/>
                          <a:cs typeface="Segoe UI Semibold" panose="020B0702040204020203" pitchFamily="34" charset="0"/>
                        </a:rPr>
                        <a:t>Dr. </a:t>
                      </a:r>
                      <a:r>
                        <a:rPr lang="en-US" sz="1800" b="0" dirty="0">
                          <a:latin typeface="+mj-lt"/>
                          <a:cs typeface="Segoe UI Semibold" panose="020B0702040204020203" pitchFamily="34" charset="0"/>
                        </a:rPr>
                        <a:t>Gururaj Bolar </a:t>
                      </a:r>
                      <a:endParaRPr lang="pl-PL" sz="18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931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dirty="0">
                          <a:latin typeface="+mj-lt"/>
                        </a:rPr>
                        <a:t>Dr. S.N. Joshi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809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2017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0885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Current Affiliation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dirty="0">
                          <a:latin typeface="+mj-lt"/>
                          <a:cs typeface="Segoe UI Semibold" panose="020B0702040204020203" pitchFamily="34" charset="0"/>
                        </a:rPr>
                        <a:t>Assistant Professor, </a:t>
                      </a:r>
                    </a:p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dirty="0">
                          <a:latin typeface="+mj-lt"/>
                          <a:cs typeface="Segoe UI Semibold" panose="020B0702040204020203" pitchFamily="34" charset="0"/>
                        </a:rPr>
                        <a:t>Manipal Academy of Higher Education, Manipal.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0171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Email ID.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200000"/>
                        </a:lnSpc>
                      </a:pPr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gururaj.bolar@gmail.com, </a:t>
                      </a:r>
                    </a:p>
                    <a:p>
                      <a:pPr algn="l" fontAlgn="b">
                        <a:lnSpc>
                          <a:spcPct val="200000"/>
                        </a:lnSpc>
                      </a:pPr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gururaj.bolar@manipal.edu 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4DE0EC82-1705-4EA9-914A-AA0DDA953D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28"/>
          <a:stretch/>
        </p:blipFill>
        <p:spPr>
          <a:xfrm>
            <a:off x="0" y="5839"/>
            <a:ext cx="4094017" cy="3393884"/>
          </a:xfrm>
          <a:prstGeom prst="rect">
            <a:avLst/>
          </a:prstGeom>
        </p:spPr>
      </p:pic>
      <p:pic>
        <p:nvPicPr>
          <p:cNvPr id="7170" name="Picture 2" descr="https://manipal.edu/content/dam/manipal/mu/mit/images/profile/mechip2020/GB.jpg.transform/manipal-edu-transform-width-height-528px/ima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31424"/>
            <a:ext cx="1567543" cy="161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709" y="3423973"/>
            <a:ext cx="1261069" cy="168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243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0499285"/>
              </p:ext>
            </p:extLst>
          </p:nvPr>
        </p:nvGraphicFramePr>
        <p:xfrm>
          <a:off x="3876964" y="120073"/>
          <a:ext cx="5029203" cy="48271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396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569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101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b="0" dirty="0">
                          <a:latin typeface="+mj-lt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14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4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l-PL" sz="1400" b="0" dirty="0">
                          <a:latin typeface="+mj-lt"/>
                          <a:cs typeface="Segoe UI Semibold" panose="020B0702040204020203" pitchFamily="34" charset="0"/>
                        </a:rPr>
                        <a:t>Dr. </a:t>
                      </a:r>
                      <a:r>
                        <a:rPr lang="en-IN" sz="1400" b="0" dirty="0" smtClean="0">
                          <a:latin typeface="+mj-lt"/>
                        </a:rPr>
                        <a:t>M </a:t>
                      </a:r>
                      <a:r>
                        <a:rPr lang="en-IN" sz="1400" b="0" dirty="0" err="1" smtClean="0">
                          <a:latin typeface="+mj-lt"/>
                        </a:rPr>
                        <a:t>Sivasankar</a:t>
                      </a:r>
                      <a:endParaRPr lang="pl-PL" sz="14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4274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400" dirty="0">
                          <a:latin typeface="+mj-lt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4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400" dirty="0" err="1">
                          <a:latin typeface="+mj-lt"/>
                        </a:rPr>
                        <a:t>Prof.</a:t>
                      </a:r>
                      <a:r>
                        <a:rPr lang="en-IN" sz="1400" dirty="0">
                          <a:latin typeface="+mj-lt"/>
                        </a:rPr>
                        <a:t> </a:t>
                      </a:r>
                      <a:r>
                        <a:rPr lang="en-IN" sz="1400" dirty="0" smtClean="0">
                          <a:latin typeface="+mj-lt"/>
                        </a:rPr>
                        <a:t>S</a:t>
                      </a:r>
                      <a:r>
                        <a:rPr lang="en-IN" sz="1400" baseline="0" dirty="0" smtClean="0">
                          <a:latin typeface="+mj-lt"/>
                        </a:rPr>
                        <a:t> K </a:t>
                      </a:r>
                      <a:r>
                        <a:rPr lang="en-IN" sz="1400" baseline="0" dirty="0" err="1" smtClean="0">
                          <a:latin typeface="+mj-lt"/>
                        </a:rPr>
                        <a:t>Dwivedy</a:t>
                      </a:r>
                      <a:r>
                        <a:rPr lang="en-IN" sz="1400" baseline="0" dirty="0" smtClean="0">
                          <a:latin typeface="+mj-lt"/>
                        </a:rPr>
                        <a:t> and </a:t>
                      </a:r>
                    </a:p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400" baseline="0" dirty="0" smtClean="0">
                          <a:latin typeface="+mj-lt"/>
                        </a:rPr>
                        <a:t>Prof </a:t>
                      </a:r>
                      <a:r>
                        <a:rPr lang="en-IN" sz="1400" baseline="0" dirty="0" err="1" smtClean="0">
                          <a:latin typeface="+mj-lt"/>
                        </a:rPr>
                        <a:t>Debabrata</a:t>
                      </a:r>
                      <a:r>
                        <a:rPr lang="en-IN" sz="1400" baseline="0" dirty="0" smtClean="0">
                          <a:latin typeface="+mj-lt"/>
                        </a:rPr>
                        <a:t> Chakraborty</a:t>
                      </a:r>
                      <a:endParaRPr lang="en-IN" sz="1400" dirty="0"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101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dirty="0">
                          <a:latin typeface="+mj-lt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14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4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400" dirty="0" smtClean="0">
                          <a:latin typeface="+mj-lt"/>
                          <a:cs typeface="Segoe UI Semibold" panose="020B0702040204020203" pitchFamily="34" charset="0"/>
                        </a:rPr>
                        <a:t>2008</a:t>
                      </a:r>
                      <a:endParaRPr lang="en-IN" sz="14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6578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400" dirty="0">
                          <a:latin typeface="+mj-lt"/>
                          <a:cs typeface="Segoe UI Semibold" panose="020B0702040204020203" pitchFamily="34" charset="0"/>
                        </a:rPr>
                        <a:t>Current Affiliation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4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4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dirty="0">
                          <a:latin typeface="+mj-lt"/>
                          <a:cs typeface="Segoe UI Semibold" panose="020B0702040204020203" pitchFamily="34" charset="0"/>
                        </a:rPr>
                        <a:t>Email ID.</a:t>
                      </a:r>
                      <a:endParaRPr lang="en-IN" sz="14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4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dr.biosankar@gmail.com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7" y="3111516"/>
            <a:ext cx="1460345" cy="19471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548" y="3094290"/>
            <a:ext cx="1473263" cy="19643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9008" t="19835" r="13226"/>
          <a:stretch/>
        </p:blipFill>
        <p:spPr>
          <a:xfrm>
            <a:off x="695035" y="120073"/>
            <a:ext cx="2623128" cy="270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131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2036945"/>
              </p:ext>
            </p:extLst>
          </p:nvPr>
        </p:nvGraphicFramePr>
        <p:xfrm>
          <a:off x="4625047" y="2"/>
          <a:ext cx="4338845" cy="473825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358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1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18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39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0" dirty="0">
                          <a:latin typeface="+mj-lt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16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b="1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j-lt"/>
                        </a:rPr>
                        <a:t>Dr. Mayuri Baruah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758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600" b="0" dirty="0">
                          <a:latin typeface="+mj-lt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b="1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j-lt"/>
                        </a:rPr>
                        <a:t>Dr. Swarup Bag</a:t>
                      </a:r>
                      <a:endParaRPr lang="en-IN" sz="16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330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0" dirty="0">
                          <a:latin typeface="+mj-lt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16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b="1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600" b="0" dirty="0">
                          <a:solidFill>
                            <a:schemeClr val="tx1"/>
                          </a:solidFill>
                          <a:latin typeface="+mj-lt"/>
                          <a:cs typeface="Segoe UI Semibold" panose="020B0702040204020203" pitchFamily="34" charset="0"/>
                        </a:rPr>
                        <a:t>2017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154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600" b="0" dirty="0">
                          <a:latin typeface="+mj-lt"/>
                          <a:cs typeface="Segoe UI Semibold" panose="020B0702040204020203" pitchFamily="34" charset="0"/>
                        </a:rPr>
                        <a:t>Current Affiliation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b="1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200000"/>
                        </a:lnSpc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j-lt"/>
                        </a:rPr>
                        <a:t>Assistant professor, </a:t>
                      </a:r>
                    </a:p>
                    <a:p>
                      <a:pPr algn="l" fontAlgn="b">
                        <a:lnSpc>
                          <a:spcPct val="200000"/>
                        </a:lnSpc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j-lt"/>
                        </a:rPr>
                        <a:t>Production and industrial engineering department, </a:t>
                      </a:r>
                    </a:p>
                    <a:p>
                      <a:pPr algn="l" fontAlgn="b">
                        <a:lnSpc>
                          <a:spcPct val="200000"/>
                        </a:lnSpc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NIT 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j-lt"/>
                        </a:rPr>
                        <a:t>Jamshedpur</a:t>
                      </a:r>
                      <a:endParaRPr lang="en-IN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841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0" dirty="0">
                          <a:latin typeface="+mj-lt"/>
                          <a:cs typeface="Segoe UI Semibold" panose="020B0702040204020203" pitchFamily="34" charset="0"/>
                        </a:rPr>
                        <a:t>Email ID.</a:t>
                      </a:r>
                      <a:endParaRPr lang="en-IN" sz="16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1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b="1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1EA7909B-5461-477C-BF07-02C69BC4D0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66" r="6590"/>
          <a:stretch/>
        </p:blipFill>
        <p:spPr>
          <a:xfrm>
            <a:off x="1255698" y="83077"/>
            <a:ext cx="4145778" cy="30732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182" y="3156315"/>
            <a:ext cx="1429265" cy="19056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065319"/>
            <a:ext cx="1616364" cy="207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671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://www.iitj.ac.in/facultyaffairs/facultyImages/shrutidhara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99" y="145833"/>
            <a:ext cx="2562911" cy="256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07" y="2708745"/>
            <a:ext cx="1779374" cy="23724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12399" y="1454035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IN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3949002" y="22861"/>
          <a:ext cx="5194997" cy="47636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87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2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676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462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latin typeface="+mj-lt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18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b="1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1800" dirty="0" smtClean="0"/>
                        <a:t>Dr </a:t>
                      </a:r>
                      <a:r>
                        <a:rPr lang="en-IN" sz="1800" dirty="0" err="1" smtClean="0"/>
                        <a:t>Shrutidhara</a:t>
                      </a:r>
                      <a:r>
                        <a:rPr lang="en-IN" sz="1800" dirty="0" smtClean="0"/>
                        <a:t> </a:t>
                      </a:r>
                      <a:r>
                        <a:rPr lang="en-IN" sz="1800" dirty="0" err="1" smtClean="0"/>
                        <a:t>Sarma</a:t>
                      </a:r>
                      <a:endParaRPr lang="en-IN" sz="1800" dirty="0" smtClean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841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b="0" dirty="0">
                          <a:latin typeface="+mj-lt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b="1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Prof </a:t>
                      </a: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Niranjan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Sahoo</a:t>
                      </a:r>
                      <a:endParaRPr lang="en-US" sz="1800" b="0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841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latin typeface="+mj-lt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18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b="1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2017</a:t>
                      </a:r>
                      <a:endParaRPr lang="en-IN" sz="1800" b="0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endParaRPr lang="en-IN" sz="1800" b="0" dirty="0">
                        <a:solidFill>
                          <a:schemeClr val="tx1"/>
                        </a:solidFill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3319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b="0" dirty="0">
                          <a:latin typeface="+mj-lt"/>
                          <a:cs typeface="Segoe UI Semibold" panose="020B0702040204020203" pitchFamily="34" charset="0"/>
                        </a:rPr>
                        <a:t>Current Affiliation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b="1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Assistant Professor</a:t>
                      </a:r>
                    </a:p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IIT Jodhpur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473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latin typeface="+mj-lt"/>
                          <a:cs typeface="Segoe UI Semibold" panose="020B0702040204020203" pitchFamily="34" charset="0"/>
                        </a:rPr>
                        <a:t>Email ID.</a:t>
                      </a:r>
                      <a:endParaRPr lang="en-IN" sz="18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b="1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shrutidhara@iitj.ac.in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IN" sz="18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5486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4895832"/>
              </p:ext>
            </p:extLst>
          </p:nvPr>
        </p:nvGraphicFramePr>
        <p:xfrm>
          <a:off x="2503171" y="22861"/>
          <a:ext cx="6382212" cy="47812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269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601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1953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b="0" dirty="0">
                          <a:latin typeface="+mj-lt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18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l-PL" sz="1800" b="0" dirty="0">
                          <a:solidFill>
                            <a:schemeClr val="tx1"/>
                          </a:solidFill>
                          <a:latin typeface="+mj-lt"/>
                          <a:cs typeface="Segoe UI Semibold" panose="020B0702040204020203" pitchFamily="34" charset="0"/>
                        </a:rPr>
                        <a:t>Dr. </a:t>
                      </a:r>
                      <a:r>
                        <a:rPr lang="en-IN" sz="1800" b="0" dirty="0" err="1">
                          <a:solidFill>
                            <a:schemeClr val="tx1"/>
                          </a:solidFill>
                          <a:latin typeface="+mj-lt"/>
                        </a:rPr>
                        <a:t>Paragmoni</a:t>
                      </a:r>
                      <a:r>
                        <a:rPr lang="en-IN" sz="1800" b="0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IN" sz="1800" b="0" dirty="0" err="1">
                          <a:solidFill>
                            <a:schemeClr val="tx1"/>
                          </a:solidFill>
                          <a:latin typeface="+mj-lt"/>
                        </a:rPr>
                        <a:t>Kalita</a:t>
                      </a:r>
                      <a:endParaRPr lang="pl-PL" sz="1800" b="0" dirty="0">
                        <a:solidFill>
                          <a:schemeClr val="tx1"/>
                        </a:solidFill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385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600" dirty="0">
                          <a:latin typeface="+mj-lt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" sz="1600" dirty="0">
                          <a:solidFill>
                            <a:schemeClr val="tx1"/>
                          </a:solidFill>
                          <a:latin typeface="+mj-lt"/>
                        </a:rPr>
                        <a:t>Prof. Anoop Kumar Dass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1953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600" dirty="0">
                          <a:solidFill>
                            <a:schemeClr val="tx1"/>
                          </a:solidFill>
                          <a:latin typeface="+mj-lt"/>
                          <a:cs typeface="Segoe UI Semibold" panose="020B0702040204020203" pitchFamily="34" charset="0"/>
                        </a:rPr>
                        <a:t>2017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6975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600" dirty="0">
                          <a:latin typeface="+mj-lt"/>
                          <a:cs typeface="Segoe UI Semibold" panose="020B0702040204020203" pitchFamily="34" charset="0"/>
                        </a:rPr>
                        <a:t>Current Affiliation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j-lt"/>
                        </a:rPr>
                        <a:t>Assistant Professor, </a:t>
                      </a:r>
                    </a:p>
                    <a:p>
                      <a:pPr marL="0" lvl="0" indent="0" algn="l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j-lt"/>
                        </a:rPr>
                        <a:t>Current Affiliation: Department of Mechanical Engineering,</a:t>
                      </a:r>
                    </a:p>
                    <a:p>
                      <a:pPr marL="0" lvl="0" indent="0" algn="l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j-lt"/>
                        </a:rPr>
                        <a:t>Tezpur University Assam, India-784028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600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Email ID.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j-lt"/>
                        </a:rPr>
                        <a:t>paragmoni@gmail.com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Google Shape;353;p57">
            <a:extLst>
              <a:ext uri="{FF2B5EF4-FFF2-40B4-BE49-F238E27FC236}">
                <a16:creationId xmlns:a16="http://schemas.microsoft.com/office/drawing/2014/main" id="{8A29E363-DCF2-43B8-913C-D271A841FA3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33" y="0"/>
            <a:ext cx="2395125" cy="197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05" y="2448594"/>
            <a:ext cx="1914240" cy="255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974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1972505"/>
              </p:ext>
            </p:extLst>
          </p:nvPr>
        </p:nvGraphicFramePr>
        <p:xfrm>
          <a:off x="2761788" y="309189"/>
          <a:ext cx="6382212" cy="47460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269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601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1953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b="0" dirty="0">
                          <a:latin typeface="+mj-lt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18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l-PL" sz="1800" b="0" dirty="0" smtClean="0">
                          <a:solidFill>
                            <a:schemeClr val="tx1"/>
                          </a:solidFill>
                          <a:latin typeface="+mj-lt"/>
                          <a:cs typeface="Segoe UI Semibold" panose="020B0702040204020203" pitchFamily="34" charset="0"/>
                        </a:rPr>
                        <a:t>Dr. Gajanan Namdeorao Shelke</a:t>
                      </a:r>
                      <a:endParaRPr lang="pl-PL" sz="1800" b="0" dirty="0">
                        <a:solidFill>
                          <a:schemeClr val="tx1"/>
                        </a:solidFill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385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600" dirty="0">
                          <a:latin typeface="+mj-lt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600" dirty="0" smtClean="0">
                          <a:solidFill>
                            <a:schemeClr val="tx1"/>
                          </a:solidFill>
                          <a:latin typeface="+mj-lt"/>
                        </a:rPr>
                        <a:t>Prof. </a:t>
                      </a:r>
                      <a:r>
                        <a:rPr lang="en-IN" sz="160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Pinakeswar</a:t>
                      </a:r>
                      <a:r>
                        <a:rPr lang="en-IN" sz="160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IN" sz="160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Mahanta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1953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600" dirty="0">
                          <a:solidFill>
                            <a:schemeClr val="tx1"/>
                          </a:solidFill>
                          <a:latin typeface="+mj-lt"/>
                          <a:cs typeface="Segoe UI Semibold" panose="020B0702040204020203" pitchFamily="34" charset="0"/>
                        </a:rPr>
                        <a:t>2017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6975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600" dirty="0">
                          <a:latin typeface="+mj-lt"/>
                          <a:cs typeface="Segoe UI Semibold" panose="020B0702040204020203" pitchFamily="34" charset="0"/>
                        </a:rPr>
                        <a:t>Current Affiliation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Professor and Dean R&amp;D, 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Sandip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Institute of Engineering and Management Nashik (MS) 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600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Email ID.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gnshelke@gmail.com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6866" name="Picture 2" descr="Gajanan SHELKE | Indian Institute of Technology Guwahati, Guwahati | IIT  Guwahati | Department of Mechanical Engineer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2" y="0"/>
            <a:ext cx="2364509" cy="236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21" y="2905125"/>
            <a:ext cx="2381250" cy="22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739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8785669"/>
              </p:ext>
            </p:extLst>
          </p:nvPr>
        </p:nvGraphicFramePr>
        <p:xfrm>
          <a:off x="3620657" y="22861"/>
          <a:ext cx="5488711" cy="502929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711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8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637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490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latin typeface="+mj-lt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18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l-PL" sz="1800" dirty="0">
                          <a:latin typeface="+mj-lt"/>
                          <a:cs typeface="Segoe UI Semibold" panose="020B0702040204020203" pitchFamily="34" charset="0"/>
                        </a:rPr>
                        <a:t>Dr. </a:t>
                      </a:r>
                      <a:r>
                        <a:rPr lang="en-IN" sz="1800" dirty="0">
                          <a:latin typeface="+mj-lt"/>
                        </a:rPr>
                        <a:t>Purushottam </a:t>
                      </a:r>
                      <a:r>
                        <a:rPr lang="en-IN" sz="1800" dirty="0" err="1">
                          <a:latin typeface="+mj-lt"/>
                        </a:rPr>
                        <a:t>Gangsar</a:t>
                      </a:r>
                      <a:endParaRPr lang="pl-PL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490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solidFill>
                            <a:schemeClr val="dk1"/>
                          </a:solidFill>
                          <a:latin typeface="+mj-lt"/>
                        </a:rPr>
                        <a:t>Prof Rajiv Tiwari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197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 smtClean="0">
                          <a:latin typeface="+mj-lt"/>
                          <a:cs typeface="Segoe UI Semibold" panose="020B0702040204020203" pitchFamily="34" charset="0"/>
                        </a:rPr>
                        <a:t>2018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4366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Current Affiliation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chemeClr val="dk1"/>
                          </a:solidFill>
                          <a:latin typeface="+mj-lt"/>
                        </a:rPr>
                        <a:t>Assistant Professor,</a:t>
                      </a:r>
                    </a:p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chemeClr val="dk1"/>
                          </a:solidFill>
                          <a:latin typeface="+mj-lt"/>
                        </a:rPr>
                        <a:t>Dept. of Mechanical Engineering,</a:t>
                      </a:r>
                    </a:p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chemeClr val="dk1"/>
                          </a:solidFill>
                          <a:latin typeface="+mj-lt"/>
                        </a:rPr>
                        <a:t>Shri G S Institute of Technology and Science, Indore, MP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2771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latin typeface="+mj-lt"/>
                          <a:cs typeface="Segoe UI Semibold" panose="020B0702040204020203" pitchFamily="34" charset="0"/>
                        </a:rPr>
                        <a:t>Email ID.</a:t>
                      </a:r>
                      <a:endParaRPr lang="en-IN" sz="1800" dirty="0">
                        <a:solidFill>
                          <a:srgbClr val="FF0000"/>
                        </a:solidFill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dirty="0" smtClean="0">
                          <a:solidFill>
                            <a:schemeClr val="dk1"/>
                          </a:solidFill>
                          <a:latin typeface="+mj-lt"/>
                        </a:rPr>
                        <a:t>purushottam.gangsar@gmail.com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endParaRPr lang="en-IN" sz="1800" dirty="0">
                        <a:solidFill>
                          <a:schemeClr val="dk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Google Shape;326;p53">
            <a:extLst>
              <a:ext uri="{FF2B5EF4-FFF2-40B4-BE49-F238E27FC236}">
                <a16:creationId xmlns:a16="http://schemas.microsoft.com/office/drawing/2014/main" id="{F7D4DC3C-7CF4-4EC6-8B32-0822D9A4029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2038" y="22861"/>
            <a:ext cx="4017817" cy="3408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96180"/>
            <a:ext cx="1136073" cy="1514764"/>
          </a:xfrm>
          <a:prstGeom prst="rect">
            <a:avLst/>
          </a:prstGeom>
        </p:spPr>
      </p:pic>
      <p:pic>
        <p:nvPicPr>
          <p:cNvPr id="22530" name="Picture 2" descr="Dr. Purushottam Gangs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327" y="3564508"/>
            <a:ext cx="1353130" cy="154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411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705145"/>
              </p:ext>
            </p:extLst>
          </p:nvPr>
        </p:nvGraphicFramePr>
        <p:xfrm>
          <a:off x="3620657" y="22861"/>
          <a:ext cx="5488711" cy="502929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711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8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637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490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latin typeface="+mj-lt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18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 smtClean="0"/>
                        <a:t>Dr. </a:t>
                      </a:r>
                      <a:r>
                        <a:rPr lang="en-US" sz="1800" dirty="0" err="1" smtClean="0"/>
                        <a:t>Sachin</a:t>
                      </a:r>
                      <a:r>
                        <a:rPr lang="en-US" sz="1800" dirty="0" smtClean="0"/>
                        <a:t> Singh </a:t>
                      </a:r>
                      <a:endParaRPr lang="pl-PL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490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 smtClean="0"/>
                        <a:t>Dr. M. Ravi </a:t>
                      </a:r>
                      <a:r>
                        <a:rPr lang="en-US" sz="1800" dirty="0" err="1" smtClean="0"/>
                        <a:t>Sankar</a:t>
                      </a:r>
                      <a:r>
                        <a:rPr lang="en-US" sz="1800" dirty="0" smtClean="0"/>
                        <a:t> 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197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+mj-lt"/>
                          <a:cs typeface="Segoe UI Semibold" panose="020B0702040204020203" pitchFamily="34" charset="0"/>
                        </a:rPr>
                        <a:t>2018</a:t>
                      </a:r>
                      <a:endParaRPr lang="en-IN" sz="1800" dirty="0" smtClean="0">
                        <a:latin typeface="+mj-lt"/>
                        <a:cs typeface="Segoe UI Semibold" panose="020B0702040204020203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4366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Current Affiliation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 smtClean="0">
                          <a:solidFill>
                            <a:schemeClr val="dk1"/>
                          </a:solidFill>
                          <a:latin typeface="+mj-lt"/>
                        </a:rPr>
                        <a:t>Assistant Professor, </a:t>
                      </a:r>
                      <a:r>
                        <a:rPr lang="en-US" sz="1800" dirty="0" err="1" smtClean="0">
                          <a:solidFill>
                            <a:schemeClr val="dk1"/>
                          </a:solidFill>
                          <a:latin typeface="+mj-lt"/>
                        </a:rPr>
                        <a:t>Thapar</a:t>
                      </a:r>
                      <a:r>
                        <a:rPr lang="en-US" sz="1800" dirty="0" smtClean="0">
                          <a:solidFill>
                            <a:schemeClr val="dk1"/>
                          </a:solidFill>
                          <a:latin typeface="+mj-lt"/>
                        </a:rPr>
                        <a:t> Institute of Engineering and Technology, Patiala</a:t>
                      </a:r>
                    </a:p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800" dirty="0">
                        <a:solidFill>
                          <a:schemeClr val="dk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2771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latin typeface="+mj-lt"/>
                          <a:cs typeface="Segoe UI Semibold" panose="020B0702040204020203" pitchFamily="34" charset="0"/>
                        </a:rPr>
                        <a:t>Email ID.</a:t>
                      </a:r>
                      <a:endParaRPr lang="en-IN" sz="1800" dirty="0">
                        <a:solidFill>
                          <a:srgbClr val="FF0000"/>
                        </a:solidFill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IN" sz="1800" dirty="0">
                        <a:solidFill>
                          <a:schemeClr val="dk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15" y="296822"/>
            <a:ext cx="4270549" cy="2398848"/>
          </a:xfrm>
          <a:prstGeom prst="rect">
            <a:avLst/>
          </a:prstGeom>
        </p:spPr>
      </p:pic>
      <p:pic>
        <p:nvPicPr>
          <p:cNvPr id="8194" name="Picture 2" descr="http://www.thapar.edu/webroot/files/faculty/244/15440801372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86" y="2811437"/>
            <a:ext cx="1678096" cy="2189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9539" y="2811437"/>
            <a:ext cx="1916390" cy="231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824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873614"/>
              </p:ext>
            </p:extLst>
          </p:nvPr>
        </p:nvGraphicFramePr>
        <p:xfrm>
          <a:off x="3858489" y="247881"/>
          <a:ext cx="5174675" cy="46261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812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3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541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0168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b="0" dirty="0">
                          <a:latin typeface="+mj-lt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16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pl-PL" sz="1600" dirty="0">
                          <a:latin typeface="+mj-lt"/>
                          <a:cs typeface="Segoe UI Semibold" panose="020B0702040204020203" pitchFamily="34" charset="0"/>
                        </a:rPr>
                        <a:t>Dr</a:t>
                      </a: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.</a:t>
                      </a:r>
                      <a:r>
                        <a:rPr lang="pl-PL" sz="1600" dirty="0">
                          <a:latin typeface="+mj-lt"/>
                          <a:cs typeface="Segoe UI Semibold" panose="020B0702040204020203" pitchFamily="34" charset="0"/>
                        </a:rPr>
                        <a:t> Sumit Agarwal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0168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600" dirty="0">
                          <a:latin typeface="+mj-lt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600" dirty="0" err="1">
                          <a:latin typeface="+mj-lt"/>
                          <a:cs typeface="Segoe UI Semibold" panose="020B0702040204020203" pitchFamily="34" charset="0"/>
                        </a:rPr>
                        <a:t>Prof.</a:t>
                      </a:r>
                      <a:r>
                        <a:rPr lang="en-IN" sz="1600" dirty="0">
                          <a:latin typeface="+mj-lt"/>
                          <a:cs typeface="Segoe UI Semibold" panose="020B0702040204020203" pitchFamily="34" charset="0"/>
                        </a:rPr>
                        <a:t> </a:t>
                      </a:r>
                      <a:r>
                        <a:rPr lang="en-IN" sz="1600" dirty="0" err="1">
                          <a:latin typeface="+mj-lt"/>
                          <a:cs typeface="Segoe UI Semibold" panose="020B0702040204020203" pitchFamily="34" charset="0"/>
                        </a:rPr>
                        <a:t>Dr.</a:t>
                      </a:r>
                      <a:r>
                        <a:rPr lang="en-IN" sz="1600" dirty="0">
                          <a:latin typeface="+mj-lt"/>
                          <a:cs typeface="Segoe UI Semibold" panose="020B0702040204020203" pitchFamily="34" charset="0"/>
                        </a:rPr>
                        <a:t> </a:t>
                      </a:r>
                      <a:r>
                        <a:rPr lang="en-IN" sz="1600" dirty="0" err="1">
                          <a:latin typeface="+mj-lt"/>
                          <a:cs typeface="Segoe UI Semibold" panose="020B0702040204020203" pitchFamily="34" charset="0"/>
                        </a:rPr>
                        <a:t>Niranjan</a:t>
                      </a:r>
                      <a:r>
                        <a:rPr lang="en-IN" sz="1600" dirty="0">
                          <a:latin typeface="+mj-lt"/>
                          <a:cs typeface="Segoe UI Semibold" panose="020B0702040204020203" pitchFamily="34" charset="0"/>
                        </a:rPr>
                        <a:t> </a:t>
                      </a:r>
                      <a:r>
                        <a:rPr lang="en-IN" sz="1600" dirty="0" err="1">
                          <a:latin typeface="+mj-lt"/>
                          <a:cs typeface="Segoe UI Semibold" panose="020B0702040204020203" pitchFamily="34" charset="0"/>
                        </a:rPr>
                        <a:t>Sahoo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745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600" dirty="0">
                          <a:latin typeface="+mj-lt"/>
                          <a:cs typeface="Segoe UI Semibold" panose="020B0702040204020203" pitchFamily="34" charset="0"/>
                        </a:rPr>
                        <a:t>2018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203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600" dirty="0">
                          <a:latin typeface="+mj-lt"/>
                          <a:cs typeface="Segoe UI Semibold" panose="020B0702040204020203" pitchFamily="34" charset="0"/>
                        </a:rPr>
                        <a:t>Current Affiliation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Post Doctoral Fellow, </a:t>
                      </a:r>
                      <a:r>
                        <a:rPr lang="en-US" sz="1600" dirty="0" err="1">
                          <a:latin typeface="+mj-lt"/>
                          <a:cs typeface="Segoe UI Semibold" panose="020B0702040204020203" pitchFamily="34" charset="0"/>
                        </a:rPr>
                        <a:t>Physikalisch-Technische</a:t>
                      </a: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 </a:t>
                      </a:r>
                      <a:r>
                        <a:rPr lang="en-US" sz="1600" dirty="0" err="1">
                          <a:latin typeface="+mj-lt"/>
                          <a:cs typeface="Segoe UI Semibold" panose="020B0702040204020203" pitchFamily="34" charset="0"/>
                        </a:rPr>
                        <a:t>Bundesanstalt</a:t>
                      </a: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 (PTB), </a:t>
                      </a:r>
                      <a:r>
                        <a:rPr lang="en-US" sz="1600" dirty="0" err="1">
                          <a:latin typeface="+mj-lt"/>
                          <a:cs typeface="Segoe UI Semibold" panose="020B0702040204020203" pitchFamily="34" charset="0"/>
                        </a:rPr>
                        <a:t>Braunschweig</a:t>
                      </a: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, Germany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0168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Email ID.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600" dirty="0">
                          <a:latin typeface="+mj-lt"/>
                          <a:cs typeface="Segoe UI Semibold" panose="020B0702040204020203" pitchFamily="34" charset="0"/>
                          <a:hlinkClick r:id="rId2"/>
                        </a:rPr>
                        <a:t>sumitmechiitg@gmail.com</a:t>
                      </a:r>
                      <a:r>
                        <a:rPr lang="en-IN" sz="1600" dirty="0">
                          <a:latin typeface="+mj-lt"/>
                          <a:cs typeface="Segoe UI Semibold" panose="020B0702040204020203" pitchFamily="34" charset="0"/>
                        </a:rPr>
                        <a:t>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Google Shape;75;p16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34" y="161840"/>
            <a:ext cx="5257801" cy="297267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757514" y="2310140"/>
            <a:ext cx="16289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pl-PL" dirty="0">
                <a:cs typeface="Segoe UI Semibold" panose="020B0702040204020203" pitchFamily="34" charset="0"/>
              </a:rPr>
              <a:t>Dr</a:t>
            </a:r>
            <a:r>
              <a:rPr lang="en-US" dirty="0">
                <a:cs typeface="Segoe UI Semibold" panose="020B0702040204020203" pitchFamily="34" charset="0"/>
              </a:rPr>
              <a:t>.</a:t>
            </a:r>
            <a:r>
              <a:rPr lang="pl-PL" dirty="0">
                <a:cs typeface="Segoe UI Semibold" panose="020B0702040204020203" pitchFamily="34" charset="0"/>
              </a:rPr>
              <a:t> Sumit Agarwal</a:t>
            </a:r>
          </a:p>
        </p:txBody>
      </p:sp>
      <p:pic>
        <p:nvPicPr>
          <p:cNvPr id="25602" name="Picture 2" descr="Dr. -Ing. Sumit Agarw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4" y="3252556"/>
            <a:ext cx="1877293" cy="1877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055" y="3072775"/>
            <a:ext cx="1510145" cy="201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160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1785605"/>
              </p:ext>
            </p:extLst>
          </p:nvPr>
        </p:nvGraphicFramePr>
        <p:xfrm>
          <a:off x="3962401" y="258388"/>
          <a:ext cx="5181599" cy="46027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832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6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587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089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1800" b="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b="1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Dr. Vinod Pandey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559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b="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b="1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Prof. Gautam Biswas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Prof.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</a:rPr>
                        <a:t>Amaresh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</a:rPr>
                        <a:t>Dalal</a:t>
                      </a:r>
                      <a:endParaRPr lang="en-IN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559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1800" b="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b="1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b="0" dirty="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2018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757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b="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Current Affiliation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b="1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200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Post doctoral researcher </a:t>
                      </a:r>
                    </a:p>
                    <a:p>
                      <a:pPr algn="l" fontAlgn="b">
                        <a:lnSpc>
                          <a:spcPct val="200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CEA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</a:rPr>
                        <a:t>Saclay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, France.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1332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Email ID.</a:t>
                      </a:r>
                      <a:endParaRPr lang="en-IN" sz="1800" b="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b="1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pandeyvinod4@gmail.com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53E2CBA8-D20D-4EDB-86B8-C66661EA0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0109" y="92365"/>
            <a:ext cx="3870036" cy="2992892"/>
          </a:xfrm>
          <a:prstGeom prst="rect">
            <a:avLst/>
          </a:prstGeom>
        </p:spPr>
      </p:pic>
      <p:pic>
        <p:nvPicPr>
          <p:cNvPr id="26626" name="Picture 2" descr="Vinod Pande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6"/>
          <a:stretch/>
        </p:blipFill>
        <p:spPr bwMode="auto">
          <a:xfrm>
            <a:off x="10320" y="3184650"/>
            <a:ext cx="2156017" cy="1941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5975" y="3190227"/>
            <a:ext cx="1413163" cy="18731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7118" y="3213988"/>
            <a:ext cx="1883064" cy="188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801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9277563"/>
              </p:ext>
            </p:extLst>
          </p:nvPr>
        </p:nvGraphicFramePr>
        <p:xfrm>
          <a:off x="3761508" y="11430"/>
          <a:ext cx="5167747" cy="515122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79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0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494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179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1800" b="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b="1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Dr. Preetirekha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</a:rPr>
                        <a:t>Borgohain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280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b="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b="1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Prof.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</a:rPr>
                        <a:t>Amaresh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</a:rPr>
                        <a:t>Dalal</a:t>
                      </a:r>
                      <a:endParaRPr lang="en-IN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781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1800" b="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b="1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b="0" dirty="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2018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5875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b="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Current Affiliation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b="1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200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Lead Analyst </a:t>
                      </a:r>
                    </a:p>
                    <a:p>
                      <a:pPr algn="l" fontAlgn="b">
                        <a:lnSpc>
                          <a:spcPct val="200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Numerical Computations and Scientific Programming. CGI, Bangalore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654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Email ID.</a:t>
                      </a:r>
                      <a:endParaRPr lang="en-IN" sz="1800" b="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b="1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preeti.borgohain@gmail.com</a:t>
                      </a:r>
                    </a:p>
                    <a:p>
                      <a:pPr algn="l" fontAlgn="b"/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9C43F1F1-CF01-48BC-93CB-23051139A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3131127" cy="3339554"/>
          </a:xfrm>
          <a:prstGeom prst="rect">
            <a:avLst/>
          </a:prstGeom>
        </p:spPr>
      </p:pic>
      <p:pic>
        <p:nvPicPr>
          <p:cNvPr id="23554" name="Picture 2" descr="Dr. Preetirekha Borgoha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82" y="3418792"/>
            <a:ext cx="1670627" cy="1670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808" y="3339555"/>
            <a:ext cx="1287319" cy="1716425"/>
          </a:xfrm>
          <a:prstGeom prst="rect">
            <a:avLst/>
          </a:prstGeom>
        </p:spPr>
      </p:pic>
      <p:pic>
        <p:nvPicPr>
          <p:cNvPr id="23556" name="Picture 4" descr="Profile picture for user n.ganesh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6" r="8501"/>
          <a:stretch/>
        </p:blipFill>
        <p:spPr bwMode="auto">
          <a:xfrm>
            <a:off x="3398982" y="3418792"/>
            <a:ext cx="1440873" cy="1724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73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1277136"/>
              </p:ext>
            </p:extLst>
          </p:nvPr>
        </p:nvGraphicFramePr>
        <p:xfrm>
          <a:off x="2835563" y="240144"/>
          <a:ext cx="5855854" cy="4709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762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8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87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844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b="0" dirty="0">
                          <a:latin typeface="+mj-lt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18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pl-PL" sz="1800" dirty="0">
                          <a:latin typeface="+mj-lt"/>
                          <a:cs typeface="Segoe UI Semibold" panose="020B0702040204020203" pitchFamily="34" charset="0"/>
                        </a:rPr>
                        <a:t>Dr. </a:t>
                      </a:r>
                      <a:r>
                        <a:rPr lang="en-IN" sz="1800" dirty="0">
                          <a:latin typeface="+mj-lt"/>
                        </a:rPr>
                        <a:t>Mukul </a:t>
                      </a:r>
                      <a:r>
                        <a:rPr lang="en-IN" sz="1800" dirty="0" err="1">
                          <a:latin typeface="+mj-lt"/>
                        </a:rPr>
                        <a:t>Parmananda</a:t>
                      </a:r>
                      <a:endParaRPr lang="pl-PL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844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800" dirty="0">
                          <a:solidFill>
                            <a:schemeClr val="dk1"/>
                          </a:solidFill>
                          <a:latin typeface="+mj-lt"/>
                        </a:rPr>
                        <a:t>Prof.  </a:t>
                      </a:r>
                      <a:r>
                        <a:rPr lang="en-IN" sz="1800" dirty="0" err="1">
                          <a:solidFill>
                            <a:schemeClr val="dk1"/>
                          </a:solidFill>
                          <a:latin typeface="+mj-lt"/>
                        </a:rPr>
                        <a:t>Amaresh</a:t>
                      </a:r>
                      <a:r>
                        <a:rPr lang="en-IN" sz="1800" dirty="0">
                          <a:solidFill>
                            <a:schemeClr val="dk1"/>
                          </a:solidFill>
                          <a:latin typeface="+mj-lt"/>
                        </a:rPr>
                        <a:t> </a:t>
                      </a:r>
                      <a:r>
                        <a:rPr lang="en-IN" sz="1800" dirty="0" err="1">
                          <a:solidFill>
                            <a:schemeClr val="dk1"/>
                          </a:solidFill>
                          <a:latin typeface="+mj-lt"/>
                        </a:rPr>
                        <a:t>Dalal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8166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2018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0036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Current Affiliation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 dirty="0">
                          <a:solidFill>
                            <a:schemeClr val="dk1"/>
                          </a:solidFill>
                          <a:latin typeface="+mj-lt"/>
                          <a:ea typeface="Times New Roman"/>
                          <a:cs typeface="Times New Roman"/>
                          <a:sym typeface="Times New Roman"/>
                        </a:rPr>
                        <a:t>Post Doctoral scholar,</a:t>
                      </a:r>
                    </a:p>
                    <a:p>
                      <a:pPr marL="0" lvl="0" indent="0" algn="l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 dirty="0">
                          <a:solidFill>
                            <a:schemeClr val="dk1"/>
                          </a:solidFill>
                          <a:latin typeface="+mj-lt"/>
                          <a:ea typeface="Times New Roman"/>
                          <a:cs typeface="Times New Roman"/>
                          <a:sym typeface="Times New Roman"/>
                        </a:rPr>
                        <a:t>Purdue University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844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Email ID.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800" dirty="0">
                          <a:solidFill>
                            <a:schemeClr val="dk1"/>
                          </a:solidFill>
                          <a:latin typeface="+mj-lt"/>
                        </a:rPr>
                        <a:t>mukulmech.parmanand@gmail.com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Google Shape;307;p50">
            <a:extLst>
              <a:ext uri="{FF2B5EF4-FFF2-40B4-BE49-F238E27FC236}">
                <a16:creationId xmlns:a16="http://schemas.microsoft.com/office/drawing/2014/main" id="{2ADF91ED-55AB-41D8-9072-6762566942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0652" r="11313"/>
          <a:stretch/>
        </p:blipFill>
        <p:spPr>
          <a:xfrm>
            <a:off x="997527" y="240144"/>
            <a:ext cx="3120660" cy="283556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utoShape 2" descr="Energy and Transport Sciences La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31748" name="Picture 4" descr="Energy and Transport Sciences La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15469"/>
            <a:ext cx="1939636" cy="202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563" y="3166917"/>
            <a:ext cx="1482437" cy="197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015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758284"/>
              </p:ext>
            </p:extLst>
          </p:nvPr>
        </p:nvGraphicFramePr>
        <p:xfrm>
          <a:off x="2763983" y="315407"/>
          <a:ext cx="5943599" cy="48353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013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8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673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802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latin typeface="+mj-lt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18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b="1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j-lt"/>
                        </a:rPr>
                        <a:t>Dr. P.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latin typeface="+mj-lt"/>
                        </a:rPr>
                        <a:t>Pandithevan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j-lt"/>
                        </a:rPr>
                        <a:t>; </a:t>
                      </a:r>
                      <a:endParaRPr lang="pl-PL" sz="1800" b="0" dirty="0">
                        <a:solidFill>
                          <a:schemeClr val="tx1"/>
                        </a:solidFill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982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b="0" dirty="0">
                          <a:latin typeface="+mj-lt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b="1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j-lt"/>
                        </a:rPr>
                        <a:t>Prof. S. K. </a:t>
                      </a: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Dwivedy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and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Prof G </a:t>
                      </a: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Saravankumar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(Now at IITM)</a:t>
                      </a:r>
                      <a:endParaRPr lang="en-IN" sz="18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822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latin typeface="+mj-lt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18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b="1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cs typeface="Segoe UI Semibold" panose="020B0702040204020203" pitchFamily="34" charset="0"/>
                        </a:rPr>
                        <a:t>2010</a:t>
                      </a:r>
                      <a:endParaRPr lang="en-IN" sz="1800" b="0" dirty="0">
                        <a:solidFill>
                          <a:schemeClr val="tx1"/>
                        </a:solidFill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1110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b="0" dirty="0">
                          <a:latin typeface="+mj-lt"/>
                          <a:cs typeface="Segoe UI Semibold" panose="020B0702040204020203" pitchFamily="34" charset="0"/>
                        </a:rPr>
                        <a:t>Current Affiliation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b="1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IIITDM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0" baseline="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Kancheepuram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250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latin typeface="+mj-lt"/>
                          <a:cs typeface="Segoe UI Semibold" panose="020B0702040204020203" pitchFamily="34" charset="0"/>
                        </a:rPr>
                        <a:t>Email ID.</a:t>
                      </a:r>
                      <a:endParaRPr lang="en-IN" sz="18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b="1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j-lt"/>
                        </a:rPr>
                        <a:t>ppthevan@gmail.com</a:t>
                      </a:r>
                      <a:endParaRPr lang="en-IN" sz="18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5014C6F7-55D1-4EC2-8F29-7C67A6420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494" y="450481"/>
            <a:ext cx="2454978" cy="21385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0" y="2724070"/>
            <a:ext cx="1558825" cy="20784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7492" y="2724070"/>
            <a:ext cx="2053360" cy="205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395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5.googleusercontent.com/vfVo8RRYO083-iEZpFdCo3I9q4uLgIVCOA_8rRgpy8wCU-R4BPU3e0lf6BJua1CSmDYmiKGrNvqYkIjB4yWX85UwheGazv0t8YU92kmkZbJCmvWpkQ92kBJ3HTgrV5lkKoqXrHaq2X4">
            <a:extLst>
              <a:ext uri="{FF2B5EF4-FFF2-40B4-BE49-F238E27FC236}">
                <a16:creationId xmlns:a16="http://schemas.microsoft.com/office/drawing/2014/main" id="{38B1B4CC-4BB5-4B3A-B488-838D19D1B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20000" cy="34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67C09F0-F39B-4172-B506-8E82B1BCB2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47834"/>
              </p:ext>
            </p:extLst>
          </p:nvPr>
        </p:nvGraphicFramePr>
        <p:xfrm>
          <a:off x="3567552" y="148590"/>
          <a:ext cx="5541813" cy="484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978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357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b="0" dirty="0">
                          <a:latin typeface="+mj-lt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18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Dr. </a:t>
                      </a:r>
                      <a:r>
                        <a:rPr lang="en-IN" sz="1800" dirty="0" err="1">
                          <a:latin typeface="+mj-lt"/>
                          <a:cs typeface="Segoe UI Semibold" panose="020B0702040204020203" pitchFamily="34" charset="0"/>
                        </a:rPr>
                        <a:t>Susanta</a:t>
                      </a: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 Behera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Dr.  Poonam Kumari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2018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75421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Current Affiliation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Assistant Professor, </a:t>
                      </a:r>
                    </a:p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 err="1">
                          <a:latin typeface="+mj-lt"/>
                          <a:cs typeface="Segoe UI Semibold" panose="020B0702040204020203" pitchFamily="34" charset="0"/>
                        </a:rPr>
                        <a:t>Parala</a:t>
                      </a: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 Maharaja Engineering College, </a:t>
                      </a:r>
                    </a:p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 err="1">
                          <a:latin typeface="+mj-lt"/>
                          <a:cs typeface="Segoe UI Semibold" panose="020B0702040204020203" pitchFamily="34" charset="0"/>
                        </a:rPr>
                        <a:t>Brahmapur</a:t>
                      </a: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, Odisha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Email ID.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  <a:hlinkClick r:id="rId3"/>
                        </a:rPr>
                        <a:t>susantabc@gmail.com</a:t>
                      </a: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309" y="3449358"/>
            <a:ext cx="1159164" cy="1545552"/>
          </a:xfrm>
          <a:prstGeom prst="rect">
            <a:avLst/>
          </a:prstGeom>
        </p:spPr>
      </p:pic>
      <p:sp>
        <p:nvSpPr>
          <p:cNvPr id="4" name="AutoShape 2" descr="Dr Susanta Behera - Baleswar, Orissa, India | Professional Profile |  LinkedI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90537"/>
            <a:ext cx="1504373" cy="150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521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0234308"/>
              </p:ext>
            </p:extLst>
          </p:nvPr>
        </p:nvGraphicFramePr>
        <p:xfrm>
          <a:off x="4775199" y="22862"/>
          <a:ext cx="4242887" cy="44792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10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23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219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1600" b="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b="1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Dr. Hiranya Deka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994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600" b="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b="1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Prof. Gautam Biswas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Prof.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</a:rPr>
                        <a:t>Amaresh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</a:rPr>
                        <a:t>Dalal</a:t>
                      </a:r>
                      <a:endParaRPr lang="en-IN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994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1600" b="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b="1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600" b="0" dirty="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2018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5369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600" b="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Current Affiliation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b="1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200000"/>
                        </a:lnSpc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Postdoc at National Taiwan University. </a:t>
                      </a:r>
                      <a:endParaRPr lang="en-IN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244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Email ID.</a:t>
                      </a:r>
                      <a:endParaRPr lang="en-IN" sz="1600" b="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1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b="1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hiranyadekamech@gmail.com</a:t>
                      </a:r>
                      <a:endParaRPr lang="en-IN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E5D01554-C25E-4596-BB48-F893A62317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81" t="32749" r="4880"/>
          <a:stretch/>
        </p:blipFill>
        <p:spPr>
          <a:xfrm>
            <a:off x="36943" y="165352"/>
            <a:ext cx="5802594" cy="29741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5747" y="3480898"/>
            <a:ext cx="1254348" cy="16626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3953" y="3381425"/>
            <a:ext cx="1762076" cy="1762076"/>
          </a:xfrm>
          <a:prstGeom prst="rect">
            <a:avLst/>
          </a:prstGeom>
        </p:spPr>
      </p:pic>
      <p:pic>
        <p:nvPicPr>
          <p:cNvPr id="29698" name="Picture 2" descr="HIRANYA DEK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3" y="3314701"/>
            <a:ext cx="1791855" cy="179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3653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8001565"/>
              </p:ext>
            </p:extLst>
          </p:nvPr>
        </p:nvGraphicFramePr>
        <p:xfrm>
          <a:off x="5975297" y="200889"/>
          <a:ext cx="2981667" cy="3779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18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198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595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500" b="1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500" b="1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l-PL" sz="1600" b="0" dirty="0">
                          <a:solidFill>
                            <a:schemeClr val="tx1"/>
                          </a:solidFill>
                          <a:latin typeface="+mj-lt"/>
                          <a:cs typeface="Segoe UI Semibold" panose="020B0702040204020203" pitchFamily="34" charset="0"/>
                        </a:rPr>
                        <a:t>Dr. 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j-lt"/>
                        </a:rPr>
                        <a:t>Soumya Ranjan Nanda. </a:t>
                      </a:r>
                      <a:endParaRPr lang="pl-PL" sz="1600" b="0" dirty="0">
                        <a:solidFill>
                          <a:schemeClr val="tx1"/>
                        </a:solidFill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180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500" b="1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500" b="1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j-lt"/>
                        </a:rPr>
                        <a:t>Prof. Vinayak Kulkarni.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j-lt"/>
                        </a:rPr>
                        <a:t>Prof. N. Sahoo </a:t>
                      </a:r>
                      <a:endParaRPr lang="en-IN" sz="16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170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500" b="1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500" b="1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600" b="0" dirty="0">
                          <a:solidFill>
                            <a:schemeClr val="tx1"/>
                          </a:solidFill>
                          <a:latin typeface="+mj-lt"/>
                          <a:cs typeface="Segoe UI Semibold" panose="020B0702040204020203" pitchFamily="34" charset="0"/>
                        </a:rPr>
                        <a:t>2018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919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500" b="1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500" b="1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j-lt"/>
                        </a:rPr>
                        <a:t>Institute postdoctoral fellow </a:t>
                      </a:r>
                    </a:p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j-lt"/>
                        </a:rPr>
                        <a:t>Department of Aerospace Engineering, </a:t>
                      </a:r>
                    </a:p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j-lt"/>
                        </a:rPr>
                        <a:t>IIT Kanpur.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427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500" b="1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500" b="1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j-lt"/>
                        </a:rPr>
                        <a:t>soumyananda224@gmail.com</a:t>
                      </a:r>
                      <a:endParaRPr lang="en-IN" sz="16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C9870BAD-C245-48E2-9C08-F6B4E822E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648" y="200889"/>
            <a:ext cx="6005945" cy="28361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7112"/>
            <a:ext cx="1504791" cy="20063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636" y="3117657"/>
            <a:ext cx="1519382" cy="20258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8607" y="3209925"/>
            <a:ext cx="1428750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943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5602535"/>
              </p:ext>
            </p:extLst>
          </p:nvPr>
        </p:nvGraphicFramePr>
        <p:xfrm>
          <a:off x="4343399" y="22861"/>
          <a:ext cx="4800599" cy="49679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741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20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44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212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1800" b="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b="1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Dr. Kishor Kumar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</a:rPr>
                        <a:t>Gajrani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989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b="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b="1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Dr. Mamilla Ravi Sankar</a:t>
                      </a:r>
                      <a:endParaRPr lang="en-IN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659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1800" b="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b="1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b="0" dirty="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2018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9863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b="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Current Affiliation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b="1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200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Post doctoral fellow at IIT Bombay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521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Email ID.</a:t>
                      </a:r>
                      <a:endParaRPr lang="en-IN" sz="1800" b="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b="1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kishor1412@gmail.com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A89F84C2-F806-4B91-BF87-0655D9249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836" y="22861"/>
            <a:ext cx="5116251" cy="3074165"/>
          </a:xfrm>
          <a:prstGeom prst="rect">
            <a:avLst/>
          </a:prstGeom>
        </p:spPr>
      </p:pic>
      <p:pic>
        <p:nvPicPr>
          <p:cNvPr id="6146" name="Picture 2" descr="Kishor Kumar Gajran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84454"/>
            <a:ext cx="2006063" cy="1959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8588" y="3184454"/>
            <a:ext cx="1496174" cy="180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223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37A827E-9211-4E59-AB9F-92E0982A96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5054761"/>
              </p:ext>
            </p:extLst>
          </p:nvPr>
        </p:nvGraphicFramePr>
        <p:xfrm>
          <a:off x="3921700" y="87788"/>
          <a:ext cx="5174675" cy="484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812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3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541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b="0" dirty="0">
                          <a:latin typeface="+mj-lt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16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pl-PL" sz="1600" dirty="0">
                          <a:latin typeface="+mj-lt"/>
                          <a:cs typeface="Segoe UI Semibold" panose="020B0702040204020203" pitchFamily="34" charset="0"/>
                        </a:rPr>
                        <a:t>Dr Saurabh Bhardwaj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600" dirty="0">
                          <a:latin typeface="+mj-lt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Prof </a:t>
                      </a:r>
                      <a:r>
                        <a:rPr lang="en-US" sz="1600" dirty="0" err="1">
                          <a:latin typeface="+mj-lt"/>
                          <a:cs typeface="Segoe UI Semibold" panose="020B0702040204020203" pitchFamily="34" charset="0"/>
                        </a:rPr>
                        <a:t>Amaresh</a:t>
                      </a: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 </a:t>
                      </a:r>
                      <a:r>
                        <a:rPr lang="en-US" sz="1600" dirty="0" err="1">
                          <a:latin typeface="+mj-lt"/>
                          <a:cs typeface="Segoe UI Semibold" panose="020B0702040204020203" pitchFamily="34" charset="0"/>
                        </a:rPr>
                        <a:t>Dalal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600" dirty="0">
                          <a:latin typeface="+mj-lt"/>
                          <a:cs typeface="Segoe UI Semibold" panose="020B0702040204020203" pitchFamily="34" charset="0"/>
                        </a:rPr>
                        <a:t>2018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75421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600" dirty="0">
                          <a:latin typeface="+mj-lt"/>
                          <a:cs typeface="Segoe UI Semibold" panose="020B0702040204020203" pitchFamily="34" charset="0"/>
                        </a:rPr>
                        <a:t>Current Affiliation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Postdoctoral Fellow,</a:t>
                      </a:r>
                    </a:p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Technion-Israel Institute of Technology, </a:t>
                      </a:r>
                    </a:p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Haifa Israel.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Email ID.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600" dirty="0">
                          <a:latin typeface="+mj-lt"/>
                          <a:cs typeface="Segoe UI Semibold" panose="020B0702040204020203" pitchFamily="34" charset="0"/>
                          <a:hlinkClick r:id="rId2"/>
                        </a:rPr>
                        <a:t>bhardwaj.mit@gmail.com</a:t>
                      </a:r>
                      <a:r>
                        <a:rPr lang="en-IN" sz="1600" dirty="0">
                          <a:latin typeface="+mj-lt"/>
                          <a:cs typeface="Segoe UI Semibold" panose="020B0702040204020203" pitchFamily="34" charset="0"/>
                        </a:rPr>
                        <a:t> 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170" name="Picture 2" descr="https://lh4.googleusercontent.com/YK77wX028zPejymh-mVEkrc79O2GRx4LzpJsAowEUhSyJd6oL1xm3BX3Tn9YkyPP8WdplA-E8buf-KJabubOkLUfCPS-JyQdgW0tCGfoWdsmTIIPAXg9gHmN6rBmbAtvCdW5znwgEZg">
            <a:extLst>
              <a:ext uri="{FF2B5EF4-FFF2-40B4-BE49-F238E27FC236}">
                <a16:creationId xmlns:a16="http://schemas.microsoft.com/office/drawing/2014/main" id="{4713735A-AA02-4152-B805-1D47C5EB5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4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8" name="Picture 2" descr="Dr. Saurabh Bhardwaj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5" y="3061278"/>
            <a:ext cx="1985818" cy="1985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273" y="2935047"/>
            <a:ext cx="1584037" cy="211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880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lh5.googleusercontent.com/j_0lNptG6OIpemq3QX8tU7gqIWUJrxRUt7YJUuT9655f1E7nMTsYdODy_uQWm0bQ4J52YV8udrjGS025aLv7hRCzCE9gpH3By7-MbCYYbPuzyysJVYJ75YYS5f946TDQaZZmB4O5xEk">
            <a:extLst>
              <a:ext uri="{FF2B5EF4-FFF2-40B4-BE49-F238E27FC236}">
                <a16:creationId xmlns:a16="http://schemas.microsoft.com/office/drawing/2014/main" id="{87085061-44B6-43D7-A41B-DF6264045E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4" t="6852" r="2142" b="20371"/>
          <a:stretch/>
        </p:blipFill>
        <p:spPr bwMode="auto">
          <a:xfrm>
            <a:off x="1282892" y="69272"/>
            <a:ext cx="3066779" cy="254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A67ED1B-23D2-4F98-8AB9-01E72BEEFE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6680084"/>
              </p:ext>
            </p:extLst>
          </p:nvPr>
        </p:nvGraphicFramePr>
        <p:xfrm>
          <a:off x="4505036" y="298031"/>
          <a:ext cx="4574031" cy="46937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093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5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531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686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b="0" dirty="0">
                          <a:latin typeface="+mj-lt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14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4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400" dirty="0">
                          <a:latin typeface="+mj-lt"/>
                          <a:cs typeface="Segoe UI Semibold" panose="020B0702040204020203" pitchFamily="34" charset="0"/>
                        </a:rPr>
                        <a:t>Dr. M. Kodeeswaran</a:t>
                      </a:r>
                      <a:endParaRPr lang="pl-PL" sz="14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2123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400" dirty="0">
                          <a:latin typeface="+mj-lt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4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dirty="0">
                          <a:latin typeface="+mj-lt"/>
                          <a:cs typeface="Segoe UI Semibold" panose="020B0702040204020203" pitchFamily="34" charset="0"/>
                        </a:rPr>
                        <a:t>Prof. S. </a:t>
                      </a:r>
                      <a:r>
                        <a:rPr lang="en-US" sz="1400" dirty="0" smtClean="0">
                          <a:latin typeface="+mj-lt"/>
                          <a:cs typeface="Segoe UI Semibold" panose="020B0702040204020203" pitchFamily="34" charset="0"/>
                        </a:rPr>
                        <a:t>Senthilvelan</a:t>
                      </a:r>
                    </a:p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dirty="0" smtClean="0">
                          <a:latin typeface="+mj-lt"/>
                          <a:cs typeface="Segoe UI Semibold" panose="020B0702040204020203" pitchFamily="34" charset="0"/>
                        </a:rPr>
                        <a:t>Dr R Suresh(VSSC)</a:t>
                      </a:r>
                      <a:endParaRPr lang="en-US" sz="14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2123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dirty="0">
                          <a:latin typeface="+mj-lt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14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4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400" dirty="0">
                          <a:latin typeface="+mj-lt"/>
                          <a:cs typeface="Segoe UI Semibold" panose="020B0702040204020203" pitchFamily="34" charset="0"/>
                        </a:rPr>
                        <a:t>2018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737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400" dirty="0">
                          <a:latin typeface="+mn-lt"/>
                          <a:cs typeface="Segoe UI Semibold" panose="020B0702040204020203" pitchFamily="34" charset="0"/>
                        </a:rPr>
                        <a:t>Current Affiliation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dirty="0">
                          <a:latin typeface="+mn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400" dirty="0">
                        <a:latin typeface="+mn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dirty="0">
                          <a:latin typeface="+mn-lt"/>
                          <a:cs typeface="Segoe UI Semibold" panose="020B0702040204020203" pitchFamily="34" charset="0"/>
                        </a:rPr>
                        <a:t>Head, Crew Module </a:t>
                      </a:r>
                      <a:r>
                        <a:rPr lang="en-US" sz="1400" dirty="0" err="1">
                          <a:latin typeface="+mn-lt"/>
                          <a:cs typeface="Segoe UI Semibold" panose="020B0702040204020203" pitchFamily="34" charset="0"/>
                        </a:rPr>
                        <a:t>Syatems</a:t>
                      </a:r>
                      <a:r>
                        <a:rPr lang="en-US" sz="1400" dirty="0">
                          <a:latin typeface="+mn-lt"/>
                          <a:cs typeface="Segoe UI Semibold" panose="020B0702040204020203" pitchFamily="34" charset="0"/>
                        </a:rPr>
                        <a:t> &amp; Technology Division,</a:t>
                      </a:r>
                    </a:p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dirty="0">
                          <a:latin typeface="+mn-lt"/>
                          <a:cs typeface="Segoe UI Semibold" panose="020B0702040204020203" pitchFamily="34" charset="0"/>
                        </a:rPr>
                        <a:t>VSSC, Thiruvananthapuram.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016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dirty="0">
                          <a:latin typeface="+mn-lt"/>
                          <a:cs typeface="Segoe UI Semibold" panose="020B0702040204020203" pitchFamily="34" charset="0"/>
                        </a:rPr>
                        <a:t>Email ID.</a:t>
                      </a:r>
                      <a:endParaRPr lang="en-IN" sz="1400" dirty="0">
                        <a:latin typeface="+mn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dirty="0">
                          <a:latin typeface="+mn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400" dirty="0">
                        <a:latin typeface="+mn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200" dirty="0">
                          <a:latin typeface="+mn-lt"/>
                          <a:cs typeface="Segoe UI Semibold" panose="020B0702040204020203" pitchFamily="34" charset="0"/>
                          <a:hlinkClick r:id="rId3"/>
                        </a:rPr>
                        <a:t>k</a:t>
                      </a:r>
                      <a:r>
                        <a:rPr lang="en-IN" sz="1200" dirty="0" smtClean="0">
                          <a:latin typeface="+mn-lt"/>
                          <a:cs typeface="Segoe UI Semibold" panose="020B0702040204020203" pitchFamily="34" charset="0"/>
                          <a:hlinkClick r:id="rId3"/>
                        </a:rPr>
                        <a:t>odees_vssc@yahoo.com</a:t>
                      </a:r>
                      <a:endParaRPr lang="en-IN" sz="1200" dirty="0">
                        <a:latin typeface="+mn-lt"/>
                        <a:cs typeface="Segoe UI Semibold" panose="020B0702040204020203" pitchFamily="34" charset="0"/>
                        <a:hlinkClick r:id="rId3"/>
                      </a:endParaRPr>
                    </a:p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200" dirty="0">
                          <a:latin typeface="+mn-lt"/>
                          <a:cs typeface="Segoe UI Semibold" panose="020B0702040204020203" pitchFamily="34" charset="0"/>
                          <a:hlinkClick r:id="rId3"/>
                        </a:rPr>
                        <a:t>m_kodeeswaran@vssc.gov.in</a:t>
                      </a:r>
                      <a:r>
                        <a:rPr lang="en-IN" sz="1400" dirty="0">
                          <a:latin typeface="+mn-lt"/>
                          <a:cs typeface="Segoe UI Semibold" panose="020B0702040204020203" pitchFamily="34" charset="0"/>
                        </a:rPr>
                        <a:t>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307" y="3515680"/>
            <a:ext cx="1214582" cy="1619443"/>
          </a:xfrm>
          <a:prstGeom prst="rect">
            <a:avLst/>
          </a:prstGeom>
        </p:spPr>
      </p:pic>
      <p:sp>
        <p:nvSpPr>
          <p:cNvPr id="4" name="AutoShape 2" descr="https://web.whatsapp.com/pp?e=https%3A%2F%2Fpps.whatsapp.net%2Fv%2Ft61.24694-24%2F75442133_1299264547129828_6265033200001771772_n.jpg%3Foh%3Db25537b534b140e4e81a1e1d4f1de7fb%26oe%3D5FA9ED34&amp;t=l&amp;u=919496258389%40c.us&amp;i=1585241677&amp;n=eje56BvFRwgLUAk8%2Fz0CobCHip9HH6OGnz40%2B9cofpo%3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70137"/>
            <a:ext cx="1564986" cy="15649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75715" y="2721322"/>
            <a:ext cx="2022030" cy="2413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08996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3937249"/>
              </p:ext>
            </p:extLst>
          </p:nvPr>
        </p:nvGraphicFramePr>
        <p:xfrm>
          <a:off x="4038600" y="-16620"/>
          <a:ext cx="4939145" cy="47738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138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4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968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908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1600" b="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b="1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Dr.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</a:rPr>
                        <a:t>Subrat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</a:rPr>
                        <a:t>Kotoky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833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600" b="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b="1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Prof.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</a:rPr>
                        <a:t>Amaresh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</a:rPr>
                        <a:t>Dalal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Prof. Ganesh Natarajan</a:t>
                      </a:r>
                      <a:endParaRPr lang="en-IN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833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1600" b="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b="1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600" b="0" dirty="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2018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1599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600" b="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Current Affiliation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b="1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200000"/>
                        </a:lnSpc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Post-Doctoral Research Associate, Jawaharlal Nehru Center for Advanced Scientific Research (JNCASR), Bangalore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000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Email ID.</a:t>
                      </a:r>
                      <a:endParaRPr lang="en-IN" sz="1600" b="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1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b="1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subrat.aec.jrt@gmail.com</a:t>
                      </a:r>
                      <a:endParaRPr lang="en-IN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80766518-DA6F-4DC4-AA59-2D25ECE9D4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68" t="22113" r="11881"/>
          <a:stretch/>
        </p:blipFill>
        <p:spPr>
          <a:xfrm>
            <a:off x="130232" y="120073"/>
            <a:ext cx="4977476" cy="28524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439" y="3094645"/>
            <a:ext cx="1536642" cy="2048856"/>
          </a:xfrm>
          <a:prstGeom prst="rect">
            <a:avLst/>
          </a:prstGeom>
        </p:spPr>
      </p:pic>
      <p:pic>
        <p:nvPicPr>
          <p:cNvPr id="37890" name="Picture 2" descr="Profile picture for user n.ganesh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2" r="6931"/>
          <a:stretch/>
        </p:blipFill>
        <p:spPr bwMode="auto">
          <a:xfrm>
            <a:off x="2113165" y="3094644"/>
            <a:ext cx="1717964" cy="203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Dr. Subrat Kotok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94644"/>
            <a:ext cx="2048855" cy="204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8259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210E5DE-C5C2-419D-A69D-4557FFD66B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6312554"/>
              </p:ext>
            </p:extLst>
          </p:nvPr>
        </p:nvGraphicFramePr>
        <p:xfrm>
          <a:off x="4398091" y="283137"/>
          <a:ext cx="4669284" cy="46542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54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63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4712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b="0" dirty="0">
                          <a:latin typeface="+mj-lt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14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4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400" dirty="0">
                          <a:latin typeface="+mj-lt"/>
                          <a:cs typeface="Segoe UI Semibold" panose="020B0702040204020203" pitchFamily="34" charset="0"/>
                        </a:rPr>
                        <a:t>Dr. Anwesa Barman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4712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400" dirty="0">
                          <a:latin typeface="+mj-lt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4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400" dirty="0">
                          <a:latin typeface="+mj-lt"/>
                          <a:cs typeface="Segoe UI Semibold" panose="020B0702040204020203" pitchFamily="34" charset="0"/>
                        </a:rPr>
                        <a:t>Dr. </a:t>
                      </a:r>
                      <a:r>
                        <a:rPr lang="en-IN" sz="1400" dirty="0" err="1">
                          <a:latin typeface="+mj-lt"/>
                          <a:cs typeface="Segoe UI Semibold" panose="020B0702040204020203" pitchFamily="34" charset="0"/>
                        </a:rPr>
                        <a:t>Manas</a:t>
                      </a:r>
                      <a:r>
                        <a:rPr lang="en-IN" sz="1400" dirty="0">
                          <a:latin typeface="+mj-lt"/>
                          <a:cs typeface="Segoe UI Semibold" panose="020B0702040204020203" pitchFamily="34" charset="0"/>
                        </a:rPr>
                        <a:t> Das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4712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dirty="0">
                          <a:latin typeface="+mj-lt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14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4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400" dirty="0">
                          <a:latin typeface="+mj-lt"/>
                          <a:cs typeface="Segoe UI Semibold" panose="020B0702040204020203" pitchFamily="34" charset="0"/>
                        </a:rPr>
                        <a:t>2019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539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400" dirty="0">
                          <a:latin typeface="+mj-lt"/>
                          <a:cs typeface="Segoe UI Semibold" panose="020B0702040204020203" pitchFamily="34" charset="0"/>
                        </a:rPr>
                        <a:t>Current Affiliation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4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dirty="0">
                          <a:latin typeface="+mj-lt"/>
                          <a:cs typeface="Segoe UI Semibold" panose="020B0702040204020203" pitchFamily="34" charset="0"/>
                        </a:rPr>
                        <a:t>Asst. Manager, </a:t>
                      </a:r>
                    </a:p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dirty="0">
                          <a:latin typeface="+mj-lt"/>
                          <a:cs typeface="Segoe UI Semibold" panose="020B0702040204020203" pitchFamily="34" charset="0"/>
                        </a:rPr>
                        <a:t>Finite Element Analysis R&amp;D, Michelin India Technology Center, Michelin </a:t>
                      </a:r>
                      <a:r>
                        <a:rPr lang="en-US" sz="1400" dirty="0" err="1">
                          <a:latin typeface="+mj-lt"/>
                          <a:cs typeface="Segoe UI Semibold" panose="020B0702040204020203" pitchFamily="34" charset="0"/>
                        </a:rPr>
                        <a:t>Tyres</a:t>
                      </a:r>
                      <a:r>
                        <a:rPr lang="en-US" sz="1400" dirty="0">
                          <a:latin typeface="+mj-lt"/>
                          <a:cs typeface="Segoe UI Semibold" panose="020B0702040204020203" pitchFamily="34" charset="0"/>
                        </a:rPr>
                        <a:t>, Pune</a:t>
                      </a:r>
                      <a:endParaRPr lang="en-IN" sz="14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4712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dirty="0">
                          <a:latin typeface="+mj-lt"/>
                          <a:cs typeface="Segoe UI Semibold" panose="020B0702040204020203" pitchFamily="34" charset="0"/>
                        </a:rPr>
                        <a:t>Email ID.</a:t>
                      </a:r>
                      <a:endParaRPr lang="en-IN" sz="14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4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400" dirty="0">
                          <a:latin typeface="+mj-lt"/>
                          <a:cs typeface="Segoe UI Semibold" panose="020B0702040204020203" pitchFamily="34" charset="0"/>
                          <a:hlinkClick r:id="rId2"/>
                        </a:rPr>
                        <a:t>anwesa02@gmail.com</a:t>
                      </a:r>
                      <a:r>
                        <a:rPr lang="en-IN" sz="1400" dirty="0">
                          <a:latin typeface="+mj-lt"/>
                          <a:cs typeface="Segoe UI Semibold" panose="020B0702040204020203" pitchFamily="34" charset="0"/>
                        </a:rPr>
                        <a:t>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050" name="Picture 2" descr="https://lh3.googleusercontent.com/48BUbkE9GvK93YDkOgx3q8pbKXkV6jiC9z93anrfIvL2YiGsWBiYaJMyCFoiqGl7E9mhsBRfMu6QsIsdeh7hgzjRnAKcq2C5pskrj8Z5jRPz7JyumXSu9gk-Asut8Yql8kZ_GArnu3E">
            <a:extLst>
              <a:ext uri="{FF2B5EF4-FFF2-40B4-BE49-F238E27FC236}">
                <a16:creationId xmlns:a16="http://schemas.microsoft.com/office/drawing/2014/main" id="{697240CF-9D64-43E6-8EDA-FFD064B610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0" t="22401" r="12061" b="11155"/>
          <a:stretch/>
        </p:blipFill>
        <p:spPr bwMode="auto">
          <a:xfrm>
            <a:off x="0" y="0"/>
            <a:ext cx="4958486" cy="307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Anwesa Barm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3100"/>
            <a:ext cx="1930400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091" y="3121705"/>
            <a:ext cx="1516346" cy="202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563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4229047"/>
              </p:ext>
            </p:extLst>
          </p:nvPr>
        </p:nvGraphicFramePr>
        <p:xfrm>
          <a:off x="3913909" y="22861"/>
          <a:ext cx="5230090" cy="50623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971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8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910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223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0" dirty="0">
                          <a:latin typeface="+mj-lt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16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b="1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j-lt"/>
                        </a:rPr>
                        <a:t>Dr.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latin typeface="+mj-lt"/>
                        </a:rPr>
                        <a:t>Siddesh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j-lt"/>
                        </a:rPr>
                        <a:t> Desai, </a:t>
                      </a:r>
                      <a:endParaRPr lang="pl-PL" sz="1600" b="0" dirty="0">
                        <a:solidFill>
                          <a:schemeClr val="tx1"/>
                        </a:solidFill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591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600" b="0" dirty="0">
                          <a:latin typeface="+mj-lt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b="1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j-lt"/>
                        </a:rPr>
                        <a:t>Prof. Vinayak Kulkarni,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j-lt"/>
                        </a:rPr>
                        <a:t>Prof. Ganesh Natarajan</a:t>
                      </a:r>
                      <a:endParaRPr lang="en-IN" sz="16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450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0" dirty="0">
                          <a:latin typeface="+mj-lt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16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b="1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+mj-lt"/>
                          <a:cs typeface="Segoe UI Semibold" panose="020B0702040204020203" pitchFamily="34" charset="0"/>
                        </a:rPr>
                        <a:t>2019</a:t>
                      </a:r>
                      <a:endParaRPr lang="en-IN" sz="1600" b="0" dirty="0">
                        <a:solidFill>
                          <a:schemeClr val="tx1"/>
                        </a:solidFill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6054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600" b="0" dirty="0">
                          <a:latin typeface="+mj-lt"/>
                          <a:cs typeface="Segoe UI Semibold" panose="020B0702040204020203" pitchFamily="34" charset="0"/>
                        </a:rPr>
                        <a:t>Current Affiliation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b="1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Completed </a:t>
                      </a:r>
                    </a:p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Postdoctoral Researcher at Riken</a:t>
                      </a:r>
                    </a:p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Kobe, Hyogo, Japan in October 2020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3068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0" dirty="0">
                          <a:latin typeface="+mj-lt"/>
                          <a:cs typeface="Segoe UI Semibold" panose="020B0702040204020203" pitchFamily="34" charset="0"/>
                        </a:rPr>
                        <a:t>Email ID.</a:t>
                      </a:r>
                      <a:endParaRPr lang="en-IN" sz="16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1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b="1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j-lt"/>
                        </a:rPr>
                        <a:t>desaisiddesh223@gmail.com</a:t>
                      </a:r>
                      <a:endParaRPr lang="en-IN" sz="16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A3B49A16-2B5E-4009-AE8C-8FE4294E5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008" y="0"/>
            <a:ext cx="2273011" cy="2770909"/>
          </a:xfrm>
          <a:prstGeom prst="rect">
            <a:avLst/>
          </a:prstGeom>
        </p:spPr>
      </p:pic>
      <p:pic>
        <p:nvPicPr>
          <p:cNvPr id="6" name="Google Shape;404;p63">
            <a:extLst>
              <a:ext uri="{FF2B5EF4-FFF2-40B4-BE49-F238E27FC236}">
                <a16:creationId xmlns:a16="http://schemas.microsoft.com/office/drawing/2014/main" id="{F2988D33-44F5-4B1A-8AF8-3E6B14EC856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42671" y="3078084"/>
            <a:ext cx="1769129" cy="2049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86" name="Picture 2" descr="Profile photo of Dr. Siddesh Desa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2537"/>
            <a:ext cx="2080964" cy="208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938" y="3062537"/>
            <a:ext cx="1516996" cy="202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965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lh5.googleusercontent.com/aThAju5Mzmfhk_F-T2DzvWJhLH7hJSFs5PVQcAtH1nAjKnr92FcB8-vNoc9lbtwT3rPgw09lzAFkMzn203zz7xmNHyvP8fZz9vAcmoKHRW8NjnF-xzexn_rl6xtWmMslQeRjgkVPcXA">
            <a:extLst>
              <a:ext uri="{FF2B5EF4-FFF2-40B4-BE49-F238E27FC236}">
                <a16:creationId xmlns:a16="http://schemas.microsoft.com/office/drawing/2014/main" id="{CCD7D6BA-E62B-4CC1-A3A6-80598385F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568"/>
            <a:ext cx="3715933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F8B1099-C3C8-40CF-B69C-0EA1641C8D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7680973"/>
              </p:ext>
            </p:extLst>
          </p:nvPr>
        </p:nvGraphicFramePr>
        <p:xfrm>
          <a:off x="3921700" y="413543"/>
          <a:ext cx="5174675" cy="457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812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3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541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latin typeface="+mj-lt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18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l-PL" sz="1800" dirty="0">
                          <a:latin typeface="+mj-lt"/>
                          <a:cs typeface="Segoe UI Semibold" panose="020B0702040204020203" pitchFamily="34" charset="0"/>
                        </a:rPr>
                        <a:t>Dr. B. Kiran Naik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fi-FI" sz="1800" dirty="0">
                          <a:latin typeface="+mj-lt"/>
                          <a:cs typeface="Segoe UI Semibold" panose="020B0702040204020203" pitchFamily="34" charset="0"/>
                        </a:rPr>
                        <a:t>Prof. P. Muthukumar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2019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7542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Current Affiliation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Assistant Professor Grade II,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Department of Mechanical Engineering,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NIT Rourkela, Odisha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Email ID.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  <a:hlinkClick r:id="rId3"/>
                        </a:rPr>
                        <a:t>k.bukke@gmail.com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  <a:hlinkClick r:id="rId3"/>
                        </a:rPr>
                        <a:t>naikkb@nitrkl.ac.in</a:t>
                      </a: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0962" name="Picture 2" descr="Team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41964"/>
            <a:ext cx="1490541" cy="190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764" y="2949568"/>
            <a:ext cx="1519381" cy="202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551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5084448"/>
              </p:ext>
            </p:extLst>
          </p:nvPr>
        </p:nvGraphicFramePr>
        <p:xfrm>
          <a:off x="2632363" y="110552"/>
          <a:ext cx="6384640" cy="49587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275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2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617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066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b="0" dirty="0">
                          <a:latin typeface="+mj-lt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16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pl-PL" sz="1600" dirty="0">
                          <a:latin typeface="+mj-lt"/>
                          <a:cs typeface="Segoe UI Semibold" panose="020B0702040204020203" pitchFamily="34" charset="0"/>
                        </a:rPr>
                        <a:t>Dr. </a:t>
                      </a:r>
                      <a:r>
                        <a:rPr lang="en-IN" sz="1600" dirty="0">
                          <a:latin typeface="+mj-lt"/>
                        </a:rPr>
                        <a:t>D. </a:t>
                      </a:r>
                      <a:r>
                        <a:rPr lang="en-IN" sz="1600" dirty="0" err="1">
                          <a:latin typeface="+mj-lt"/>
                        </a:rPr>
                        <a:t>Arumuga</a:t>
                      </a:r>
                      <a:r>
                        <a:rPr lang="en-IN" sz="1600" dirty="0">
                          <a:latin typeface="+mj-lt"/>
                        </a:rPr>
                        <a:t> </a:t>
                      </a:r>
                      <a:r>
                        <a:rPr lang="en-IN" sz="1600" dirty="0" err="1">
                          <a:latin typeface="+mj-lt"/>
                        </a:rPr>
                        <a:t>perumal</a:t>
                      </a:r>
                      <a:endParaRPr lang="pl-PL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066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600" dirty="0">
                          <a:latin typeface="+mj-lt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600" dirty="0">
                          <a:solidFill>
                            <a:schemeClr val="dk1"/>
                          </a:solidFill>
                          <a:latin typeface="+mj-lt"/>
                        </a:rPr>
                        <a:t>Prof.  Anoop Kumar </a:t>
                      </a:r>
                      <a:r>
                        <a:rPr lang="en-IN" sz="1600" dirty="0" err="1">
                          <a:solidFill>
                            <a:schemeClr val="dk1"/>
                          </a:solidFill>
                          <a:latin typeface="+mj-lt"/>
                        </a:rPr>
                        <a:t>Dass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752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600" dirty="0">
                          <a:latin typeface="+mj-lt"/>
                          <a:cs typeface="Segoe UI Semibold" panose="020B0702040204020203" pitchFamily="34" charset="0"/>
                        </a:rPr>
                        <a:t>2010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69244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600" dirty="0">
                          <a:latin typeface="+mj-lt"/>
                          <a:cs typeface="Segoe UI Semibold" panose="020B0702040204020203" pitchFamily="34" charset="0"/>
                        </a:rPr>
                        <a:t>Current Affiliation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solidFill>
                            <a:schemeClr val="dk1"/>
                          </a:solidFill>
                          <a:latin typeface="+mj-lt"/>
                        </a:rPr>
                        <a:t>Assistant Professor,</a:t>
                      </a:r>
                    </a:p>
                    <a:p>
                      <a:pPr marL="0" lvl="0" indent="0" algn="l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solidFill>
                            <a:schemeClr val="dk1"/>
                          </a:solidFill>
                          <a:latin typeface="+mj-lt"/>
                        </a:rPr>
                        <a:t>Dept. of Mechanical Engineering,</a:t>
                      </a:r>
                    </a:p>
                    <a:p>
                      <a:pPr marL="0" lvl="0" indent="0" algn="l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solidFill>
                            <a:schemeClr val="dk1"/>
                          </a:solidFill>
                          <a:latin typeface="+mj-lt"/>
                        </a:rPr>
                        <a:t>NIT Karnataka, </a:t>
                      </a:r>
                      <a:r>
                        <a:rPr lang="en-US" sz="1600" dirty="0" err="1">
                          <a:solidFill>
                            <a:schemeClr val="dk1"/>
                          </a:solidFill>
                          <a:latin typeface="+mj-lt"/>
                        </a:rPr>
                        <a:t>Surathkal</a:t>
                      </a:r>
                      <a:endParaRPr lang="en-US" sz="1600" dirty="0">
                        <a:solidFill>
                          <a:schemeClr val="dk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066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Email ID.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600" dirty="0">
                          <a:solidFill>
                            <a:schemeClr val="dk1"/>
                          </a:solidFill>
                          <a:latin typeface="+mj-lt"/>
                        </a:rPr>
                        <a:t>perumal@nitk.edu.in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Google Shape;312;p51">
            <a:extLst>
              <a:ext uri="{FF2B5EF4-FFF2-40B4-BE49-F238E27FC236}">
                <a16:creationId xmlns:a16="http://schemas.microsoft.com/office/drawing/2014/main" id="{2347290D-706C-4AE1-8C5A-422DC1E0F6D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401" y="0"/>
            <a:ext cx="2193599" cy="268605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62" y="2791113"/>
            <a:ext cx="1685811" cy="224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442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F8B1099-C3C8-40CF-B69C-0EA1641C8D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382537"/>
              </p:ext>
            </p:extLst>
          </p:nvPr>
        </p:nvGraphicFramePr>
        <p:xfrm>
          <a:off x="4137891" y="103556"/>
          <a:ext cx="4883273" cy="50501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978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8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595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382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b="0" dirty="0">
                          <a:latin typeface="+mj-lt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20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20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l-PL" sz="2000" dirty="0">
                          <a:latin typeface="+mj-lt"/>
                          <a:cs typeface="Segoe UI Semibold" panose="020B0702040204020203" pitchFamily="34" charset="0"/>
                        </a:rPr>
                        <a:t>Dr. </a:t>
                      </a:r>
                      <a:r>
                        <a:rPr lang="en-US" sz="2000" dirty="0" smtClean="0">
                          <a:latin typeface="+mj-lt"/>
                          <a:cs typeface="Segoe UI Semibold" panose="020B0702040204020203" pitchFamily="34" charset="0"/>
                        </a:rPr>
                        <a:t>Gaurav Kumar</a:t>
                      </a:r>
                      <a:endParaRPr lang="pl-PL" sz="20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034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2000" dirty="0">
                          <a:latin typeface="+mj-lt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20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fi-FI" sz="2000" dirty="0">
                          <a:latin typeface="+mj-lt"/>
                          <a:cs typeface="Segoe UI Semibold" panose="020B0702040204020203" pitchFamily="34" charset="0"/>
                        </a:rPr>
                        <a:t>Prof. </a:t>
                      </a:r>
                      <a:r>
                        <a:rPr lang="fi-FI" sz="2000" dirty="0" smtClean="0">
                          <a:latin typeface="+mj-lt"/>
                          <a:cs typeface="Segoe UI Semibold" panose="020B0702040204020203" pitchFamily="34" charset="0"/>
                        </a:rPr>
                        <a:t>Karuna</a:t>
                      </a:r>
                      <a:r>
                        <a:rPr lang="fi-FI" sz="2000" baseline="0" dirty="0" smtClean="0">
                          <a:latin typeface="+mj-lt"/>
                          <a:cs typeface="Segoe UI Semibold" panose="020B0702040204020203" pitchFamily="34" charset="0"/>
                        </a:rPr>
                        <a:t> Kalita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fi-FI" sz="2000" baseline="0" dirty="0" smtClean="0">
                          <a:latin typeface="+mj-lt"/>
                          <a:cs typeface="Segoe UI Semibold" panose="020B0702040204020203" pitchFamily="34" charset="0"/>
                        </a:rPr>
                        <a:t>Prof Atanu Banerjee</a:t>
                      </a:r>
                      <a:endParaRPr lang="en-IN" sz="20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034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dirty="0">
                          <a:latin typeface="+mj-lt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20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20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2000" dirty="0">
                          <a:latin typeface="+mj-lt"/>
                          <a:cs typeface="Segoe UI Semibold" panose="020B0702040204020203" pitchFamily="34" charset="0"/>
                        </a:rPr>
                        <a:t>2019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677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2000" dirty="0">
                          <a:latin typeface="+mj-lt"/>
                          <a:cs typeface="Segoe UI Semibold" panose="020B0702040204020203" pitchFamily="34" charset="0"/>
                        </a:rPr>
                        <a:t>Current Affiliation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20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dirty="0" smtClean="0">
                          <a:latin typeface="+mj-lt"/>
                          <a:cs typeface="Segoe UI Semibold" panose="020B0702040204020203" pitchFamily="34" charset="0"/>
                        </a:rPr>
                        <a:t>Asst. Professor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dirty="0" smtClean="0">
                          <a:latin typeface="+mj-lt"/>
                          <a:cs typeface="Segoe UI Semibold" panose="020B0702040204020203" pitchFamily="34" charset="0"/>
                        </a:rPr>
                        <a:t> IIIT Bhagalpur</a:t>
                      </a:r>
                      <a:endParaRPr lang="en-US" sz="20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9686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dirty="0">
                          <a:latin typeface="+mj-lt"/>
                          <a:cs typeface="Segoe UI Semibold" panose="020B0702040204020203" pitchFamily="34" charset="0"/>
                        </a:rPr>
                        <a:t>Email ID.</a:t>
                      </a:r>
                      <a:endParaRPr lang="en-IN" sz="20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20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2000" dirty="0" smtClean="0">
                          <a:latin typeface="+mj-lt"/>
                          <a:cs typeface="Segoe UI Semibold" panose="020B0702040204020203" pitchFamily="34" charset="0"/>
                        </a:rPr>
                        <a:t>net.gaurav@gmail.com, gkumar.mea@iiitbh.ac.in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endParaRPr lang="en-IN" sz="20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039" y="3381991"/>
            <a:ext cx="1297906" cy="17305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321" y="3298385"/>
            <a:ext cx="1343588" cy="17914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1" t="27307" r="20542"/>
          <a:stretch/>
        </p:blipFill>
        <p:spPr>
          <a:xfrm>
            <a:off x="27174" y="0"/>
            <a:ext cx="4951226" cy="2628626"/>
          </a:xfrm>
          <a:prstGeom prst="rect">
            <a:avLst/>
          </a:prstGeom>
        </p:spPr>
      </p:pic>
      <p:pic>
        <p:nvPicPr>
          <p:cNvPr id="5122" name="Picture 2" descr="facmeagaurav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98385"/>
            <a:ext cx="1828800" cy="1807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9632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F8B1099-C3C8-40CF-B69C-0EA1641C8D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3268970"/>
              </p:ext>
            </p:extLst>
          </p:nvPr>
        </p:nvGraphicFramePr>
        <p:xfrm>
          <a:off x="3921700" y="72852"/>
          <a:ext cx="5296191" cy="4983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160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9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352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734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latin typeface="+mj-lt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18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l-PL" sz="1800" dirty="0">
                          <a:latin typeface="+mj-lt"/>
                          <a:cs typeface="Segoe UI Semibold" panose="020B0702040204020203" pitchFamily="34" charset="0"/>
                        </a:rPr>
                        <a:t>Dr. </a:t>
                      </a:r>
                      <a:r>
                        <a:rPr lang="en-US" sz="1800" dirty="0" smtClean="0">
                          <a:latin typeface="+mj-lt"/>
                          <a:cs typeface="Segoe UI Semibold" panose="020B0702040204020203" pitchFamily="34" charset="0"/>
                        </a:rPr>
                        <a:t>Achinta Sarkar</a:t>
                      </a:r>
                      <a:endParaRPr lang="pl-PL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734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fi-FI" sz="1800" dirty="0" smtClean="0">
                          <a:latin typeface="+mj-lt"/>
                          <a:cs typeface="Segoe UI Semibold" panose="020B0702040204020203" pitchFamily="34" charset="0"/>
                        </a:rPr>
                        <a:t>Prof U K Saha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790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2019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0080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Current Affiliation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 smtClean="0">
                          <a:latin typeface="+mj-lt"/>
                          <a:cs typeface="Segoe UI Semibold" panose="020B0702040204020203" pitchFamily="34" charset="0"/>
                        </a:rPr>
                        <a:t>Assistant Professor, School of Mechanical Engineering, Kalinga Institute of Industrial Technology, Bhubaneswar</a:t>
                      </a:r>
                      <a:endParaRPr lang="en-US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1024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Email ID.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dirty="0" smtClean="0">
                          <a:latin typeface="+mj-lt"/>
                          <a:cs typeface="Segoe UI Semibold" panose="020B0702040204020203" pitchFamily="34" charset="0"/>
                          <a:hlinkClick r:id="rId2"/>
                        </a:rPr>
                        <a:t>achinta.sarkar1@gmail.com/</a:t>
                      </a:r>
                      <a:endParaRPr lang="en-IN" sz="1800" dirty="0" smtClean="0">
                        <a:latin typeface="+mj-lt"/>
                        <a:cs typeface="Segoe UI Semibold" panose="020B0702040204020203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dirty="0" smtClean="0">
                          <a:latin typeface="+mj-lt"/>
                          <a:cs typeface="Segoe UI Semibold" panose="020B0702040204020203" pitchFamily="34" charset="0"/>
                        </a:rPr>
                        <a:t>achinta.sarkarfme@kiit.ac.in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700" y="3648711"/>
            <a:ext cx="1058427" cy="1411236"/>
          </a:xfrm>
          <a:prstGeom prst="rect">
            <a:avLst/>
          </a:prstGeom>
        </p:spPr>
      </p:pic>
      <p:sp>
        <p:nvSpPr>
          <p:cNvPr id="3" name="AutoShape 2" descr="blob:https://web.whatsapp.com/1b099100-b2dd-4888-9f3b-975397ec012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545" y="261274"/>
            <a:ext cx="4516582" cy="3387437"/>
          </a:xfrm>
          <a:prstGeom prst="rect">
            <a:avLst/>
          </a:prstGeom>
        </p:spPr>
      </p:pic>
      <p:pic>
        <p:nvPicPr>
          <p:cNvPr id="32772" name="Picture 4" descr="https://mechanical.kiit.ac.in/wp-content/uploads/2020/01/Sarkar-Achinta-Sarka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6122"/>
            <a:ext cx="1293091" cy="1787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51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453D054-62F0-4468-82D1-B6183D1E31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5485184"/>
              </p:ext>
            </p:extLst>
          </p:nvPr>
        </p:nvGraphicFramePr>
        <p:xfrm>
          <a:off x="4537364" y="80010"/>
          <a:ext cx="4606636" cy="46028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186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0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749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631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0" dirty="0">
                          <a:latin typeface="+mj-lt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16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l-PL" sz="1600" dirty="0">
                          <a:latin typeface="+mj-lt"/>
                          <a:cs typeface="Segoe UI Semibold" panose="020B0702040204020203" pitchFamily="34" charset="0"/>
                        </a:rPr>
                        <a:t>Debarshi Mallick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056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600" dirty="0">
                          <a:latin typeface="+mj-lt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Prof. P. Mahanta &amp;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Prof. V. S. </a:t>
                      </a:r>
                      <a:r>
                        <a:rPr lang="en-US" sz="1600" dirty="0" err="1">
                          <a:latin typeface="+mj-lt"/>
                          <a:cs typeface="Segoe UI Semibold" panose="020B0702040204020203" pitchFamily="34" charset="0"/>
                        </a:rPr>
                        <a:t>Moholkar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056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600" dirty="0">
                          <a:latin typeface="+mj-lt"/>
                          <a:cs typeface="Segoe UI Semibold" panose="020B0702040204020203" pitchFamily="34" charset="0"/>
                        </a:rPr>
                        <a:t>2019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4907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600" dirty="0">
                          <a:latin typeface="+mj-lt"/>
                          <a:cs typeface="Segoe UI Semibold" panose="020B0702040204020203" pitchFamily="34" charset="0"/>
                        </a:rPr>
                        <a:t>Current Affiliation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Assistant Professor,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Department of Mechanical Engineering,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GIMT Guwahati, Assam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631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Email ID.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600" dirty="0">
                          <a:latin typeface="+mj-lt"/>
                          <a:cs typeface="Segoe UI Semibold" panose="020B0702040204020203" pitchFamily="34" charset="0"/>
                          <a:hlinkClick r:id="rId2"/>
                        </a:rPr>
                        <a:t>debarshimallick123@gmail.com</a:t>
                      </a:r>
                      <a:r>
                        <a:rPr lang="en-IN" sz="1600" dirty="0">
                          <a:latin typeface="+mj-lt"/>
                          <a:cs typeface="Segoe UI Semibold" panose="020B0702040204020203" pitchFamily="34" charset="0"/>
                        </a:rPr>
                        <a:t> 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0242" name="Picture 2" descr="https://lh6.googleusercontent.com/EYCs9k-UxdJoi6jy2r5lGfqjeWMjIVvgzlbnhH1NyEL2W9sNQi607f6qJXhD-z40iEq371mE-b2eIVQtgAeNCVDC_2DR4Q2Wpb9gW-yPRz9-hLd2DMoeYQALEPpkIU0Qjs_0-WPUY8I">
            <a:extLst>
              <a:ext uri="{FF2B5EF4-FFF2-40B4-BE49-F238E27FC236}">
                <a16:creationId xmlns:a16="http://schemas.microsoft.com/office/drawing/2014/main" id="{161B5D74-3DA6-4582-8DB1-18DF11570E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35" b="-671"/>
          <a:stretch/>
        </p:blipFill>
        <p:spPr bwMode="auto">
          <a:xfrm>
            <a:off x="8405" y="-1650"/>
            <a:ext cx="5604451" cy="2964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web.whatsapp.com/pp?e=https%3A%2F%2Fpps.whatsapp.net%2Fv%2Ft61.24694-24%2F117575790_165870118336969_1082559217368437632_n.jpg%3Foh%3D5a262fa3689605fbce7d693967b6eece%26oe%3D5FA9642C&amp;t=l&amp;u=917002474945%40c.us&amp;i=1596941511&amp;n=HcZ4sGtKtHVyOKayNbaCKzxVn7pJUoDry89PQ0RYNZo%3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954" y="3106035"/>
            <a:ext cx="1509891" cy="1509891"/>
          </a:xfrm>
          <a:prstGeom prst="rect">
            <a:avLst/>
          </a:prstGeom>
        </p:spPr>
      </p:pic>
      <p:pic>
        <p:nvPicPr>
          <p:cNvPr id="43012" name="Picture 4" descr="Director : NIT Arunachal Pradesh, Govt. of Ind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479" y="3044882"/>
            <a:ext cx="1698896" cy="159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5340" y="3044882"/>
            <a:ext cx="1947516" cy="159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930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374439A-93B6-4C9C-8217-0195859237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3914369"/>
              </p:ext>
            </p:extLst>
          </p:nvPr>
        </p:nvGraphicFramePr>
        <p:xfrm>
          <a:off x="3866281" y="359337"/>
          <a:ext cx="5174675" cy="4297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812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3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541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b="0" dirty="0">
                          <a:latin typeface="+mj-lt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18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pl-PL" sz="1800" dirty="0">
                          <a:latin typeface="+mj-lt"/>
                          <a:cs typeface="Segoe UI Semibold" panose="020B0702040204020203" pitchFamily="34" charset="0"/>
                        </a:rPr>
                        <a:t>Dr Shruti Rapur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fi-FI" sz="1800" dirty="0">
                          <a:latin typeface="+mj-lt"/>
                          <a:cs typeface="Segoe UI Semibold" panose="020B0702040204020203" pitchFamily="34" charset="0"/>
                        </a:rPr>
                        <a:t>Prof R Tiwari 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2019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75421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Current Affiliation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Mahindra and Mahindra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Email ID.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 smtClean="0">
                          <a:latin typeface="+mj-lt"/>
                          <a:cs typeface="Segoe UI Semibold" panose="020B0702040204020203" pitchFamily="34" charset="0"/>
                        </a:rPr>
                        <a:t>shrutr.rapur@gmail.com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122" name="Picture 2" descr="https://lh4.googleusercontent.com/gXgBDOfg3t_Qq5tIitkaBBNI5T2jCmy0bA_vwNxq-op4OVZ5eTo83zOWTA9vDrv9sVifLvoKI9tuPhoqxfzbx7QLTwfHhWz60pcnfGsUe6vFyi5-T3kBEg_JgYztjwulrkFVeENYBzI">
            <a:extLst>
              <a:ext uri="{FF2B5EF4-FFF2-40B4-BE49-F238E27FC236}">
                <a16:creationId xmlns:a16="http://schemas.microsoft.com/office/drawing/2014/main" id="{95B6E818-2E42-43BB-BCD4-157B275285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73"/>
          <a:stretch/>
        </p:blipFill>
        <p:spPr bwMode="auto">
          <a:xfrm>
            <a:off x="469176" y="-39478"/>
            <a:ext cx="4627418" cy="2999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4" name="Picture 2" descr="Profile photo of Dr. Janani Shruti Rapu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140364"/>
            <a:ext cx="2003135" cy="200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328" y="3023183"/>
            <a:ext cx="1605250" cy="214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748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1972888"/>
              </p:ext>
            </p:extLst>
          </p:nvPr>
        </p:nvGraphicFramePr>
        <p:xfrm>
          <a:off x="4719782" y="76800"/>
          <a:ext cx="4156395" cy="49323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849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31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534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b="0" dirty="0">
                          <a:latin typeface="+mj-lt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16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l-PL" sz="1600" b="0" dirty="0">
                          <a:latin typeface="+mj-lt"/>
                          <a:cs typeface="Segoe UI Semibold" panose="020B0702040204020203" pitchFamily="34" charset="0"/>
                        </a:rPr>
                        <a:t>Dr. </a:t>
                      </a:r>
                      <a:r>
                        <a:rPr lang="en-IN" sz="1600" b="0" dirty="0" err="1">
                          <a:latin typeface="+mj-lt"/>
                        </a:rPr>
                        <a:t>Binita</a:t>
                      </a:r>
                      <a:r>
                        <a:rPr lang="en-IN" sz="1600" b="0" dirty="0">
                          <a:latin typeface="+mj-lt"/>
                        </a:rPr>
                        <a:t> Nath</a:t>
                      </a:r>
                      <a:endParaRPr lang="pl-PL" sz="16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4591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600" dirty="0">
                          <a:latin typeface="+mj-lt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</a:rPr>
                        <a:t>Prof. Gautam Biswas</a:t>
                      </a:r>
                    </a:p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</a:rPr>
                        <a:t>Prof. </a:t>
                      </a:r>
                      <a:r>
                        <a:rPr lang="en-US" sz="1600" dirty="0" err="1">
                          <a:latin typeface="+mj-lt"/>
                        </a:rPr>
                        <a:t>Amaresh</a:t>
                      </a:r>
                      <a:r>
                        <a:rPr lang="en-US" sz="1600" dirty="0">
                          <a:latin typeface="+mj-lt"/>
                        </a:rPr>
                        <a:t> </a:t>
                      </a:r>
                      <a:r>
                        <a:rPr lang="en-US" sz="1600" dirty="0" err="1">
                          <a:latin typeface="+mj-lt"/>
                        </a:rPr>
                        <a:t>Dalal</a:t>
                      </a:r>
                      <a:endParaRPr lang="en-US" sz="1600" dirty="0"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4591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600" dirty="0">
                          <a:latin typeface="+mj-lt"/>
                          <a:cs typeface="Segoe UI Semibold" panose="020B0702040204020203" pitchFamily="34" charset="0"/>
                        </a:rPr>
                        <a:t>2019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1564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600" dirty="0">
                          <a:latin typeface="+mj-lt"/>
                          <a:cs typeface="Segoe UI Semibold" panose="020B0702040204020203" pitchFamily="34" charset="0"/>
                        </a:rPr>
                        <a:t>Current Affiliation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dirty="0" err="1">
                          <a:solidFill>
                            <a:schemeClr val="tx1"/>
                          </a:solidFill>
                          <a:latin typeface="+mj-lt"/>
                        </a:rPr>
                        <a:t>Postdoctorate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j-lt"/>
                        </a:rPr>
                        <a:t> Researcher” at “National Research Council (CNR), Italy”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5168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Email ID.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j-lt"/>
                        </a:rPr>
                        <a:t>nath.bini@gmail.com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Google Shape;385;p61">
            <a:extLst>
              <a:ext uri="{FF2B5EF4-FFF2-40B4-BE49-F238E27FC236}">
                <a16:creationId xmlns:a16="http://schemas.microsoft.com/office/drawing/2014/main" id="{8A93B3B6-4E06-47EE-9FE4-B0935E26211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239" y="0"/>
            <a:ext cx="4622797" cy="2780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IIT Kanpur #StayHome🏠 #StaySafe🇮🇳 on Twitter: &quot;#IITK Faculty in News  Prof. Gautam Biswas, Department of Mechanical Engineering, has been awarded  an honorary doctorate (Honoris Causa) by NIT Agartala on November 11, 2017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19"/>
          <a:stretch/>
        </p:blipFill>
        <p:spPr bwMode="auto">
          <a:xfrm>
            <a:off x="4099393" y="3201150"/>
            <a:ext cx="1573286" cy="1853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56" y="3266468"/>
            <a:ext cx="1787726" cy="17877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856" y="3211457"/>
            <a:ext cx="1403926" cy="187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864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A08869D-5BE2-4BC0-8B53-8BE5E041D4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3442319"/>
              </p:ext>
            </p:extLst>
          </p:nvPr>
        </p:nvGraphicFramePr>
        <p:xfrm>
          <a:off x="4124325" y="87788"/>
          <a:ext cx="4972051" cy="484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232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9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188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b="0" dirty="0">
                          <a:latin typeface="+mj-lt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16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pl-PL" sz="1600" dirty="0">
                          <a:latin typeface="+mj-lt"/>
                          <a:cs typeface="Segoe UI Semibold" panose="020B0702040204020203" pitchFamily="34" charset="0"/>
                        </a:rPr>
                        <a:t>Dr. </a:t>
                      </a:r>
                      <a:r>
                        <a:rPr lang="en-IN" sz="1600" dirty="0">
                          <a:latin typeface="+mj-lt"/>
                          <a:cs typeface="Segoe UI Semibold" panose="020B0702040204020203" pitchFamily="34" charset="0"/>
                        </a:rPr>
                        <a:t>Borad M </a:t>
                      </a:r>
                      <a:r>
                        <a:rPr lang="en-IN" sz="1600" dirty="0" err="1">
                          <a:latin typeface="+mj-lt"/>
                          <a:cs typeface="Segoe UI Semibold" panose="020B0702040204020203" pitchFamily="34" charset="0"/>
                        </a:rPr>
                        <a:t>Barkachary</a:t>
                      </a:r>
                      <a:endParaRPr lang="pl-PL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600" dirty="0">
                          <a:latin typeface="+mj-lt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Prof. </a:t>
                      </a:r>
                      <a:r>
                        <a:rPr lang="en-US" sz="1600" dirty="0" err="1">
                          <a:latin typeface="+mj-lt"/>
                          <a:cs typeface="Segoe UI Semibold" panose="020B0702040204020203" pitchFamily="34" charset="0"/>
                        </a:rPr>
                        <a:t>Shrikrishna</a:t>
                      </a: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 N. Joshi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600" dirty="0">
                          <a:latin typeface="+mj-lt"/>
                          <a:cs typeface="Segoe UI Semibold" panose="020B0702040204020203" pitchFamily="34" charset="0"/>
                        </a:rPr>
                        <a:t>2019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75421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600" dirty="0">
                          <a:latin typeface="+mj-lt"/>
                          <a:cs typeface="Segoe UI Semibold" panose="020B0702040204020203" pitchFamily="34" charset="0"/>
                        </a:rPr>
                        <a:t>Current Affiliation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Assistant Professor, </a:t>
                      </a:r>
                    </a:p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Jorhat Institute of Science and Technology,</a:t>
                      </a:r>
                    </a:p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Jorhat, Assam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Email ID.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600" dirty="0">
                          <a:latin typeface="+mj-lt"/>
                          <a:cs typeface="Segoe UI Semibold" panose="020B0702040204020203" pitchFamily="34" charset="0"/>
                          <a:hlinkClick r:id="rId2"/>
                        </a:rPr>
                        <a:t>borad.barkachary@gmail.com</a:t>
                      </a:r>
                      <a:r>
                        <a:rPr lang="en-IN" sz="1600" dirty="0">
                          <a:latin typeface="+mj-lt"/>
                          <a:cs typeface="Segoe UI Semibold" panose="020B0702040204020203" pitchFamily="34" charset="0"/>
                        </a:rPr>
                        <a:t>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3314" name="Picture 2" descr="https://lh3.googleusercontent.com/mMueHzbgiNc57mBOc5nF2j1ytOEGSO3V5YrK68iX26q0GKk2RYTxjgstjpNtFPtPD4z8iNoky4-BC6Ar4aKoB-DnOd5AW1U1AJW7ngFLJhA_jEf4IpDHPkXUKiIPIsk1L1XHuV6NAmk">
            <a:extLst>
              <a:ext uri="{FF2B5EF4-FFF2-40B4-BE49-F238E27FC236}">
                <a16:creationId xmlns:a16="http://schemas.microsoft.com/office/drawing/2014/main" id="{9607E149-9612-49CB-8DDE-ABA08AF944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5" t="26687" r="43405" b="2557"/>
          <a:stretch/>
        </p:blipFill>
        <p:spPr bwMode="auto">
          <a:xfrm>
            <a:off x="875989" y="0"/>
            <a:ext cx="4407212" cy="305590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734" y="3055903"/>
            <a:ext cx="1505467" cy="2007289"/>
          </a:xfrm>
          <a:prstGeom prst="rect">
            <a:avLst/>
          </a:prstGeom>
        </p:spPr>
      </p:pic>
      <p:pic>
        <p:nvPicPr>
          <p:cNvPr id="14338" name="Picture 2" descr="Borad M. Barkachar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6" y="3136211"/>
            <a:ext cx="1756376" cy="2007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025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979426"/>
              </p:ext>
            </p:extLst>
          </p:nvPr>
        </p:nvGraphicFramePr>
        <p:xfrm>
          <a:off x="3872346" y="22862"/>
          <a:ext cx="5043054" cy="49988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435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662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4123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b="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1600" b="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pl-PL" sz="160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Dr. </a:t>
                      </a:r>
                      <a:r>
                        <a:rPr lang="en-IN" sz="1600" dirty="0"/>
                        <a:t>Shuvayan </a:t>
                      </a:r>
                      <a:r>
                        <a:rPr lang="en-IN" sz="1600" dirty="0" err="1"/>
                        <a:t>Brahmachary</a:t>
                      </a:r>
                      <a:endParaRPr lang="pl-PL" sz="160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6228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60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solidFill>
                            <a:schemeClr val="dk1"/>
                          </a:solidFill>
                        </a:rPr>
                        <a:t>Dr. Ganesh Natarajan and </a:t>
                      </a:r>
                    </a:p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solidFill>
                            <a:schemeClr val="dk1"/>
                          </a:solidFill>
                        </a:rPr>
                        <a:t>Prof. Niranjan Sahoo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6228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140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:</a:t>
                      </a:r>
                      <a:endParaRPr lang="en-IN" sz="140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40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2019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0438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40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Current Affiliation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:</a:t>
                      </a:r>
                      <a:endParaRPr lang="en-IN" sz="140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400" b="0" dirty="0">
                          <a:solidFill>
                            <a:schemeClr val="dk2"/>
                          </a:solidFill>
                        </a:rPr>
                        <a:t>Post Doctoral Fellow at Kyushu University, Japan (Dept. of Aeronautics and Astronautics)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764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Email ID.</a:t>
                      </a:r>
                      <a:endParaRPr lang="en-IN" sz="140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:</a:t>
                      </a:r>
                      <a:endParaRPr lang="en-IN" sz="140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dk2"/>
                          </a:solidFill>
                        </a:rPr>
                        <a:t>b.shuvayan@gmail.com</a:t>
                      </a:r>
                      <a:endParaRPr lang="en-IN" sz="1400" dirty="0">
                        <a:solidFill>
                          <a:schemeClr val="dk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Google Shape;341;p55">
            <a:extLst>
              <a:ext uri="{FF2B5EF4-FFF2-40B4-BE49-F238E27FC236}">
                <a16:creationId xmlns:a16="http://schemas.microsoft.com/office/drawing/2014/main" id="{9F0DCB58-796A-4FC3-8486-B792870A6C1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7245" t="28891" r="21683"/>
          <a:stretch/>
        </p:blipFill>
        <p:spPr>
          <a:xfrm>
            <a:off x="790924" y="150079"/>
            <a:ext cx="4089679" cy="2372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2985874"/>
            <a:ext cx="2035876" cy="20358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346" y="3021871"/>
            <a:ext cx="1499909" cy="1999878"/>
          </a:xfrm>
          <a:prstGeom prst="rect">
            <a:avLst/>
          </a:prstGeom>
        </p:spPr>
      </p:pic>
      <p:pic>
        <p:nvPicPr>
          <p:cNvPr id="13316" name="Picture 4" descr="Profile picture for user n.ganesh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" r="5758"/>
          <a:stretch/>
        </p:blipFill>
        <p:spPr bwMode="auto">
          <a:xfrm>
            <a:off x="2150075" y="3021871"/>
            <a:ext cx="1722271" cy="195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0119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4979507"/>
              </p:ext>
            </p:extLst>
          </p:nvPr>
        </p:nvGraphicFramePr>
        <p:xfrm>
          <a:off x="2542233" y="271304"/>
          <a:ext cx="6435627" cy="476974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421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6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957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1363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b="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1400" b="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:</a:t>
                      </a:r>
                      <a:endParaRPr lang="en-IN" sz="140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l-PL" sz="1400" b="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Dr. </a:t>
                      </a:r>
                      <a:r>
                        <a:rPr lang="en-IN" sz="1400" b="0" dirty="0" err="1"/>
                        <a:t>Mantulal</a:t>
                      </a:r>
                      <a:r>
                        <a:rPr lang="en-IN" sz="1400" b="0" dirty="0"/>
                        <a:t> </a:t>
                      </a:r>
                      <a:r>
                        <a:rPr lang="en-IN" sz="1400" b="0" dirty="0" err="1"/>
                        <a:t>Basumatary</a:t>
                      </a:r>
                      <a:endParaRPr lang="pl-PL" sz="1400" b="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6523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40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:</a:t>
                      </a:r>
                      <a:endParaRPr lang="en-IN" sz="140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" sz="1400" dirty="0"/>
                        <a:t>Dr. Ganesh Natarajan </a:t>
                      </a:r>
                      <a:endParaRPr lang="en" sz="1400" dirty="0" smtClean="0"/>
                    </a:p>
                    <a:p>
                      <a:pPr>
                        <a:lnSpc>
                          <a:spcPct val="200000"/>
                        </a:lnSpc>
                      </a:pPr>
                      <a:r>
                        <a:rPr lang="en" sz="1400" dirty="0" smtClean="0"/>
                        <a:t>(Now</a:t>
                      </a:r>
                      <a:r>
                        <a:rPr lang="en" sz="1400" baseline="0" dirty="0" smtClean="0"/>
                        <a:t> at IIT Palakaad)</a:t>
                      </a:r>
                      <a:endParaRPr lang="en" sz="1400" dirty="0"/>
                    </a:p>
                    <a:p>
                      <a:pPr>
                        <a:lnSpc>
                          <a:spcPct val="200000"/>
                        </a:lnSpc>
                      </a:pPr>
                      <a:r>
                        <a:rPr lang="en" sz="1400" dirty="0"/>
                        <a:t>Late Prof. Subhash C. Mishra</a:t>
                      </a:r>
                      <a:endParaRPr lang="en-US" sz="1400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8301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140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:</a:t>
                      </a:r>
                      <a:endParaRPr lang="en-IN" sz="140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40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2019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63708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20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Current Affiliation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20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:</a:t>
                      </a:r>
                      <a:endParaRPr lang="en-IN" sz="120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Assistant Professor, </a:t>
                      </a:r>
                    </a:p>
                    <a:p>
                      <a:pPr marL="0" lvl="0" indent="0" algn="l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Department of Mechanical Engineering, </a:t>
                      </a:r>
                    </a:p>
                    <a:p>
                      <a:pPr marL="0" lvl="0" indent="0" algn="l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BINESWAR BRAHMA Engineering College, Kokrajhar, Assam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174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20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Email ID.</a:t>
                      </a:r>
                      <a:endParaRPr lang="en-IN" sz="120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20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:</a:t>
                      </a:r>
                      <a:endParaRPr lang="en-IN" sz="120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mantulalb@gmail.com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Google Shape;403;p63">
            <a:extLst>
              <a:ext uri="{FF2B5EF4-FFF2-40B4-BE49-F238E27FC236}">
                <a16:creationId xmlns:a16="http://schemas.microsoft.com/office/drawing/2014/main" id="{284D5555-E304-40FE-9CFA-639AD0A247C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655" y="42761"/>
            <a:ext cx="2032886" cy="20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404;p63">
            <a:extLst>
              <a:ext uri="{FF2B5EF4-FFF2-40B4-BE49-F238E27FC236}">
                <a16:creationId xmlns:a16="http://schemas.microsoft.com/office/drawing/2014/main" id="{F2988D33-44F5-4B1A-8AF8-3E6B14EC856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633" y="2154911"/>
            <a:ext cx="1188377" cy="1376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406;p63">
            <a:extLst>
              <a:ext uri="{FF2B5EF4-FFF2-40B4-BE49-F238E27FC236}">
                <a16:creationId xmlns:a16="http://schemas.microsoft.com/office/drawing/2014/main" id="{9B0EBC15-0008-43D0-8E88-F8A1478FEEE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b="19061"/>
          <a:stretch/>
        </p:blipFill>
        <p:spPr>
          <a:xfrm>
            <a:off x="1223010" y="2154911"/>
            <a:ext cx="1188378" cy="13769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8906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1471836"/>
              </p:ext>
            </p:extLst>
          </p:nvPr>
        </p:nvGraphicFramePr>
        <p:xfrm>
          <a:off x="3567552" y="148590"/>
          <a:ext cx="5541813" cy="484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978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357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b="0" dirty="0">
                          <a:latin typeface="+mj-lt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18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pl-PL" sz="1800" dirty="0">
                          <a:latin typeface="+mj-lt"/>
                          <a:cs typeface="Segoe UI Semibold" panose="020B0702040204020203" pitchFamily="34" charset="0"/>
                        </a:rPr>
                        <a:t>Dr</a:t>
                      </a: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.</a:t>
                      </a:r>
                      <a:r>
                        <a:rPr lang="pl-PL" sz="1800" dirty="0">
                          <a:latin typeface="+mj-lt"/>
                          <a:cs typeface="Segoe UI Semibold" panose="020B0702040204020203" pitchFamily="34" charset="0"/>
                        </a:rPr>
                        <a:t> D Sam Dayala Dev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800" dirty="0" err="1">
                          <a:latin typeface="+mj-lt"/>
                          <a:cs typeface="Segoe UI Semibold" panose="020B0702040204020203" pitchFamily="34" charset="0"/>
                        </a:rPr>
                        <a:t>Dr.</a:t>
                      </a: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 </a:t>
                      </a:r>
                      <a:r>
                        <a:rPr lang="en-IN" sz="1800" dirty="0" err="1">
                          <a:latin typeface="+mj-lt"/>
                          <a:cs typeface="Segoe UI Semibold" panose="020B0702040204020203" pitchFamily="34" charset="0"/>
                        </a:rPr>
                        <a:t>Manas</a:t>
                      </a: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 Das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2019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75421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Current Affiliation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Distinguished Scientist/ Director,</a:t>
                      </a:r>
                    </a:p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ISRO Inertial Systems unit, Trivandrum.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Email ID.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  <a:hlinkClick r:id="rId2"/>
                        </a:rPr>
                        <a:t>samddev@gmail.com</a:t>
                      </a: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Google Shape;63;p14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l="22021" t="17532"/>
          <a:stretch/>
        </p:blipFill>
        <p:spPr>
          <a:xfrm>
            <a:off x="1653312" y="64655"/>
            <a:ext cx="1775692" cy="30858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5058" name="Picture 2" descr="iisu: IISU new director Sam Dayala Dev sets priority to develop spacecrafts  for quick surveillance | Thiruvananthapuram News - Times of Indi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5" t="4669" r="27317"/>
          <a:stretch/>
        </p:blipFill>
        <p:spPr bwMode="auto">
          <a:xfrm>
            <a:off x="0" y="2733964"/>
            <a:ext cx="1514764" cy="240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443" y="2810244"/>
            <a:ext cx="1692557" cy="225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317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6C50688-E782-4581-AFA6-D276E310A6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3372688"/>
              </p:ext>
            </p:extLst>
          </p:nvPr>
        </p:nvGraphicFramePr>
        <p:xfrm>
          <a:off x="3858327" y="258618"/>
          <a:ext cx="5165599" cy="48848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786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9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480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9562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b="0" dirty="0">
                          <a:latin typeface="+mj-lt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16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600" dirty="0">
                          <a:latin typeface="+mj-lt"/>
                          <a:cs typeface="Segoe UI Semibold" panose="020B0702040204020203" pitchFamily="34" charset="0"/>
                        </a:rPr>
                        <a:t>Dr. Parag Kamal Talukdar</a:t>
                      </a:r>
                      <a:endParaRPr lang="pl-PL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633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600" dirty="0">
                          <a:latin typeface="+mj-lt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600" dirty="0">
                          <a:latin typeface="+mj-lt"/>
                          <a:cs typeface="Segoe UI Semibold" panose="020B0702040204020203" pitchFamily="34" charset="0"/>
                        </a:rPr>
                        <a:t>Prof. Vinayak Kulkarni &amp;</a:t>
                      </a:r>
                    </a:p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600" dirty="0">
                          <a:latin typeface="+mj-lt"/>
                          <a:cs typeface="Segoe UI Semibold" panose="020B0702040204020203" pitchFamily="34" charset="0"/>
                        </a:rPr>
                        <a:t>Prof. Ujjwal K. </a:t>
                      </a:r>
                      <a:r>
                        <a:rPr lang="en-IN" sz="1600" dirty="0" err="1">
                          <a:latin typeface="+mj-lt"/>
                          <a:cs typeface="Segoe UI Semibold" panose="020B0702040204020203" pitchFamily="34" charset="0"/>
                        </a:rPr>
                        <a:t>Saha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633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600" dirty="0">
                          <a:latin typeface="+mj-lt"/>
                          <a:cs typeface="Segoe UI Semibold" panose="020B0702040204020203" pitchFamily="34" charset="0"/>
                        </a:rPr>
                        <a:t>2019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73098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600" dirty="0">
                          <a:latin typeface="+mj-lt"/>
                          <a:cs typeface="Segoe UI Semibold" panose="020B0702040204020203" pitchFamily="34" charset="0"/>
                        </a:rPr>
                        <a:t>Current Affiliation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Assistant Professor (TEQIP), Jorhat Engineering College, Assam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9562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Email ID.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600" dirty="0">
                          <a:latin typeface="+mj-lt"/>
                          <a:cs typeface="Segoe UI Semibold" panose="020B0702040204020203" pitchFamily="34" charset="0"/>
                          <a:hlinkClick r:id="rId3"/>
                        </a:rPr>
                        <a:t>parag.kamal@gmail.com</a:t>
                      </a:r>
                      <a:r>
                        <a:rPr lang="en-IN" sz="1600" dirty="0">
                          <a:latin typeface="+mj-lt"/>
                          <a:cs typeface="Segoe UI Semibold" panose="020B0702040204020203" pitchFamily="34" charset="0"/>
                        </a:rPr>
                        <a:t>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9458" name="Picture 2" descr="https://lh4.googleusercontent.com/IrVwH8NNhNU0XTz0Is7tzVaIXeoGGectTqojocqMbQQKB7QYqJJ391JDxgebzds3UbyfGxDPyBi6LHGGm2_WBgXyaOz5gZ9T0NSguVukqa-AHLvCU3956b5xK_D1v7oEXJzKmOuThfA">
            <a:extLst>
              <a:ext uri="{FF2B5EF4-FFF2-40B4-BE49-F238E27FC236}">
                <a16:creationId xmlns:a16="http://schemas.microsoft.com/office/drawing/2014/main" id="{1FAD88F8-1ED6-4045-BABE-6A509B438A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" t="26111" r="1356" b="1852"/>
          <a:stretch/>
        </p:blipFill>
        <p:spPr bwMode="auto">
          <a:xfrm>
            <a:off x="395416" y="197213"/>
            <a:ext cx="4828287" cy="269856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Parag Kamal Talukd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52593"/>
            <a:ext cx="2088206" cy="219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089" y="2981849"/>
            <a:ext cx="1621238" cy="21616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210" y="2954271"/>
            <a:ext cx="1598055" cy="213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516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s://lh6.googleusercontent.com/QKRMivvvKLD0Tej-HXqZv8p9bq5e-yb8D_I397AV5KduAacw8trgO0smrbzHfJn5QkaGnAB7FNifqXLSNNegoYd98Y0DL7h6lAWRh2mnDWxE6Tv2SFRfIbXLZK_gU2kIQYzKr05FVE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547" y="-250"/>
            <a:ext cx="1985818" cy="2569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0573889"/>
              </p:ext>
            </p:extLst>
          </p:nvPr>
        </p:nvGraphicFramePr>
        <p:xfrm>
          <a:off x="4248726" y="84817"/>
          <a:ext cx="4581237" cy="4973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11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55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043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22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latin typeface="+mj-lt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18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b="1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l-PL" sz="1800" b="0" dirty="0">
                          <a:solidFill>
                            <a:schemeClr val="tx1"/>
                          </a:solidFill>
                          <a:latin typeface="+mj-lt"/>
                          <a:cs typeface="Segoe UI Semibold" panose="020B0702040204020203" pitchFamily="34" charset="0"/>
                        </a:rPr>
                        <a:t>Dr. 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D Santosh Kumar</a:t>
                      </a:r>
                      <a:endParaRPr lang="pl-PL" sz="1800" b="0" dirty="0">
                        <a:solidFill>
                          <a:schemeClr val="tx1"/>
                        </a:solidFill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658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b="0" dirty="0">
                          <a:latin typeface="+mj-lt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b="1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Prof.  </a:t>
                      </a: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Anoop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Kumar </a:t>
                      </a: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Dass</a:t>
                      </a:r>
                      <a:endParaRPr lang="en-US" sz="1800" b="0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Prof. </a:t>
                      </a: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Anupam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Dewan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( Now IIT Delhi)</a:t>
                      </a:r>
                      <a:endParaRPr lang="en-IN" sz="18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40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latin typeface="+mj-lt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18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b="1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b="0" dirty="0" smtClean="0">
                          <a:solidFill>
                            <a:schemeClr val="tx1"/>
                          </a:solidFill>
                          <a:latin typeface="+mj-lt"/>
                          <a:cs typeface="Segoe UI Semibold" panose="020B0702040204020203" pitchFamily="34" charset="0"/>
                        </a:rPr>
                        <a:t>2010</a:t>
                      </a:r>
                      <a:endParaRPr lang="en-IN" sz="1800" b="0" dirty="0">
                        <a:solidFill>
                          <a:schemeClr val="tx1"/>
                        </a:solidFill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070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b="0" dirty="0">
                          <a:latin typeface="+mj-lt"/>
                          <a:cs typeface="Segoe UI Semibold" panose="020B0702040204020203" pitchFamily="34" charset="0"/>
                        </a:rPr>
                        <a:t>Current Affiliation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b="1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IN" sz="1800" dirty="0" smtClean="0">
                          <a:latin typeface="Arial" panose="020B0604020202020204" pitchFamily="34" charset="0"/>
                        </a:rPr>
                        <a:t>Deputy Manager R &amp; D High pressure Boiler Plant </a:t>
                      </a:r>
                      <a:endParaRPr lang="en-IN" sz="1800" dirty="0" smtClean="0"/>
                    </a:p>
                    <a:p>
                      <a:r>
                        <a:rPr lang="en-IN" sz="1800" dirty="0" smtClean="0">
                          <a:latin typeface="Arial" panose="020B0604020202020204" pitchFamily="34" charset="0"/>
                        </a:rPr>
                        <a:t>BHEL - Trichy </a:t>
                      </a:r>
                      <a:endParaRPr lang="en-IN" sz="1800" dirty="0" smtClean="0"/>
                    </a:p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8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36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latin typeface="+mj-lt"/>
                          <a:cs typeface="Segoe UI Semibold" panose="020B0702040204020203" pitchFamily="34" charset="0"/>
                        </a:rPr>
                        <a:t>Email ID.</a:t>
                      </a:r>
                      <a:endParaRPr lang="en-IN" sz="18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b="1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santhoshkumar@bhel.in; </a:t>
                      </a:r>
                    </a:p>
                    <a:p>
                      <a:pPr algn="l" fontAlgn="b"/>
                      <a:r>
                        <a:rPr lang="en-IN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dsanthosh2@gmail.com</a:t>
                      </a:r>
                    </a:p>
                    <a:p>
                      <a:pPr algn="l" fontAlgn="b"/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9633"/>
            <a:ext cx="1930400" cy="2573867"/>
          </a:xfrm>
          <a:prstGeom prst="rect">
            <a:avLst/>
          </a:prstGeom>
        </p:spPr>
      </p:pic>
      <p:pic>
        <p:nvPicPr>
          <p:cNvPr id="34820" name="Picture 4" descr="https://lh3.googleusercontent.com/-A4QUUBA24VRbtXdlJE82B38SHMvQCzvz9WEb6dwxozIO22LFHW6PDEXJ31uIh7l8z8Lnjjs7FTUfLh08kcAaHSXsiPmlSQgfTAThMvO3ITTWdETcqEXLGhqdRcEl3GVKW0Ti-Wzkt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964" y="2689432"/>
            <a:ext cx="1947168" cy="245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0648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8638675"/>
              </p:ext>
            </p:extLst>
          </p:nvPr>
        </p:nvGraphicFramePr>
        <p:xfrm>
          <a:off x="2503170" y="22861"/>
          <a:ext cx="6606197" cy="502532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910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55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096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7803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b="0" dirty="0">
                          <a:latin typeface="+mj-lt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18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l-PL" sz="1800" b="0" dirty="0">
                          <a:latin typeface="+mj-lt"/>
                          <a:cs typeface="Segoe UI Semibold" panose="020B0702040204020203" pitchFamily="34" charset="0"/>
                        </a:rPr>
                        <a:t>Dr. </a:t>
                      </a:r>
                      <a:r>
                        <a:rPr lang="en-IN" sz="1800" b="0" dirty="0">
                          <a:latin typeface="+mj-lt"/>
                        </a:rPr>
                        <a:t>Arvind Kumar Agrawal</a:t>
                      </a:r>
                      <a:endParaRPr lang="pl-PL" sz="18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274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800" dirty="0">
                          <a:latin typeface="+mj-lt"/>
                        </a:rPr>
                        <a:t>Prof. R. Ganesh Narayanan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334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2019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1401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Current Affiliation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j-lt"/>
                        </a:rPr>
                        <a:t>Assistant Professor</a:t>
                      </a:r>
                    </a:p>
                    <a:p>
                      <a:pPr marL="0" lvl="0" indent="0" algn="l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dirty="0" err="1">
                          <a:solidFill>
                            <a:schemeClr val="tx1"/>
                          </a:solidFill>
                          <a:latin typeface="+mj-lt"/>
                        </a:rPr>
                        <a:t>Madanapalle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j-lt"/>
                        </a:rPr>
                        <a:t> Institute of Technology and Science,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latin typeface="+mj-lt"/>
                        </a:rPr>
                        <a:t>Madanapalle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j-lt"/>
                        </a:rPr>
                        <a:t>, A.P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3885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Email ID.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arvindkumarvvit@gmail.com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Google Shape;380;p60">
            <a:extLst>
              <a:ext uri="{FF2B5EF4-FFF2-40B4-BE49-F238E27FC236}">
                <a16:creationId xmlns:a16="http://schemas.microsoft.com/office/drawing/2014/main" id="{9B9C491D-486D-4DFC-8130-98D9084250E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854" y="0"/>
            <a:ext cx="2197029" cy="2635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17" y="2930564"/>
            <a:ext cx="1659702" cy="221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10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240E0AF-B060-44D4-9817-CFDA096020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2119220"/>
              </p:ext>
            </p:extLst>
          </p:nvPr>
        </p:nvGraphicFramePr>
        <p:xfrm>
          <a:off x="3667125" y="718954"/>
          <a:ext cx="5429251" cy="391006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54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1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240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latin typeface="+mj-lt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18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l-PL" sz="1800" dirty="0">
                          <a:latin typeface="+mj-lt"/>
                          <a:cs typeface="Segoe UI Semibold" panose="020B0702040204020203" pitchFamily="34" charset="0"/>
                        </a:rPr>
                        <a:t>Dr. Debabrata Gayen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Prof. </a:t>
                      </a:r>
                      <a:r>
                        <a:rPr lang="en-US" sz="1800" dirty="0" err="1">
                          <a:latin typeface="+mj-lt"/>
                          <a:cs typeface="Segoe UI Semibold" panose="020B0702040204020203" pitchFamily="34" charset="0"/>
                        </a:rPr>
                        <a:t>Debabrata</a:t>
                      </a: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 Chakraborty &amp; Prof. Rajiv Tiwari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2019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7542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Current Affiliation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Post-Doctoral Fellow  at IIT Bombay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Email ID.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  <a:hlinkClick r:id="rId2"/>
                        </a:rPr>
                        <a:t>gayendebu@gmail.com</a:t>
                      </a: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10" y="3360909"/>
            <a:ext cx="1336943" cy="17825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450" y="3239522"/>
            <a:ext cx="1427984" cy="1903978"/>
          </a:xfrm>
          <a:prstGeom prst="rect">
            <a:avLst/>
          </a:prstGeom>
        </p:spPr>
      </p:pic>
      <p:pic>
        <p:nvPicPr>
          <p:cNvPr id="11266" name="Picture 2" descr="Debabrata Gay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957" y="3360909"/>
            <a:ext cx="1825373" cy="178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ttps://lh4.googleusercontent.com/-qNl1mBCFwVIoI2Cii2BK0zP_RTzxT6k1WCNjD1MjJ7gs3IurTN3q2Odxmx-tJNPqgY4z9rcg90LN9x0ceYB8_FPdKANw11PH7friCi1UmfSPsfm4fh6fYwPpomuEO1uEL-BEhtxMB0">
            <a:extLst>
              <a:ext uri="{FF2B5EF4-FFF2-40B4-BE49-F238E27FC236}">
                <a16:creationId xmlns:a16="http://schemas.microsoft.com/office/drawing/2014/main" id="{730914BF-AB76-4A3E-ABDD-5EE09DEB43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20000" r="2500"/>
          <a:stretch/>
        </p:blipFill>
        <p:spPr bwMode="auto">
          <a:xfrm>
            <a:off x="387704" y="138575"/>
            <a:ext cx="4597849" cy="303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0471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3225524"/>
              </p:ext>
            </p:extLst>
          </p:nvPr>
        </p:nvGraphicFramePr>
        <p:xfrm>
          <a:off x="4089399" y="102838"/>
          <a:ext cx="4904510" cy="4959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39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8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737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508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b="0" dirty="0">
                          <a:latin typeface="+mj-lt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14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4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l-PL" sz="1400" b="0" dirty="0">
                          <a:latin typeface="+mj-lt"/>
                          <a:cs typeface="Segoe UI Semibold" panose="020B0702040204020203" pitchFamily="34" charset="0"/>
                        </a:rPr>
                        <a:t>Dr. </a:t>
                      </a:r>
                      <a:r>
                        <a:rPr lang="en-IN" sz="1400" b="0" dirty="0">
                          <a:latin typeface="+mj-lt"/>
                        </a:rPr>
                        <a:t>Md Nur </a:t>
                      </a:r>
                      <a:r>
                        <a:rPr lang="en-IN" sz="1400" b="0" dirty="0" err="1">
                          <a:latin typeface="+mj-lt"/>
                        </a:rPr>
                        <a:t>Alom</a:t>
                      </a:r>
                      <a:endParaRPr lang="pl-PL" sz="14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352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400" dirty="0">
                          <a:latin typeface="+mj-lt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4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400" dirty="0">
                          <a:latin typeface="+mj-lt"/>
                        </a:rPr>
                        <a:t>Prof. Ujjwal Kumar </a:t>
                      </a:r>
                      <a:r>
                        <a:rPr lang="en-IN" sz="1400" dirty="0" err="1">
                          <a:latin typeface="+mj-lt"/>
                        </a:rPr>
                        <a:t>Saha</a:t>
                      </a:r>
                      <a:endParaRPr lang="en-IN" sz="1400" dirty="0"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7691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dirty="0">
                          <a:latin typeface="+mj-lt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14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4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400" dirty="0" smtClean="0">
                          <a:latin typeface="+mj-lt"/>
                          <a:cs typeface="Segoe UI Semibold" panose="020B0702040204020203" pitchFamily="34" charset="0"/>
                        </a:rPr>
                        <a:t>2019</a:t>
                      </a:r>
                      <a:endParaRPr lang="en-IN" sz="14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91153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400" dirty="0">
                          <a:latin typeface="+mj-lt"/>
                          <a:cs typeface="Segoe UI Semibold" panose="020B0702040204020203" pitchFamily="34" charset="0"/>
                        </a:rPr>
                        <a:t>Current Affiliation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4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j-lt"/>
                        </a:rPr>
                        <a:t>Trainee Teacher</a:t>
                      </a:r>
                    </a:p>
                    <a:p>
                      <a:pPr marL="0" lvl="0" indent="0" algn="l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j-lt"/>
                        </a:rPr>
                        <a:t>Department of Mechanical Engineering,</a:t>
                      </a:r>
                    </a:p>
                    <a:p>
                      <a:pPr marL="0" lvl="0" indent="0" algn="l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j-lt"/>
                        </a:rPr>
                        <a:t>NIT Meghalaya, Shillong-793003.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9274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dirty="0">
                          <a:latin typeface="+mj-lt"/>
                          <a:cs typeface="Segoe UI Semibold" panose="020B0702040204020203" pitchFamily="34" charset="0"/>
                        </a:rPr>
                        <a:t>Email ID.</a:t>
                      </a:r>
                      <a:endParaRPr lang="en-IN" sz="14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4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4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400" dirty="0">
                          <a:latin typeface="+mj-lt"/>
                          <a:hlinkClick r:id="rId3"/>
                        </a:rPr>
                        <a:t>nuralomme19@gmail.com</a:t>
                      </a:r>
                      <a:endParaRPr lang="en" sz="1400" dirty="0">
                        <a:latin typeface="+mj-lt"/>
                      </a:endParaRPr>
                    </a:p>
                    <a:p>
                      <a:pPr marL="0" lvl="0" indent="0" algn="l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400" dirty="0">
                          <a:latin typeface="+mj-lt"/>
                        </a:rPr>
                        <a:t>nur.alam@nitm.ac.in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Google Shape;372;p59">
            <a:extLst>
              <a:ext uri="{FF2B5EF4-FFF2-40B4-BE49-F238E27FC236}">
                <a16:creationId xmlns:a16="http://schemas.microsoft.com/office/drawing/2014/main" id="{F0F37FD4-D3FF-4BDB-901D-6962A91BD18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0136"/>
          <a:stretch/>
        </p:blipFill>
        <p:spPr>
          <a:xfrm>
            <a:off x="50102" y="102838"/>
            <a:ext cx="5024316" cy="3094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90" name="Picture 2" descr="http://nitm.ac.in/uploads/85c6a244192a77a7387448a42c48eb4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2" y="3197584"/>
            <a:ext cx="1446963" cy="194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205" y="3162101"/>
            <a:ext cx="1451986" cy="193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856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56;p13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l="45953" t="27092" r="19564" b="472"/>
          <a:stretch/>
        </p:blipFill>
        <p:spPr>
          <a:xfrm>
            <a:off x="1549398" y="123278"/>
            <a:ext cx="1911760" cy="27769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0161880"/>
              </p:ext>
            </p:extLst>
          </p:nvPr>
        </p:nvGraphicFramePr>
        <p:xfrm>
          <a:off x="3567552" y="362108"/>
          <a:ext cx="5541813" cy="484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978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357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b="0" dirty="0">
                          <a:latin typeface="+mj-lt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18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Dr. </a:t>
                      </a:r>
                      <a:r>
                        <a:rPr lang="en-IN" sz="1800" dirty="0" err="1">
                          <a:latin typeface="+mj-lt"/>
                          <a:cs typeface="Segoe UI Semibold" panose="020B0702040204020203" pitchFamily="34" charset="0"/>
                        </a:rPr>
                        <a:t>Ashif</a:t>
                      </a: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 Iqbal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800" dirty="0" err="1">
                          <a:latin typeface="+mj-lt"/>
                          <a:cs typeface="Segoe UI Semibold" panose="020B0702040204020203" pitchFamily="34" charset="0"/>
                        </a:rPr>
                        <a:t>Prof.</a:t>
                      </a: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  </a:t>
                      </a:r>
                      <a:r>
                        <a:rPr lang="en-IN" sz="1800" dirty="0" err="1">
                          <a:latin typeface="+mj-lt"/>
                          <a:cs typeface="Segoe UI Semibold" panose="020B0702040204020203" pitchFamily="34" charset="0"/>
                        </a:rPr>
                        <a:t>Manmohan</a:t>
                      </a: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 Pandey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2019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75421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Current Affiliation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Research Scientist, </a:t>
                      </a:r>
                    </a:p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Global Research Center, </a:t>
                      </a:r>
                    </a:p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General Electric, </a:t>
                      </a:r>
                    </a:p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Bangalore.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Email ID.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  <a:hlinkClick r:id="rId4"/>
                        </a:rPr>
                        <a:t>ashifiqbal06@gmail.com</a:t>
                      </a: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467" y="2939746"/>
            <a:ext cx="1676387" cy="22686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072246"/>
            <a:ext cx="2071254" cy="207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062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6452614"/>
              </p:ext>
            </p:extLst>
          </p:nvPr>
        </p:nvGraphicFramePr>
        <p:xfrm>
          <a:off x="3553691" y="22861"/>
          <a:ext cx="5555676" cy="48193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903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6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4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067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dirty="0"/>
                        <a:t>Name</a:t>
                      </a:r>
                      <a:endParaRPr lang="en-IN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dirty="0"/>
                        <a:t>:</a:t>
                      </a:r>
                      <a:endParaRPr lang="en-IN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l-PL" sz="1600" dirty="0"/>
                        <a:t>Dr. </a:t>
                      </a:r>
                      <a:r>
                        <a:rPr lang="en-IN" sz="1600" dirty="0" err="1"/>
                        <a:t>Moera</a:t>
                      </a:r>
                      <a:r>
                        <a:rPr lang="en-IN" sz="1600" dirty="0"/>
                        <a:t> </a:t>
                      </a:r>
                      <a:r>
                        <a:rPr lang="en-IN" sz="1600" dirty="0" err="1"/>
                        <a:t>Gutu</a:t>
                      </a:r>
                      <a:r>
                        <a:rPr lang="en-IN" sz="1600" dirty="0"/>
                        <a:t> </a:t>
                      </a:r>
                      <a:r>
                        <a:rPr lang="en-IN" sz="1600" dirty="0" err="1"/>
                        <a:t>Jiru</a:t>
                      </a:r>
                      <a:endParaRPr lang="pl-PL" sz="1600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067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600" dirty="0"/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dirty="0"/>
                        <a:t>:</a:t>
                      </a:r>
                      <a:endParaRPr lang="en-IN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dirty="0"/>
                        <a:t>Prof. US Dixit and Dr. Ravi Shankar</a:t>
                      </a:r>
                      <a:endParaRPr lang="en-IN" sz="1600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059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dirty="0"/>
                        <a:t>Graduation Year</a:t>
                      </a:r>
                      <a:endParaRPr lang="en-IN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dirty="0"/>
                        <a:t>:</a:t>
                      </a:r>
                      <a:endParaRPr lang="en-IN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600" dirty="0" smtClean="0"/>
                        <a:t>2018</a:t>
                      </a:r>
                      <a:endParaRPr lang="en-IN" sz="1600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1667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600" dirty="0"/>
                        <a:t>Current Affiliation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dirty="0"/>
                        <a:t>:</a:t>
                      </a:r>
                      <a:endParaRPr lang="en-IN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/>
                        <a:t>Assistant Professor,</a:t>
                      </a:r>
                    </a:p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/>
                        <a:t>Dept. of Mechanical Engineering,</a:t>
                      </a:r>
                    </a:p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 err="1"/>
                        <a:t>Adama</a:t>
                      </a:r>
                      <a:r>
                        <a:rPr lang="en-US" sz="1600" dirty="0"/>
                        <a:t> Science and Technological University, Ethiopia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067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dirty="0"/>
                        <a:t>Email ID.</a:t>
                      </a:r>
                      <a:endParaRPr lang="en-IN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dirty="0"/>
                        <a:t>:</a:t>
                      </a:r>
                      <a:endParaRPr lang="en-IN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600" dirty="0" smtClean="0"/>
                        <a:t>jirata2010moti@gmail.com</a:t>
                      </a:r>
                      <a:endParaRPr lang="en-IN" sz="1600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Google Shape;320;p52">
            <a:extLst>
              <a:ext uri="{FF2B5EF4-FFF2-40B4-BE49-F238E27FC236}">
                <a16:creationId xmlns:a16="http://schemas.microsoft.com/office/drawing/2014/main" id="{B56D4111-A5C1-4800-B856-DFC4C858E21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3804" r="25218"/>
          <a:stretch/>
        </p:blipFill>
        <p:spPr>
          <a:xfrm>
            <a:off x="129308" y="123408"/>
            <a:ext cx="3325091" cy="46182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827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0977328"/>
              </p:ext>
            </p:extLst>
          </p:nvPr>
        </p:nvGraphicFramePr>
        <p:xfrm>
          <a:off x="2503170" y="148591"/>
          <a:ext cx="6606197" cy="484631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910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55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096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780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latin typeface="+mj-lt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18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l-PL" sz="1800" b="0" dirty="0">
                          <a:latin typeface="+mj-lt"/>
                          <a:cs typeface="Segoe UI Semibold" panose="020B0702040204020203" pitchFamily="34" charset="0"/>
                        </a:rPr>
                        <a:t>Dr. </a:t>
                      </a:r>
                      <a:r>
                        <a:rPr lang="en-IN" sz="1800" b="0" dirty="0" err="1">
                          <a:latin typeface="+mj-lt"/>
                        </a:rPr>
                        <a:t>Tinu</a:t>
                      </a:r>
                      <a:r>
                        <a:rPr lang="en-IN" sz="1800" b="0" dirty="0">
                          <a:latin typeface="+mj-lt"/>
                        </a:rPr>
                        <a:t> P. Saju</a:t>
                      </a:r>
                      <a:endParaRPr lang="pl-PL" sz="18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27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" sz="1800" b="0" dirty="0">
                          <a:latin typeface="+mj-lt"/>
                        </a:rPr>
                        <a:t>Prof. Dr. R. Ganesh Narayanan</a:t>
                      </a:r>
                      <a:endParaRPr lang="en-US" sz="1800" b="0" dirty="0">
                        <a:solidFill>
                          <a:schemeClr val="dk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334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2019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1401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Current Affiliation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0" dirty="0">
                          <a:solidFill>
                            <a:schemeClr val="dk2"/>
                          </a:solidFill>
                          <a:latin typeface="+mj-lt"/>
                        </a:rPr>
                        <a:t>Assistant Professor, </a:t>
                      </a:r>
                    </a:p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0" dirty="0">
                          <a:solidFill>
                            <a:schemeClr val="dk2"/>
                          </a:solidFill>
                          <a:latin typeface="+mj-lt"/>
                        </a:rPr>
                        <a:t>Mechanical Engineering Department, </a:t>
                      </a:r>
                    </a:p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0" dirty="0">
                          <a:solidFill>
                            <a:schemeClr val="dk2"/>
                          </a:solidFill>
                          <a:latin typeface="+mj-lt"/>
                        </a:rPr>
                        <a:t>TKM College of Engineering Kollam, Kerala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388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Email ID.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0" dirty="0">
                          <a:solidFill>
                            <a:schemeClr val="dk2"/>
                          </a:solidFill>
                          <a:latin typeface="+mj-lt"/>
                        </a:rPr>
                        <a:t>tinupsaju@gmail.com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Google Shape;347;p56">
            <a:extLst>
              <a:ext uri="{FF2B5EF4-FFF2-40B4-BE49-F238E27FC236}">
                <a16:creationId xmlns:a16="http://schemas.microsoft.com/office/drawing/2014/main" id="{D023B757-49CF-42CB-901A-F3E997E0C43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26696"/>
          <a:stretch/>
        </p:blipFill>
        <p:spPr>
          <a:xfrm>
            <a:off x="165856" y="134693"/>
            <a:ext cx="2197029" cy="2208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29" y="2441122"/>
            <a:ext cx="1753437" cy="233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886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0268242"/>
              </p:ext>
            </p:extLst>
          </p:nvPr>
        </p:nvGraphicFramePr>
        <p:xfrm>
          <a:off x="2019300" y="80010"/>
          <a:ext cx="7090067" cy="457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295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79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326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latin typeface="+mj-lt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18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l-PL" sz="1800" dirty="0">
                          <a:latin typeface="+mj-lt"/>
                          <a:cs typeface="Segoe UI Semibold" panose="020B0702040204020203" pitchFamily="34" charset="0"/>
                        </a:rPr>
                        <a:t>Dr. Arbind Prasad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dirty="0" err="1">
                          <a:latin typeface="+mj-lt"/>
                          <a:cs typeface="Segoe UI Semibold" panose="020B0702040204020203" pitchFamily="34" charset="0"/>
                        </a:rPr>
                        <a:t>Dr.</a:t>
                      </a: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 M. Ravi </a:t>
                      </a:r>
                      <a:r>
                        <a:rPr lang="en-IN" sz="1800" dirty="0" err="1">
                          <a:latin typeface="+mj-lt"/>
                          <a:cs typeface="Segoe UI Semibold" panose="020B0702040204020203" pitchFamily="34" charset="0"/>
                        </a:rPr>
                        <a:t>Sankar</a:t>
                      </a: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 &amp;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dirty="0" err="1">
                          <a:latin typeface="+mj-lt"/>
                          <a:cs typeface="Segoe UI Semibold" panose="020B0702040204020203" pitchFamily="34" charset="0"/>
                        </a:rPr>
                        <a:t>Prof.</a:t>
                      </a: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 </a:t>
                      </a:r>
                      <a:r>
                        <a:rPr lang="en-IN" sz="1800" dirty="0" err="1">
                          <a:latin typeface="+mj-lt"/>
                          <a:cs typeface="Segoe UI Semibold" panose="020B0702040204020203" pitchFamily="34" charset="0"/>
                        </a:rPr>
                        <a:t>Vimal</a:t>
                      </a: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 </a:t>
                      </a:r>
                      <a:r>
                        <a:rPr lang="en-IN" sz="1800" dirty="0" err="1">
                          <a:latin typeface="+mj-lt"/>
                          <a:cs typeface="Segoe UI Semibold" panose="020B0702040204020203" pitchFamily="34" charset="0"/>
                        </a:rPr>
                        <a:t>Katiyar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2019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7542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Current Affiliation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Assistant Professor,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Department of Mechanical Engineering,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 err="1">
                          <a:latin typeface="+mj-lt"/>
                          <a:cs typeface="Segoe UI Semibold" panose="020B0702040204020203" pitchFamily="34" charset="0"/>
                        </a:rPr>
                        <a:t>Katihar</a:t>
                      </a: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 Engineering College (Dept. of Science &amp; Technology, Govt. of Bihar), </a:t>
                      </a:r>
                      <a:r>
                        <a:rPr lang="en-US" sz="1800" dirty="0" err="1">
                          <a:latin typeface="+mj-lt"/>
                          <a:cs typeface="Segoe UI Semibold" panose="020B0702040204020203" pitchFamily="34" charset="0"/>
                        </a:rPr>
                        <a:t>Hirdyaganj</a:t>
                      </a: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,</a:t>
                      </a:r>
                      <a:r>
                        <a:rPr lang="en-US" sz="1800" baseline="0" dirty="0">
                          <a:latin typeface="+mj-lt"/>
                          <a:cs typeface="Segoe UI Semibold" panose="020B0702040204020203" pitchFamily="34" charset="0"/>
                        </a:rPr>
                        <a:t> </a:t>
                      </a:r>
                      <a:r>
                        <a:rPr lang="en-US" sz="1800" dirty="0" err="1">
                          <a:latin typeface="+mj-lt"/>
                          <a:cs typeface="Segoe UI Semibold" panose="020B0702040204020203" pitchFamily="34" charset="0"/>
                        </a:rPr>
                        <a:t>Katihar</a:t>
                      </a: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, Bihar - 854109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383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Email ID.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arbind.iitg@gmail.com &amp; arbind@keck.ac.in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263698" y="80010"/>
            <a:ext cx="1472738" cy="4814724"/>
            <a:chOff x="233395" y="13316"/>
            <a:chExt cx="1620000" cy="5130184"/>
          </a:xfrm>
        </p:grpSpPr>
        <p:pic>
          <p:nvPicPr>
            <p:cNvPr id="3" name="Google Shape;234;p40"/>
            <p:cNvPicPr preferRelativeResize="0">
              <a:picLocks noChangeAspect="1"/>
            </p:cNvPicPr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233395" y="13316"/>
              <a:ext cx="1620000" cy="17342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4" name="Google Shape;235;p40"/>
            <p:cNvPicPr preferRelativeResize="0"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33395" y="1534195"/>
              <a:ext cx="1620000" cy="19023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2" name="Google Shape;233;p40"/>
            <p:cNvPicPr preferRelativeResize="0">
              <a:picLocks noChangeAspect="1"/>
            </p:cNvPicPr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33395" y="3020476"/>
              <a:ext cx="1620000" cy="212302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473430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27" y="80010"/>
            <a:ext cx="1778849" cy="2210608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650037"/>
              </p:ext>
            </p:extLst>
          </p:nvPr>
        </p:nvGraphicFramePr>
        <p:xfrm>
          <a:off x="2835564" y="80010"/>
          <a:ext cx="6273803" cy="37004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958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01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877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219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latin typeface="+mj-lt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18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l-PL" sz="1800" dirty="0" smtClean="0">
                          <a:latin typeface="+mj-lt"/>
                          <a:cs typeface="Segoe UI Semibold" panose="020B0702040204020203" pitchFamily="34" charset="0"/>
                        </a:rPr>
                        <a:t>Dr. Raushan Kumar</a:t>
                      </a:r>
                      <a:endParaRPr lang="pl-PL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219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dirty="0" smtClean="0">
                          <a:latin typeface="+mj-lt"/>
                          <a:cs typeface="Segoe UI Semibold" panose="020B0702040204020203" pitchFamily="34" charset="0"/>
                        </a:rPr>
                        <a:t>Prof. </a:t>
                      </a:r>
                      <a:r>
                        <a:rPr lang="en-IN" sz="1800" dirty="0" err="1" smtClean="0">
                          <a:latin typeface="+mj-lt"/>
                          <a:cs typeface="Segoe UI Semibold" panose="020B0702040204020203" pitchFamily="34" charset="0"/>
                        </a:rPr>
                        <a:t>Anoop</a:t>
                      </a:r>
                      <a:r>
                        <a:rPr lang="en-IN" sz="1800" dirty="0" smtClean="0">
                          <a:latin typeface="+mj-lt"/>
                          <a:cs typeface="Segoe UI Semibold" panose="020B0702040204020203" pitchFamily="34" charset="0"/>
                        </a:rPr>
                        <a:t> K </a:t>
                      </a:r>
                      <a:r>
                        <a:rPr lang="en-IN" sz="1800" dirty="0" err="1" smtClean="0">
                          <a:latin typeface="+mj-lt"/>
                          <a:cs typeface="Segoe UI Semibold" panose="020B0702040204020203" pitchFamily="34" charset="0"/>
                        </a:rPr>
                        <a:t>Dass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219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2019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5941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Current Affiliation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1800" dirty="0" smtClean="0">
                          <a:latin typeface="+mj-lt"/>
                          <a:cs typeface="Segoe UI Semibold" panose="020B0702040204020203" pitchFamily="34" charset="0"/>
                        </a:rPr>
                        <a:t>Assistant Professor, Amrita Vishwa Vidyapeetham, Coimbatore </a:t>
                      </a:r>
                      <a:endParaRPr lang="en-US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219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Email ID.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dirty="0" smtClean="0">
                          <a:latin typeface="+mj-lt"/>
                          <a:cs typeface="Segoe UI Semibold" panose="020B0702040204020203" pitchFamily="34" charset="0"/>
                        </a:rPr>
                        <a:t>k_raushan@cb.amrita.edu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2" y="2919653"/>
            <a:ext cx="1616364" cy="215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407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1274516"/>
              </p:ext>
            </p:extLst>
          </p:nvPr>
        </p:nvGraphicFramePr>
        <p:xfrm>
          <a:off x="5044263" y="22862"/>
          <a:ext cx="4099736" cy="46775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79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235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985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400" b="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1400" b="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400" b="1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:</a:t>
                      </a:r>
                      <a:endParaRPr lang="en-IN" sz="1400" b="1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Dr. Manash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Pratim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Borthakur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004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400" b="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400" b="1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:</a:t>
                      </a:r>
                      <a:endParaRPr lang="en-IN" sz="1400" b="1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Prof. Gautam Biswas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Prof. Dipankar Bandyopadhyay</a:t>
                      </a:r>
                      <a:endParaRPr lang="en-IN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42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400" b="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1400" b="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400" b="1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:</a:t>
                      </a:r>
                      <a:endParaRPr lang="en-IN" sz="1400" b="1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400" b="0" dirty="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2019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7600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400" b="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Current Affiliation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400" b="1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:</a:t>
                      </a:r>
                      <a:endParaRPr lang="en-IN" sz="1400" b="1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200000"/>
                        </a:lnSpc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Postdoctoral Researcher, </a:t>
                      </a:r>
                    </a:p>
                    <a:p>
                      <a:pPr algn="l" fontAlgn="b">
                        <a:lnSpc>
                          <a:spcPct val="200000"/>
                        </a:lnSpc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National Research Council, </a:t>
                      </a:r>
                    </a:p>
                    <a:p>
                      <a:pPr algn="l" fontAlgn="b">
                        <a:lnSpc>
                          <a:spcPct val="200000"/>
                        </a:lnSpc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Rome, Italy.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012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400" b="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Email ID.</a:t>
                      </a:r>
                      <a:endParaRPr lang="en-IN" sz="1400" b="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1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:</a:t>
                      </a:r>
                      <a:endParaRPr lang="en-IN" sz="1400" b="1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manash.pborthakur@gmail.com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D41999EF-73B8-4659-B316-0C262832F2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371037" cy="3583709"/>
          </a:xfrm>
          <a:prstGeom prst="rect">
            <a:avLst/>
          </a:prstGeom>
        </p:spPr>
      </p:pic>
      <p:pic>
        <p:nvPicPr>
          <p:cNvPr id="9218" name="Picture 2" descr="IIT Kanpur #StayHome🏠 #StaySafe🇮🇳 on Twitter: &quot;#IITK Faculty in News  Prof. Gautam Biswas, Department of Mechanical Engineering, has been awarded  an honorary doctorate (Honoris Causa) by NIT Agartala on November 11, 2017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19"/>
          <a:stretch/>
        </p:blipFill>
        <p:spPr bwMode="auto">
          <a:xfrm>
            <a:off x="1616556" y="3536992"/>
            <a:ext cx="1332837" cy="156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www.iitg.ac.in/chemeng/faculty/2ca320b2fa9662437f5d4768e311999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403" y="3536992"/>
            <a:ext cx="1820797" cy="156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526944"/>
            <a:ext cx="1616556" cy="161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95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75" b="21684"/>
          <a:stretch/>
        </p:blipFill>
        <p:spPr>
          <a:xfrm>
            <a:off x="0" y="31739"/>
            <a:ext cx="3994505" cy="2552282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7277584"/>
              </p:ext>
            </p:extLst>
          </p:nvPr>
        </p:nvGraphicFramePr>
        <p:xfrm>
          <a:off x="4032239" y="24542"/>
          <a:ext cx="5134707" cy="511895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27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08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110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279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1600" b="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b="1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Dr. 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</a:rPr>
                        <a:t>Srikant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 Prasad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308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600" b="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b="1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Prof 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</a:rPr>
                        <a:t>Sukhomay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Pal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Prof P S </a:t>
                      </a:r>
                      <a:r>
                        <a:rPr lang="en-US" sz="1600" b="0" baseline="0" dirty="0" err="1" smtClean="0">
                          <a:solidFill>
                            <a:schemeClr val="tx1"/>
                          </a:solidFill>
                        </a:rPr>
                        <a:t>Robi</a:t>
                      </a:r>
                      <a:endParaRPr lang="en-IN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275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1600" b="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b="1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600" b="0" dirty="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2019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5721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600" b="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Current Affiliation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IN" sz="1600" b="1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200000"/>
                        </a:lnSpc>
                      </a:pP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8310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Email ID.</a:t>
                      </a:r>
                      <a:endParaRPr lang="en-IN" sz="1600" b="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1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b="1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prasad.srikant@gmail.com</a:t>
                      </a:r>
                      <a:endParaRPr lang="en-IN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374" y="2270365"/>
            <a:ext cx="1434664" cy="16567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94" y="3430941"/>
            <a:ext cx="1284420" cy="17125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3436939"/>
            <a:ext cx="1279921" cy="170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354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695420" y="52690"/>
            <a:ext cx="5448580" cy="5001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Name:</a:t>
            </a: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 Dr. </a:t>
            </a:r>
            <a:r>
              <a:rPr kumimoji="0" lang="en-US" altLang="en-US" sz="2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Vijaya</a:t>
            </a: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Kumar </a:t>
            </a:r>
            <a:r>
              <a:rPr kumimoji="0" lang="en-US" altLang="en-US" sz="2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Pantangi</a:t>
            </a:r>
            <a:endParaRPr kumimoji="0" lang="en-US" alt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Supervisor’s Name:</a:t>
            </a: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en-US" alt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Late Prof. Dr. S. C. Mishra</a:t>
            </a:r>
            <a:endParaRPr kumimoji="0" lang="en-US" alt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Prof. Dr. P. </a:t>
            </a:r>
            <a:r>
              <a:rPr kumimoji="0" lang="en-US" altLang="en-US" sz="2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Muthukumar</a:t>
            </a:r>
            <a:endParaRPr kumimoji="0" lang="en-US" alt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Year of graduation:</a:t>
            </a: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2010</a:t>
            </a:r>
            <a:endParaRPr kumimoji="0" lang="en-US" alt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Email ID: 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pantangivijay@gmail.com</a:t>
            </a:r>
            <a:endParaRPr kumimoji="0" lang="en-US" alt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sz="2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Current affiliation: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 </a:t>
            </a:r>
            <a:endParaRPr kumimoji="0" lang="en-US" alt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Head of the Department - Product Development </a:t>
            </a:r>
            <a:endParaRPr kumimoji="0" lang="en-US" alt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EFD Induction Private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LImited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India</a:t>
            </a:r>
            <a:endParaRPr kumimoji="0" lang="en-US" alt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Bengaluru                                                           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sng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www.efd-induction.com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0" name="Picture 2" descr="https://lh5.googleusercontent.com/LPQuW5QV97-KvSgSJR8d7HNBHx9LoIspEEYcfekGv54HFE7LQY93g_F9C-dPlVG_aXlgPYILJo3IYAtKkOTeJAR6vTQd1gDr8Ta2l-dYw2e8Zyl2a2iYHPUwLiH5H5tH2A_xqvpPo8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97" y="222774"/>
            <a:ext cx="2524539" cy="2805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92778"/>
            <a:ext cx="1463041" cy="19507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8790" y="3192778"/>
            <a:ext cx="1480880" cy="190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382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5159122"/>
              </p:ext>
            </p:extLst>
          </p:nvPr>
        </p:nvGraphicFramePr>
        <p:xfrm>
          <a:off x="2447136" y="22862"/>
          <a:ext cx="6345881" cy="510366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165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34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358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371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1800" b="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b="1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Dr. S. Pandian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109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b="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b="1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Prof Niranjan Sahoo</a:t>
                      </a:r>
                      <a:endParaRPr lang="en-IN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674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1800" b="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b="1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2020</a:t>
                      </a:r>
                      <a:endParaRPr lang="en-IN" sz="1800" b="0" dirty="0">
                        <a:solidFill>
                          <a:schemeClr val="tx1"/>
                        </a:solidFill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3619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b="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Current Affiliation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b="1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200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Former Director, Satish Dhawan Space Centre, ISRO</a:t>
                      </a:r>
                    </a:p>
                    <a:p>
                      <a:pPr algn="l" fontAlgn="b">
                        <a:lnSpc>
                          <a:spcPct val="200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Currently, Prof Vikram Sarabhai Distinguished Professor, ISRO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069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Email ID.</a:t>
                      </a:r>
                      <a:endParaRPr lang="en-IN" sz="1800" b="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b="1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96FF76F1-49DD-4F0E-AA12-21E26F914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861"/>
            <a:ext cx="2478213" cy="23678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39" y="2390879"/>
            <a:ext cx="1753438" cy="233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970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6501142"/>
              </p:ext>
            </p:extLst>
          </p:nvPr>
        </p:nvGraphicFramePr>
        <p:xfrm>
          <a:off x="2447136" y="22861"/>
          <a:ext cx="6696863" cy="50977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169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701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603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latin typeface="+mj-lt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18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b="1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l-PL" sz="1800" b="0" dirty="0">
                          <a:solidFill>
                            <a:schemeClr val="tx1"/>
                          </a:solidFill>
                          <a:latin typeface="+mj-lt"/>
                          <a:cs typeface="Segoe UI Semibold" panose="020B0702040204020203" pitchFamily="34" charset="0"/>
                        </a:rPr>
                        <a:t>Dr. </a:t>
                      </a:r>
                      <a:r>
                        <a:rPr lang="en-IN" sz="1800" b="0" dirty="0" err="1">
                          <a:solidFill>
                            <a:schemeClr val="tx1"/>
                          </a:solidFill>
                          <a:latin typeface="+mj-lt"/>
                          <a:cs typeface="Segoe UI Semibold" panose="020B0702040204020203" pitchFamily="34" charset="0"/>
                        </a:rPr>
                        <a:t>Polash</a:t>
                      </a:r>
                      <a:r>
                        <a:rPr lang="en-IN" sz="1800" b="0" dirty="0">
                          <a:solidFill>
                            <a:schemeClr val="tx1"/>
                          </a:solidFill>
                          <a:latin typeface="+mj-lt"/>
                          <a:cs typeface="Segoe UI Semibold" panose="020B0702040204020203" pitchFamily="34" charset="0"/>
                        </a:rPr>
                        <a:t> </a:t>
                      </a:r>
                      <a:r>
                        <a:rPr lang="en-IN" sz="1800" b="0" dirty="0" err="1">
                          <a:solidFill>
                            <a:schemeClr val="tx1"/>
                          </a:solidFill>
                          <a:latin typeface="+mj-lt"/>
                          <a:cs typeface="Segoe UI Semibold" panose="020B0702040204020203" pitchFamily="34" charset="0"/>
                        </a:rPr>
                        <a:t>pratim</a:t>
                      </a:r>
                      <a:r>
                        <a:rPr lang="en-IN" sz="1800" b="0" dirty="0">
                          <a:solidFill>
                            <a:schemeClr val="tx1"/>
                          </a:solidFill>
                          <a:latin typeface="+mj-lt"/>
                          <a:cs typeface="Segoe UI Semibold" panose="020B0702040204020203" pitchFamily="34" charset="0"/>
                        </a:rPr>
                        <a:t> </a:t>
                      </a:r>
                      <a:r>
                        <a:rPr lang="en-IN" sz="1800" b="0" dirty="0" err="1">
                          <a:solidFill>
                            <a:schemeClr val="tx1"/>
                          </a:solidFill>
                          <a:latin typeface="+mj-lt"/>
                          <a:cs typeface="Segoe UI Semibold" panose="020B0702040204020203" pitchFamily="34" charset="0"/>
                        </a:rPr>
                        <a:t>dutta</a:t>
                      </a:r>
                      <a:endParaRPr lang="pl-PL" sz="1800" b="0" dirty="0">
                        <a:solidFill>
                          <a:schemeClr val="tx1"/>
                        </a:solidFill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660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b="0" dirty="0">
                          <a:latin typeface="+mj-lt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b="1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j-lt"/>
                        </a:rPr>
                        <a:t>Prof. U.S. Dixit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j-lt"/>
                        </a:rPr>
                        <a:t>Prof. Karuna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latin typeface="+mj-lt"/>
                        </a:rPr>
                        <a:t>Kalita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j-lt"/>
                        </a:rPr>
                        <a:t>.</a:t>
                      </a:r>
                      <a:endParaRPr lang="en-IN" sz="18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127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latin typeface="+mj-lt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18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b="1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b="0" dirty="0">
                          <a:solidFill>
                            <a:schemeClr val="tx1"/>
                          </a:solidFill>
                          <a:latin typeface="+mj-lt"/>
                          <a:cs typeface="Segoe UI Semibold" panose="020B0702040204020203" pitchFamily="34" charset="0"/>
                        </a:rPr>
                        <a:t>2019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9095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b="0" dirty="0">
                          <a:latin typeface="+mj-lt"/>
                          <a:cs typeface="Segoe UI Semibold" panose="020B0702040204020203" pitchFamily="34" charset="0"/>
                        </a:rPr>
                        <a:t>Current Affiliation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b="1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dirty="0">
                          <a:latin typeface="+mj-lt"/>
                          <a:cs typeface="Segoe UI Semibold" panose="020B0702040204020203" pitchFamily="34" charset="0"/>
                        </a:rPr>
                        <a:t>Assistant Professor</a:t>
                      </a:r>
                    </a:p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dirty="0">
                          <a:latin typeface="+mj-lt"/>
                          <a:cs typeface="Segoe UI Semibold" panose="020B0702040204020203" pitchFamily="34" charset="0"/>
                        </a:rPr>
                        <a:t>Department of Mechanical Engineering,</a:t>
                      </a:r>
                    </a:p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j-lt"/>
                          <a:cs typeface="Segoe UI Semibold" panose="020B0702040204020203" pitchFamily="34" charset="0"/>
                        </a:rPr>
                        <a:t>Tezpur University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0292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latin typeface="+mj-lt"/>
                          <a:cs typeface="Segoe UI Semibold" panose="020B0702040204020203" pitchFamily="34" charset="0"/>
                        </a:rPr>
                        <a:t>Email ID.</a:t>
                      </a:r>
                      <a:endParaRPr lang="en-IN" sz="18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b="1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j-lt"/>
                        </a:rPr>
                        <a:t>polashd@tezu.ernet.in</a:t>
                      </a:r>
                      <a:endParaRPr lang="en-IN" sz="18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CEC02212-C8C9-4079-94DB-169C207B03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0" t="7613" r="23218" b="55111"/>
          <a:stretch/>
        </p:blipFill>
        <p:spPr>
          <a:xfrm>
            <a:off x="921920" y="135924"/>
            <a:ext cx="2760810" cy="30675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595" y="3025719"/>
            <a:ext cx="1571190" cy="20949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7565"/>
            <a:ext cx="1556951" cy="207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06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2952329"/>
              </p:ext>
            </p:extLst>
          </p:nvPr>
        </p:nvGraphicFramePr>
        <p:xfrm>
          <a:off x="3949002" y="22861"/>
          <a:ext cx="5194997" cy="486782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87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2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676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462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latin typeface="+mj-lt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18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b="1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1800" dirty="0" smtClean="0"/>
                        <a:t>Rashmi </a:t>
                      </a:r>
                      <a:r>
                        <a:rPr lang="en-IN" sz="1800" dirty="0" err="1" smtClean="0"/>
                        <a:t>Ranjan</a:t>
                      </a:r>
                      <a:r>
                        <a:rPr lang="en-IN" sz="1800" dirty="0" smtClean="0"/>
                        <a:t> </a:t>
                      </a:r>
                      <a:r>
                        <a:rPr lang="en-IN" sz="1800" dirty="0" err="1" smtClean="0"/>
                        <a:t>Behera</a:t>
                      </a:r>
                      <a:endParaRPr lang="pl-PL" sz="1800" b="0" dirty="0">
                        <a:solidFill>
                          <a:schemeClr val="tx1"/>
                        </a:solidFill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841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b="0" dirty="0">
                          <a:latin typeface="+mj-lt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b="1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Dr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Ravi Shankar</a:t>
                      </a:r>
                      <a:endParaRPr lang="en-IN" sz="18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841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latin typeface="+mj-lt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18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b="1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2019</a:t>
                      </a:r>
                      <a:endParaRPr lang="en-IN" sz="1800" b="0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endParaRPr lang="en-IN" sz="1800" b="0" dirty="0">
                        <a:solidFill>
                          <a:schemeClr val="tx1"/>
                        </a:solidFill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3319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b="0" dirty="0">
                          <a:latin typeface="+mj-lt"/>
                          <a:cs typeface="Segoe UI Semibold" panose="020B0702040204020203" pitchFamily="34" charset="0"/>
                        </a:rPr>
                        <a:t>Current Affiliation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b="1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 dirty="0" smtClean="0"/>
                        <a:t>Assistant Professor, School of Mechanical Engineering, Kalinga Institute of Industrial Technology, </a:t>
                      </a:r>
                      <a:r>
                        <a:rPr lang="en-IN" sz="1800" dirty="0" err="1" smtClean="0"/>
                        <a:t>Bhubaneswa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473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latin typeface="+mj-lt"/>
                          <a:cs typeface="Segoe UI Semibold" panose="020B0702040204020203" pitchFamily="34" charset="0"/>
                        </a:rPr>
                        <a:t>Email ID.</a:t>
                      </a:r>
                      <a:endParaRPr lang="en-IN" sz="18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b="1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1800" dirty="0" smtClean="0"/>
                        <a:t>rasmi.behera@gmail.com</a:t>
                      </a:r>
                    </a:p>
                    <a:p>
                      <a:pPr algn="l" fontAlgn="b">
                        <a:lnSpc>
                          <a:spcPct val="100000"/>
                        </a:lnSpc>
                      </a:pPr>
                      <a:endParaRPr lang="en-IN" sz="18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728"/>
            <a:ext cx="5566787" cy="33448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65456"/>
            <a:ext cx="1971946" cy="16119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5318" y="3462604"/>
            <a:ext cx="1290312" cy="1617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30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3020720"/>
              </p:ext>
            </p:extLst>
          </p:nvPr>
        </p:nvGraphicFramePr>
        <p:xfrm>
          <a:off x="2503171" y="22861"/>
          <a:ext cx="6391448" cy="49463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295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6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662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766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b="0" dirty="0">
                          <a:latin typeface="+mj-lt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16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l-PL" sz="1600" b="0" dirty="0">
                          <a:latin typeface="+mj-lt"/>
                          <a:cs typeface="Segoe UI Semibold" panose="020B0702040204020203" pitchFamily="34" charset="0"/>
                        </a:rPr>
                        <a:t>Dr. </a:t>
                      </a:r>
                      <a:r>
                        <a:rPr lang="en-IN" sz="1600" b="0" dirty="0" err="1">
                          <a:latin typeface="+mj-lt"/>
                        </a:rPr>
                        <a:t>Dhrubajyoti</a:t>
                      </a:r>
                      <a:r>
                        <a:rPr lang="en-IN" sz="1600" b="0" dirty="0">
                          <a:latin typeface="+mj-lt"/>
                        </a:rPr>
                        <a:t> Kashyap</a:t>
                      </a:r>
                      <a:endParaRPr lang="pl-PL" sz="16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1131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600" dirty="0">
                          <a:latin typeface="+mj-lt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" sz="1600" dirty="0">
                          <a:latin typeface="+mj-lt"/>
                        </a:rPr>
                        <a:t>Prof. Anoop Kumar Dass</a:t>
                      </a:r>
                      <a:endParaRPr lang="en-US" sz="1600" b="0" dirty="0">
                        <a:solidFill>
                          <a:schemeClr val="dk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766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600" dirty="0">
                          <a:latin typeface="+mj-lt"/>
                          <a:cs typeface="Segoe UI Semibold" panose="020B0702040204020203" pitchFamily="34" charset="0"/>
                        </a:rPr>
                        <a:t>2020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34523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600" dirty="0">
                          <a:latin typeface="+mj-lt"/>
                          <a:cs typeface="Segoe UI Semibold" panose="020B0702040204020203" pitchFamily="34" charset="0"/>
                        </a:rPr>
                        <a:t>Current Affiliation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j-lt"/>
                        </a:rPr>
                        <a:t>Assistant Professor, </a:t>
                      </a:r>
                    </a:p>
                    <a:p>
                      <a:pPr marL="0" lvl="0" indent="0" algn="l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j-lt"/>
                        </a:rPr>
                        <a:t>Department of Mechanical Engineering,</a:t>
                      </a:r>
                    </a:p>
                    <a:p>
                      <a:pPr marL="0" lvl="0" indent="0" algn="l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j-lt"/>
                        </a:rPr>
                        <a:t>Assam Down Town University, Guwahati, Assam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531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Email ID.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6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00" b="0" dirty="0">
                          <a:solidFill>
                            <a:schemeClr val="tx1"/>
                          </a:solidFill>
                          <a:latin typeface="+mj-lt"/>
                        </a:rPr>
                        <a:t>dhrubaj.kashyap@gmail.com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Google Shape;363;p58">
            <a:extLst>
              <a:ext uri="{FF2B5EF4-FFF2-40B4-BE49-F238E27FC236}">
                <a16:creationId xmlns:a16="http://schemas.microsoft.com/office/drawing/2014/main" id="{B2041B7F-525A-43E2-AFCC-399E05AF65C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255" y="34290"/>
            <a:ext cx="2294642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05" y="2747426"/>
            <a:ext cx="1666303" cy="222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618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2299587"/>
              </p:ext>
            </p:extLst>
          </p:nvPr>
        </p:nvGraphicFramePr>
        <p:xfrm>
          <a:off x="2413719" y="376476"/>
          <a:ext cx="6606197" cy="28279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910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55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096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984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b="0" dirty="0">
                          <a:latin typeface="+mj-lt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18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l-PL" sz="1800" b="0" dirty="0">
                          <a:latin typeface="+mj-lt"/>
                          <a:cs typeface="Segoe UI Semibold" panose="020B0702040204020203" pitchFamily="34" charset="0"/>
                        </a:rPr>
                        <a:t>Dr. </a:t>
                      </a:r>
                      <a:r>
                        <a:rPr lang="en-IN" sz="1800" b="0" dirty="0" err="1">
                          <a:latin typeface="+mj-lt"/>
                        </a:rPr>
                        <a:t>Abinash</a:t>
                      </a:r>
                      <a:r>
                        <a:rPr lang="en-IN" sz="1800" b="0" dirty="0">
                          <a:latin typeface="+mj-lt"/>
                        </a:rPr>
                        <a:t> </a:t>
                      </a:r>
                      <a:r>
                        <a:rPr lang="en-IN" sz="1800" b="0" dirty="0" err="1">
                          <a:latin typeface="+mj-lt"/>
                        </a:rPr>
                        <a:t>Mahapatro</a:t>
                      </a:r>
                      <a:endParaRPr lang="pl-PL" sz="18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7752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800" dirty="0">
                          <a:latin typeface="+mj-lt"/>
                        </a:rPr>
                        <a:t>Prof. </a:t>
                      </a:r>
                      <a:r>
                        <a:rPr lang="en-IN" sz="1800" dirty="0" err="1">
                          <a:latin typeface="+mj-lt"/>
                        </a:rPr>
                        <a:t>Pinakeswar</a:t>
                      </a:r>
                      <a:r>
                        <a:rPr lang="en-IN" sz="1800" dirty="0">
                          <a:latin typeface="+mj-lt"/>
                        </a:rPr>
                        <a:t> Mahanta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984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IN" sz="1800" dirty="0">
                          <a:latin typeface="+mj-lt"/>
                          <a:cs typeface="Segoe UI Semibold" panose="020B0702040204020203" pitchFamily="34" charset="0"/>
                        </a:rPr>
                        <a:t>2020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868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Email ID.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j-lt"/>
                        </a:rPr>
                        <a:t>abinashmahapatro@gmail.com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Google Shape;422;p65">
            <a:extLst>
              <a:ext uri="{FF2B5EF4-FFF2-40B4-BE49-F238E27FC236}">
                <a16:creationId xmlns:a16="http://schemas.microsoft.com/office/drawing/2014/main" id="{046FCF9D-8618-4DBC-BF69-45F3C260B2B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551" y="2226804"/>
            <a:ext cx="2010580" cy="2872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423;p65">
            <a:extLst>
              <a:ext uri="{FF2B5EF4-FFF2-40B4-BE49-F238E27FC236}">
                <a16:creationId xmlns:a16="http://schemas.microsoft.com/office/drawing/2014/main" id="{B179FAB8-5D77-4E57-A5AD-400337245A9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7841" y="80387"/>
            <a:ext cx="1860000" cy="24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7892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475" y="32197"/>
            <a:ext cx="1977081" cy="2471351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8868203"/>
              </p:ext>
            </p:extLst>
          </p:nvPr>
        </p:nvGraphicFramePr>
        <p:xfrm>
          <a:off x="3669958" y="22861"/>
          <a:ext cx="5474042" cy="511454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669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1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539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455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latin typeface="+mj-lt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18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b="1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1800" dirty="0" smtClean="0"/>
                        <a:t>Dr. N </a:t>
                      </a:r>
                      <a:r>
                        <a:rPr lang="en-IN" sz="1800" dirty="0" err="1" smtClean="0"/>
                        <a:t>Sivaramakrishnan</a:t>
                      </a:r>
                      <a:endParaRPr lang="en-IN" sz="1800" dirty="0" smtClean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066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b="0" dirty="0">
                          <a:latin typeface="+mj-lt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b="1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Dr </a:t>
                      </a: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Karuna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Kalita</a:t>
                      </a:r>
                      <a:endParaRPr lang="en-US" sz="1800" b="0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645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latin typeface="+mj-lt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18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b="1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2020</a:t>
                      </a:r>
                      <a:endParaRPr lang="en-IN" sz="1800" b="0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endParaRPr lang="en-IN" sz="1800" b="0" dirty="0">
                        <a:solidFill>
                          <a:schemeClr val="tx1"/>
                        </a:solidFill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4217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b="0" dirty="0">
                          <a:latin typeface="+mj-lt"/>
                          <a:cs typeface="Segoe UI Semibold" panose="020B0702040204020203" pitchFamily="34" charset="0"/>
                        </a:rPr>
                        <a:t>Current Affiliation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b="1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Associate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Professor</a:t>
                      </a:r>
                    </a:p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Department of Mechanical Engineering</a:t>
                      </a:r>
                    </a:p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baseline="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Saveetha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Engineering College</a:t>
                      </a:r>
                    </a:p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Chennai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772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latin typeface="+mj-lt"/>
                          <a:cs typeface="Segoe UI Semibold" panose="020B0702040204020203" pitchFamily="34" charset="0"/>
                        </a:rPr>
                        <a:t>Email ID.</a:t>
                      </a:r>
                      <a:endParaRPr lang="en-IN" sz="18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b="1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stuartsiva5@gmail.com</a:t>
                      </a:r>
                      <a:endParaRPr lang="en-IN" sz="18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31" y="2555791"/>
            <a:ext cx="1878226" cy="250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037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1904970"/>
              </p:ext>
            </p:extLst>
          </p:nvPr>
        </p:nvGraphicFramePr>
        <p:xfrm>
          <a:off x="2447136" y="22861"/>
          <a:ext cx="6696863" cy="25355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169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2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572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682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1800" b="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b="1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Dr. </a:t>
                      </a:r>
                      <a:r>
                        <a:rPr lang="nn-NO" sz="1800" b="0" dirty="0">
                          <a:solidFill>
                            <a:schemeClr val="tx1"/>
                          </a:solidFill>
                        </a:rPr>
                        <a:t>P. V. S. S. Sridhar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208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b="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b="1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200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Prof. Pankaj Biswas</a:t>
                      </a:r>
                    </a:p>
                    <a:p>
                      <a:pPr algn="l" fontAlgn="b">
                        <a:lnSpc>
                          <a:spcPct val="200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Prof. P. Mahanta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391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1800" b="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b="1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b="0" dirty="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2020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50768B39-9E25-46F6-8A20-C5AF0ED8D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03" y="0"/>
            <a:ext cx="2396613" cy="23966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3" y="3062935"/>
            <a:ext cx="1560424" cy="20805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5971" y="3062935"/>
            <a:ext cx="2215564" cy="208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244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7473381"/>
              </p:ext>
            </p:extLst>
          </p:nvPr>
        </p:nvGraphicFramePr>
        <p:xfrm>
          <a:off x="3949002" y="22861"/>
          <a:ext cx="5194997" cy="48696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87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2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676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462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latin typeface="+mj-lt"/>
                          <a:cs typeface="Segoe UI Semibold" panose="020B0702040204020203" pitchFamily="34" charset="0"/>
                        </a:rPr>
                        <a:t>Name</a:t>
                      </a:r>
                      <a:endParaRPr lang="en-IN" sz="18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b="1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1800" dirty="0" err="1" smtClean="0"/>
                        <a:t>Dr.</a:t>
                      </a:r>
                      <a:r>
                        <a:rPr lang="en-IN" sz="1800" dirty="0" smtClean="0"/>
                        <a:t> </a:t>
                      </a:r>
                      <a:r>
                        <a:rPr lang="en-IN" sz="1800" dirty="0" err="1" smtClean="0"/>
                        <a:t>Sanasam</a:t>
                      </a:r>
                      <a:r>
                        <a:rPr lang="en-IN" sz="1800" dirty="0" smtClean="0"/>
                        <a:t> </a:t>
                      </a:r>
                      <a:r>
                        <a:rPr lang="en-IN" sz="1800" dirty="0" err="1" smtClean="0"/>
                        <a:t>Sunderlal</a:t>
                      </a:r>
                      <a:r>
                        <a:rPr lang="en-IN" sz="1800" dirty="0" smtClean="0"/>
                        <a:t> Singh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841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b="0" dirty="0">
                          <a:latin typeface="+mj-lt"/>
                          <a:cs typeface="Segoe UI Semibold" panose="020B0702040204020203" pitchFamily="34" charset="0"/>
                        </a:rPr>
                        <a:t>Supervisor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b="1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Dr. S. N. Joshi and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Prof.  </a:t>
                      </a: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Alika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Khare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(Physics)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841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latin typeface="+mj-lt"/>
                          <a:cs typeface="Segoe UI Semibold" panose="020B0702040204020203" pitchFamily="34" charset="0"/>
                        </a:rPr>
                        <a:t>Graduation Year</a:t>
                      </a:r>
                      <a:endParaRPr lang="en-IN" sz="18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b="1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2020</a:t>
                      </a:r>
                      <a:endParaRPr lang="en-IN" sz="1800" b="0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endParaRPr lang="en-IN" sz="1800" b="0" dirty="0">
                        <a:solidFill>
                          <a:schemeClr val="tx1"/>
                        </a:solidFill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3319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800" b="0" dirty="0">
                          <a:latin typeface="+mj-lt"/>
                          <a:cs typeface="Segoe UI Semibold" panose="020B0702040204020203" pitchFamily="34" charset="0"/>
                        </a:rPr>
                        <a:t>Current Affiliation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b="1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 dirty="0" smtClean="0"/>
                        <a:t>Assistant Professor, Central Agricultural University, </a:t>
                      </a:r>
                      <a:r>
                        <a:rPr lang="en-IN" sz="1800" dirty="0" err="1" smtClean="0"/>
                        <a:t>Imphal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473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latin typeface="+mj-lt"/>
                          <a:cs typeface="Segoe UI Semibold" panose="020B0702040204020203" pitchFamily="34" charset="0"/>
                        </a:rPr>
                        <a:t>Email ID.</a:t>
                      </a:r>
                      <a:endParaRPr lang="en-IN" sz="1800" b="0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dirty="0">
                          <a:latin typeface="+mj-lt"/>
                          <a:cs typeface="Segoe UI Semibold" panose="020B0702040204020203" pitchFamily="34" charset="0"/>
                        </a:rPr>
                        <a:t>:</a:t>
                      </a:r>
                      <a:endParaRPr lang="en-IN" sz="1800" b="1" dirty="0">
                        <a:latin typeface="+mj-lt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sunderlal2031@gmail.com</a:t>
                      </a:r>
                      <a:endParaRPr lang="en-IN" sz="18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5928" t="26508" r="8906" b="46271"/>
          <a:stretch/>
        </p:blipFill>
        <p:spPr>
          <a:xfrm>
            <a:off x="0" y="3439486"/>
            <a:ext cx="1660941" cy="16778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455" y="3365241"/>
            <a:ext cx="1314101" cy="17521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0598" y="3320010"/>
            <a:ext cx="1797365" cy="1797365"/>
          </a:xfrm>
          <a:prstGeom prst="rect">
            <a:avLst/>
          </a:prstGeom>
        </p:spPr>
      </p:pic>
      <p:pic>
        <p:nvPicPr>
          <p:cNvPr id="35842" name="Picture 2" descr="https://lh5.googleusercontent.com/hZLfR2M5VqvO6Iqs5mKGaVqTe9f2V0AhbasELEnSZc1fk49_EHqQcq1Qqh5OSK47eGbndxX9BWqe32Vr6yASYlvUY30RX2Duk6jlji1ZmqoIc7-bXc7KyVOZ-0P8ITmcut0qvAvOMqY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66"/>
          <a:stretch/>
        </p:blipFill>
        <p:spPr bwMode="auto">
          <a:xfrm>
            <a:off x="1" y="54727"/>
            <a:ext cx="5738060" cy="3233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2774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841</TotalTime>
  <Words>3936</Words>
  <Application>Microsoft Office PowerPoint</Application>
  <PresentationFormat>On-screen Show (16:9)</PresentationFormat>
  <Paragraphs>1603</Paragraphs>
  <Slides>97</Slides>
  <Notes>49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97</vt:i4>
      </vt:variant>
    </vt:vector>
  </HeadingPairs>
  <TitlesOfParts>
    <vt:vector size="103" baseType="lpstr">
      <vt:lpstr>Arial</vt:lpstr>
      <vt:lpstr>Calibri</vt:lpstr>
      <vt:lpstr>Open Sans</vt:lpstr>
      <vt:lpstr>Segoe UI Semibold</vt:lpstr>
      <vt:lpstr>Times New Roman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Dr.Johnney Mertens</dc:creator>
  <cp:lastModifiedBy>Senthilvelan Selvaraj</cp:lastModifiedBy>
  <cp:revision>276</cp:revision>
  <dcterms:modified xsi:type="dcterms:W3CDTF">2020-11-06T12:17:42Z</dcterms:modified>
</cp:coreProperties>
</file>