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8" r:id="rId5"/>
    <p:sldId id="263" r:id="rId6"/>
    <p:sldId id="259" r:id="rId7"/>
    <p:sldId id="260" r:id="rId8"/>
    <p:sldId id="261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9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0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0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2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6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0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A8B6-6705-4B5A-A97B-B467BBB11B82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7EC36-0803-4F49-BC8B-C67A84B4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0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A6CFC4-6368-4B55-8F8A-CF02896197EF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4099" name="TextBox 10"/>
          <p:cNvSpPr txBox="1">
            <a:spLocks noChangeArrowheads="1"/>
          </p:cNvSpPr>
          <p:nvPr/>
        </p:nvSpPr>
        <p:spPr bwMode="auto">
          <a:xfrm>
            <a:off x="3792538" y="500064"/>
            <a:ext cx="6024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</a:rPr>
              <a:t>Engineering Mechanics: ME101</a:t>
            </a: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1587500" y="1901826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Statics: Lecture 1</a:t>
            </a:r>
            <a:endParaRPr lang="en-US" altLang="en-US" sz="36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Rectangle 2"/>
          <p:cNvSpPr txBox="1">
            <a:spLocks noChangeArrowheads="1"/>
          </p:cNvSpPr>
          <p:nvPr/>
        </p:nvSpPr>
        <p:spPr bwMode="auto">
          <a:xfrm>
            <a:off x="1752600" y="3084513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r>
              <a:rPr lang="en-US" altLang="en-US" b="1" baseline="30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  2017</a:t>
            </a:r>
            <a:endParaRPr lang="en-US" altLang="en-US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928813" y="2633663"/>
            <a:ext cx="8534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endParaRPr lang="en-US" altLang="en-US" sz="2800" b="1" dirty="0">
              <a:solidFill>
                <a:srgbClr val="0B0068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54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224463" y="1536701"/>
            <a:ext cx="2967037" cy="51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US" alt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Thanks</a:t>
            </a:r>
            <a:endParaRPr lang="en-US" alt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4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D4CC1D-495B-4A51-8094-EA07D29B93D7}" type="slidenum">
              <a:rPr lang="en-US" altLang="en-US" smtClean="0">
                <a:solidFill>
                  <a:srgbClr val="898989"/>
                </a:solidFill>
              </a:rPr>
              <a:pPr/>
              <a:t>2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84452"/>
              </p:ext>
            </p:extLst>
          </p:nvPr>
        </p:nvGraphicFramePr>
        <p:xfrm>
          <a:off x="1883532" y="1397000"/>
          <a:ext cx="849694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66"/>
                <a:gridCol w="3261984"/>
                <a:gridCol w="853134"/>
                <a:gridCol w="1104056"/>
                <a:gridCol w="25422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Sr.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Div</a:t>
                      </a:r>
                      <a:r>
                        <a:rPr lang="en-US" baseline="0" dirty="0" smtClean="0"/>
                        <a:t>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Hall</a:t>
                      </a:r>
                      <a:r>
                        <a:rPr lang="en-US" baseline="0" dirty="0" smtClean="0"/>
                        <a:t>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Poonam </a:t>
                      </a:r>
                      <a:r>
                        <a:rPr lang="en-US" dirty="0" err="1" smtClean="0"/>
                        <a:t>Kumari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Tuesday: 4-5 PM</a:t>
                      </a:r>
                    </a:p>
                    <a:p>
                      <a:r>
                        <a:rPr lang="en-US" dirty="0" smtClean="0"/>
                        <a:t>Wednesday: 3-4 PM</a:t>
                      </a:r>
                    </a:p>
                    <a:p>
                      <a:r>
                        <a:rPr lang="en-US" dirty="0" smtClean="0"/>
                        <a:t>Thursday: 2-3 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M</a:t>
                      </a:r>
                      <a:r>
                        <a:rPr lang="en-US" baseline="0" dirty="0" smtClean="0"/>
                        <a:t>. Pandey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Tuesday: 9-10 AM</a:t>
                      </a:r>
                    </a:p>
                    <a:p>
                      <a:r>
                        <a:rPr lang="en-US" dirty="0" smtClean="0"/>
                        <a:t>Wednesday: 10-11 AM</a:t>
                      </a:r>
                    </a:p>
                    <a:p>
                      <a:r>
                        <a:rPr lang="en-US" dirty="0" smtClean="0"/>
                        <a:t>Thursday: 11-12 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A. K. Singh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Tuesday: 4-5 PM</a:t>
                      </a:r>
                    </a:p>
                    <a:p>
                      <a:r>
                        <a:rPr lang="en-US" dirty="0" smtClean="0"/>
                        <a:t>Wednesday: 3-4 PM</a:t>
                      </a:r>
                    </a:p>
                    <a:p>
                      <a:r>
                        <a:rPr lang="en-US" dirty="0" smtClean="0"/>
                        <a:t>Thursday: 2-3 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B. </a:t>
                      </a:r>
                      <a:r>
                        <a:rPr lang="en-US" dirty="0" err="1" smtClean="0"/>
                        <a:t>Hazra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Tuesday: 9-10 AM</a:t>
                      </a:r>
                    </a:p>
                    <a:p>
                      <a:r>
                        <a:rPr lang="en-US" dirty="0" smtClean="0"/>
                        <a:t>Wednesday: 10-11 AM</a:t>
                      </a:r>
                    </a:p>
                    <a:p>
                      <a:r>
                        <a:rPr lang="en-US" dirty="0" smtClean="0"/>
                        <a:t>Thursday: 11-12 AM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9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Final Defense Ph.D.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ADCD6-46CF-4186-98C0-55786A0AA38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852420"/>
              </p:ext>
            </p:extLst>
          </p:nvPr>
        </p:nvGraphicFramePr>
        <p:xfrm>
          <a:off x="2171565" y="243481"/>
          <a:ext cx="8172907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563"/>
                <a:gridCol w="3518890"/>
                <a:gridCol w="1021613"/>
                <a:gridCol w="1172963"/>
                <a:gridCol w="18918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Tutor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Tutorial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Room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 Coordinator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Atanu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Banerjee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L1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Dr. Poonam </a:t>
                      </a:r>
                      <a:r>
                        <a:rPr lang="en-US" dirty="0" err="1" smtClean="0"/>
                        <a:t>Kumari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</a:t>
                      </a:r>
                      <a:r>
                        <a:rPr lang="en-US" dirty="0" err="1" smtClean="0"/>
                        <a:t>Swarup</a:t>
                      </a:r>
                      <a:r>
                        <a:rPr lang="en-US" dirty="0" smtClean="0"/>
                        <a:t> Bag 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</a:t>
                      </a:r>
                      <a:r>
                        <a:rPr lang="en-US" dirty="0" err="1" smtClean="0"/>
                        <a:t>Satyajit</a:t>
                      </a:r>
                      <a:r>
                        <a:rPr lang="en-US" dirty="0" smtClean="0"/>
                        <a:t>  Panda 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L3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Prasenjit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Khanikar</a:t>
                      </a:r>
                      <a:r>
                        <a:rPr lang="en-US" dirty="0" smtClean="0"/>
                        <a:t>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L4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S.</a:t>
                      </a:r>
                      <a:r>
                        <a:rPr lang="en-US" baseline="0" dirty="0" smtClean="0"/>
                        <a:t> K. </a:t>
                      </a:r>
                      <a:r>
                        <a:rPr lang="en-US" dirty="0" err="1" smtClean="0"/>
                        <a:t>Dwivedy</a:t>
                      </a:r>
                      <a:r>
                        <a:rPr lang="en-US" dirty="0" smtClean="0"/>
                        <a:t>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1G1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Dr. M Pandey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Dr. </a:t>
                      </a:r>
                      <a:r>
                        <a:rPr lang="en-US" dirty="0" err="1" smtClean="0"/>
                        <a:t>Dipankar</a:t>
                      </a:r>
                      <a:r>
                        <a:rPr lang="en-US" dirty="0" smtClean="0"/>
                        <a:t> Narayan </a:t>
                      </a:r>
                      <a:r>
                        <a:rPr lang="en-US" dirty="0" err="1" smtClean="0"/>
                        <a:t>Basu</a:t>
                      </a:r>
                      <a:r>
                        <a:rPr lang="en-US" dirty="0" smtClean="0"/>
                        <a:t>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1G2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Sangamesh</a:t>
                      </a:r>
                      <a:r>
                        <a:rPr lang="en-US" dirty="0" smtClean="0"/>
                        <a:t> Deepak R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1207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Amit Kumar  (CL)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2101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Narayana Reddy (ME)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Dr. A.K. Singh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H. Sharma (CE)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r>
                        <a:rPr lang="en-US" baseline="0" dirty="0" smtClean="0"/>
                        <a:t>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4001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Pallap Ghosh (CL)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2102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Talukdar</a:t>
                      </a: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4G3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</a:t>
                      </a:r>
                      <a:r>
                        <a:rPr lang="en-US" dirty="0" err="1" smtClean="0"/>
                        <a:t>Sandip</a:t>
                      </a:r>
                      <a:r>
                        <a:rPr lang="en-US" dirty="0" smtClean="0"/>
                        <a:t> Das (CE)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4G4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Dr. B. </a:t>
                      </a:r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K. </a:t>
                      </a:r>
                      <a:r>
                        <a:rPr lang="en-US" dirty="0" err="1" smtClean="0"/>
                        <a:t>Dasgupta</a:t>
                      </a:r>
                      <a:r>
                        <a:rPr lang="en-US" dirty="0" smtClean="0"/>
                        <a:t> (CE)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4005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Suresh </a:t>
                      </a:r>
                      <a:r>
                        <a:rPr lang="en-US" dirty="0" err="1" smtClean="0"/>
                        <a:t>Kartha</a:t>
                      </a:r>
                      <a:r>
                        <a:rPr lang="en-US" dirty="0" smtClean="0"/>
                        <a:t> (CE)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G.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Pattader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Partho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Sarathi</a:t>
                      </a:r>
                      <a:r>
                        <a:rPr lang="en-US" dirty="0" smtClean="0"/>
                        <a:t> (CL)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99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AFE86B-E33B-4DFF-9284-E6F8386E0278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5141" name="Rectangle 5"/>
          <p:cNvSpPr>
            <a:spLocks noChangeArrowheads="1"/>
          </p:cNvSpPr>
          <p:nvPr/>
        </p:nvSpPr>
        <p:spPr bwMode="auto">
          <a:xfrm>
            <a:off x="3022601" y="1400175"/>
            <a:ext cx="6670675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T15Bt00"/>
              </a:rPr>
              <a:t>Tutorial    Monday -</a:t>
            </a:r>
            <a:r>
              <a:rPr lang="en-US" altLang="en-US" sz="2800" dirty="0" smtClean="0">
                <a:solidFill>
                  <a:srgbClr val="0000FF"/>
                </a:solidFill>
                <a:latin typeface="TT15Bt00"/>
              </a:rPr>
              <a:t>8-8:55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rgbClr val="0000FF"/>
              </a:solidFill>
              <a:latin typeface="TT15Bt0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FF"/>
                </a:solidFill>
                <a:latin typeface="TT15Bt00"/>
              </a:rPr>
              <a:t>Tutorial questions </a:t>
            </a:r>
            <a:r>
              <a:rPr lang="en-US" altLang="en-US" sz="2800" dirty="0" smtClean="0">
                <a:solidFill>
                  <a:srgbClr val="0000FF"/>
                </a:solidFill>
                <a:latin typeface="TT15Bt00"/>
              </a:rPr>
              <a:t>will </a:t>
            </a:r>
            <a:r>
              <a:rPr lang="en-US" altLang="en-US" sz="2800" dirty="0" smtClean="0">
                <a:solidFill>
                  <a:srgbClr val="0000FF"/>
                </a:solidFill>
                <a:latin typeface="TT15Bt00"/>
              </a:rPr>
              <a:t>be sent through respective coordinator  by every Friday.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rgbClr val="0000FF"/>
              </a:solidFill>
              <a:latin typeface="TT15Bt0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0000FF"/>
                </a:solidFill>
                <a:latin typeface="TT15Bt00"/>
              </a:rPr>
              <a:t>Mode of conduct:  First 40 minutes, Tutors shall answer the students queries and in last 15 minutes any one question (Tutor will decide randomly)  will be solved by students.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rgbClr val="0000FF"/>
              </a:solidFill>
              <a:latin typeface="TT15Bt0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rgbClr val="0000FF"/>
              </a:solidFill>
              <a:latin typeface="TT15Bt0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T159t00" charset="-128"/>
              </a:rPr>
              <a:t> </a:t>
            </a:r>
            <a:endParaRPr lang="en-US" altLang="en-US" sz="18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1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F8B2D0-B435-475B-B50F-DFAA0147DBD9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43573" y="440668"/>
            <a:ext cx="785018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Tutorial =  15 % (10% +5 %)</a:t>
            </a:r>
            <a:endParaRPr lang="en-US" altLang="en-US" sz="2400" dirty="0">
              <a:solidFill>
                <a:srgbClr val="FF0000"/>
              </a:solidFill>
              <a:latin typeface="TT159t0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0000"/>
              </a:solidFill>
              <a:latin typeface="TT159t0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10%  =one question solution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5% + home assignment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 smtClean="0">
                <a:solidFill>
                  <a:srgbClr val="C1504D"/>
                </a:solidFill>
                <a:latin typeface="TT159t00" charset="-128"/>
              </a:rPr>
              <a:t>Tutorials</a:t>
            </a:r>
            <a:r>
              <a:rPr lang="en-US" altLang="en-US" sz="2400" dirty="0">
                <a:solidFill>
                  <a:srgbClr val="000000"/>
                </a:solidFill>
                <a:latin typeface="TT159t00" charset="-128"/>
              </a:rPr>
              <a:t>:  One question will be solve on spot and rest of the question solved at hostel and  submit it in the next class. </a:t>
            </a:r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6873" y="3674487"/>
            <a:ext cx="785018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Question setting and checking policy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0000"/>
              </a:solidFill>
              <a:latin typeface="TT159t0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Quiz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FF0000"/>
                </a:solidFill>
                <a:latin typeface="TT159t00" charset="-128"/>
              </a:rPr>
              <a:t>Midsemster</a:t>
            </a: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FF0000"/>
                </a:solidFill>
                <a:latin typeface="TT159t00" charset="-128"/>
              </a:rPr>
              <a:t>Endsemster</a:t>
            </a: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0000"/>
              </a:solidFill>
              <a:latin typeface="TT159t0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Will be announced soon </a:t>
            </a:r>
            <a:r>
              <a:rPr lang="en-US" altLang="en-US" sz="2400" dirty="0">
                <a:solidFill>
                  <a:srgbClr val="FF0000"/>
                </a:solidFill>
                <a:latin typeface="TT159t00" charset="-128"/>
              </a:rPr>
              <a:t>o</a:t>
            </a:r>
            <a:r>
              <a:rPr lang="en-US" altLang="en-US" sz="2400" dirty="0" smtClean="0">
                <a:solidFill>
                  <a:srgbClr val="FF0000"/>
                </a:solidFill>
                <a:latin typeface="TT159t00" charset="-128"/>
              </a:rPr>
              <a:t>r may call another meeting.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0000"/>
              </a:solidFill>
              <a:latin typeface="TT159t0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791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2A3097-B5EC-4E78-966D-765E6E648A2D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3359150" y="58738"/>
            <a:ext cx="5976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Syllabus Handout ME101-2017 (Jan-May-17)</a:t>
            </a:r>
            <a:endParaRPr lang="en-US" altLang="en-US" sz="20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of lectures and topics for ME101 (Till Mid </a:t>
            </a:r>
            <a:r>
              <a:rPr lang="en-US" altLang="en-US" sz="2000" dirty="0" err="1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endParaRPr lang="en-US" altLang="en-US" sz="20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47529" y="764704"/>
          <a:ext cx="8677275" cy="5968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258"/>
                <a:gridCol w="6351774"/>
                <a:gridCol w="792116"/>
                <a:gridCol w="864127"/>
              </a:tblGrid>
              <a:tr h="158924">
                <a:tc>
                  <a:txBody>
                    <a:bodyPr/>
                    <a:lstStyle/>
                    <a:p>
                      <a:pPr marL="0" marR="0"/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Topics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1056969">
                <a:tc>
                  <a:txBody>
                    <a:bodyPr/>
                    <a:lstStyle/>
                    <a:p>
                      <a:pPr marL="0" marR="0"/>
                      <a:r>
                        <a:rPr lang="en-US" sz="1800" smtClean="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Basic principles: Equivalent force system; Equations of equilibrium; Free body diagram; Reaction; Static </a:t>
                      </a:r>
                      <a:r>
                        <a:rPr lang="en-US" sz="1800" dirty="0" smtClean="0">
                          <a:effectLst/>
                          <a:latin typeface="+mj-lt"/>
                        </a:rPr>
                        <a:t>indeterminacy,</a:t>
                      </a:r>
                      <a:r>
                        <a:rPr lang="en-US" sz="18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1428"/>
                          </a:solidFill>
                          <a:effectLst/>
                          <a:latin typeface="+mj-lt"/>
                        </a:rPr>
                        <a:t>Stability. Center of Gravity and Moment of Inertia: First and second moment of area</a:t>
                      </a:r>
                      <a:endParaRPr lang="en-US" sz="1800" dirty="0">
                        <a:solidFill>
                          <a:srgbClr val="121428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+mj-lt"/>
                        </a:rPr>
                        <a:t> </a:t>
                      </a:r>
                      <a:endParaRPr lang="en-US" sz="18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792727">
                <a:tc>
                  <a:txBody>
                    <a:bodyPr/>
                    <a:lstStyle/>
                    <a:p>
                      <a:pPr marL="0" marR="0"/>
                      <a:r>
                        <a:rPr lang="en-US" sz="1800" smtClean="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Structures: Difference between trusses, frames and beams, Assumptions followed in the analysis of structures; 2D truss; Method of joints; Method of section;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3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+mj-lt"/>
                        </a:rPr>
                        <a:t> </a:t>
                      </a:r>
                      <a:endParaRPr lang="en-US" sz="18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792727">
                <a:tc>
                  <a:txBody>
                    <a:bodyPr/>
                    <a:lstStyle/>
                    <a:p>
                      <a:pPr marL="0" marR="0"/>
                      <a:r>
                        <a:rPr lang="en-US" sz="1800" smtClean="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Frame; Simple beam; types of loading and supports; Shear Force and bending Moment diagram in beams; Relation among load, shear force and bending moment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3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792727">
                <a:tc>
                  <a:txBody>
                    <a:bodyPr/>
                    <a:lstStyle/>
                    <a:p>
                      <a:pPr marL="0" marR="0"/>
                      <a:r>
                        <a:rPr lang="en-US" sz="1800" smtClean="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Friction: Dry friction; Description and applications of friction in wedges, thrust bearing (disk friction), belt, screw, journal bearing (Axle friction); Rolling resistance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3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1071264"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 smtClean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Virtual work and Energy method: Virtual Displacement; Principle of virtual work; Applications of virtual work principle to machines; Mechanical efficiency; Work of a force/couple (springs etc.); Potential energy and equilibrium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3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</a:tr>
              <a:tr h="10712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1428"/>
                          </a:solidFill>
                          <a:effectLst/>
                          <a:latin typeface="+mj-lt"/>
                        </a:rPr>
                        <a:t>Kinematics of Particles: Rectilinear motion; Curvilinear motion; Use of Cartesian, polar and spherical coordinate system; Relative and constrained motion;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142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1428"/>
                          </a:solidFill>
                          <a:effectLst/>
                          <a:latin typeface="+mj-lt"/>
                          <a:cs typeface="+mn-cs"/>
                        </a:rPr>
                        <a:t>4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1428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1428"/>
                          </a:solidFill>
                          <a:effectLst/>
                          <a:latin typeface="+mj-lt"/>
                        </a:rPr>
                        <a:t> 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1428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2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8B7D02-EBAF-418D-A5C0-CDEBAE6B2232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5179" name="Group 59"/>
          <p:cNvGraphicFramePr>
            <a:graphicFrameLocks noGrp="1"/>
          </p:cNvGraphicFramePr>
          <p:nvPr/>
        </p:nvGraphicFramePr>
        <p:xfrm>
          <a:off x="1631505" y="950125"/>
          <a:ext cx="8893175" cy="4571940"/>
        </p:xfrm>
        <a:graphic>
          <a:graphicData uri="http://schemas.openxmlformats.org/drawingml/2006/table">
            <a:tbl>
              <a:tblPr/>
              <a:tblGrid>
                <a:gridCol w="685800"/>
                <a:gridCol w="6262688"/>
                <a:gridCol w="828675"/>
                <a:gridCol w="1116012"/>
              </a:tblGrid>
              <a:tr h="1051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1428"/>
                          </a:solidFill>
                          <a:effectLst/>
                          <a:latin typeface="Calibri" panose="020F0502020204030204" pitchFamily="34" charset="0"/>
                        </a:rPr>
                        <a:t>Radius of gyration; Parallel axis theorem; Product of inertia, Rotation of axes and principal moment of inertia; Moment of inertia of simple and composite bodies. Mass moment of inertia,  Space curvilinear motion, Kinetics of Particles: Force, mass and acceleration; Work and energy;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1428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5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95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Impulse and momentum; Impact problems; System of particles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95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Kinematics and Kinetics of Rigid Bodies: Translation; Fixed axis rotational;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95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plane motion; Coriolis acceleration; Work energy; Power; Potential energy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95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Impulse-momentum and associated conservation principles;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95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Euler equations of motion and its application.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59150" y="-94981"/>
            <a:ext cx="59769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Times New Roman" panose="02020603050405020304" pitchFamily="18" charset="0"/>
              </a:rPr>
              <a:t>Syllabus Handout ME101-2017 (Jan-May-17)</a:t>
            </a:r>
            <a:endParaRPr lang="en-US" altLang="en-US" sz="20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of lectures and topics for ME101 (After </a:t>
            </a:r>
            <a:r>
              <a:rPr lang="en-US" altLang="en-US" sz="2000" dirty="0" err="1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Midsem</a:t>
            </a:r>
            <a:r>
              <a:rPr lang="en-US" altLang="en-US" sz="20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be reframed as per requirement later </a:t>
            </a:r>
            <a:endParaRPr lang="en-US" altLang="en-US" sz="20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6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2738CA-D2EF-4450-9DAD-3AE79050216F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dirty="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43138" y="4508501"/>
            <a:ext cx="8208962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Grading Policy</a:t>
            </a:r>
            <a:endParaRPr lang="en-US" alt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Tutorial – 15 % (10+5),      Quiz (both) – 15 %, 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Mid-semester – 20 %,    End-semester – 40 %, 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400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Attendance and Class </a:t>
            </a:r>
            <a:r>
              <a:rPr lang="en-IN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participation </a:t>
            </a:r>
            <a:r>
              <a:rPr lang="en-IN" altLang="en-US" sz="24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IN" altLang="en-US" sz="2400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10 %. </a:t>
            </a:r>
            <a:endParaRPr lang="en-US" alt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31950" y="80963"/>
            <a:ext cx="88201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 i="1" u="sng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Texts: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[1] I. H.  Shames, Engineering Mechanics: Statics and Dynamics, 4th Ed.,  PHI,  2002.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 F. P. Beer and E. R. Johnston, Vector Mechanics for Engineers, Vol I - Statics, Vol II – Dynamics, 3rd Ed., Tata McGraw Hill, 2000.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 i="1" u="sng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References: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[1]  J.  L. Meriam and L. G. Kraige, Engineering Mechanics, Vol I – Statics, Vol II – Dynamics, 5th Ed., John Wiley, 2002.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[2] R. C. Hibbler, Engineering Mechanics, Vols. I and II, Pearson  Press, 2002.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IN" altLang="en-US" sz="20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[3] D Gross, W Haugher et al., Engineering Mechanics 1,11, Springer 2009</a:t>
            </a:r>
            <a:endParaRPr lang="en-US" altLang="en-US" sz="2000" b="1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1B94FF-67D0-4A00-8CF4-BA641F558EDC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19536" y="224645"/>
          <a:ext cx="8604957" cy="6960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867"/>
                <a:gridCol w="3328749"/>
                <a:gridCol w="3795341"/>
              </a:tblGrid>
              <a:tr h="113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S. No.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Particulars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Date of Tutorial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1.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</a:t>
                      </a:r>
                      <a:r>
                        <a:rPr lang="en-IN" sz="2000" dirty="0" smtClean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9.01.2017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2.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16.01.2017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3.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23.01.2017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657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4.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>
                          <a:effectLst/>
                        </a:rPr>
                        <a:t>Tutorial No. 3 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Quiz </a:t>
                      </a:r>
                      <a:r>
                        <a:rPr lang="en-IN" sz="2000" dirty="0">
                          <a:effectLst/>
                        </a:rPr>
                        <a:t>1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30.01.2017 (Monday)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>
                          <a:effectLst/>
                        </a:rPr>
                        <a:t>30.01.2017 (Evening)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5.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6.02.2017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6.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13.02.2017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7.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20.02.2017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405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8.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effectLst/>
                        </a:rPr>
                        <a:t>Midsemester</a:t>
                      </a:r>
                      <a:r>
                        <a:rPr lang="en-IN" sz="2000" dirty="0">
                          <a:effectLst/>
                        </a:rPr>
                        <a:t> Exam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27.02.2017 (Monday)  2PM </a:t>
                      </a:r>
                      <a:r>
                        <a:rPr lang="en-IN" sz="2000" dirty="0">
                          <a:effectLst/>
                        </a:rPr>
                        <a:t>─ 4 PM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9.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06.03.2017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10.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20.03.2017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11.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Tutorial No. 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27.03.2017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12.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Quiz 2 ─ </a:t>
                      </a:r>
                      <a:r>
                        <a:rPr lang="en-IN" sz="2000" dirty="0" smtClean="0">
                          <a:effectLst/>
                        </a:rPr>
                        <a:t>03.04.2017 (Monday)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13.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Tutorial No. 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10.04.2017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14.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Tutorial No. 11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17.04.2017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24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15.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Tutorial No. 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24.04.2017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  <a:tr h="395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16.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Make up </a:t>
                      </a:r>
                      <a:r>
                        <a:rPr lang="en-IN" sz="2000" dirty="0" smtClean="0">
                          <a:effectLst/>
                        </a:rPr>
                        <a:t>Tutorial</a:t>
                      </a:r>
                      <a:endParaRPr lang="en-US" sz="2000" dirty="0">
                        <a:effectLst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24.04.2017 </a:t>
                      </a:r>
                      <a:r>
                        <a:rPr lang="en-IN" sz="2000" dirty="0">
                          <a:effectLst/>
                        </a:rPr>
                        <a:t>(5 ─ 6 PM).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 anchor="ctr"/>
                </a:tc>
              </a:tr>
              <a:tr h="550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17.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Endsemester Exam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</a:rPr>
                        <a:t>29.04.2017 (Saturday) 2 </a:t>
                      </a:r>
                      <a:r>
                        <a:rPr lang="en-IN" sz="2000" dirty="0">
                          <a:effectLst/>
                        </a:rPr>
                        <a:t>PM ─ 5 PM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46" marR="602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4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1134</Words>
  <Application>Microsoft Office PowerPoint</Application>
  <PresentationFormat>Widescreen</PresentationFormat>
  <Paragraphs>259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TT159t00</vt:lpstr>
      <vt:lpstr>TT15Bt00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IITG</dc:creator>
  <cp:lastModifiedBy>IITG</cp:lastModifiedBy>
  <cp:revision>15</cp:revision>
  <dcterms:created xsi:type="dcterms:W3CDTF">2017-01-04T04:33:28Z</dcterms:created>
  <dcterms:modified xsi:type="dcterms:W3CDTF">2017-01-06T12:47:43Z</dcterms:modified>
</cp:coreProperties>
</file>