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89" r:id="rId8"/>
    <p:sldId id="291" r:id="rId9"/>
    <p:sldId id="290" r:id="rId10"/>
    <p:sldId id="261" r:id="rId11"/>
    <p:sldId id="264" r:id="rId12"/>
    <p:sldId id="292" r:id="rId13"/>
    <p:sldId id="293" r:id="rId14"/>
    <p:sldId id="266" r:id="rId15"/>
    <p:sldId id="288" r:id="rId16"/>
    <p:sldId id="265" r:id="rId17"/>
    <p:sldId id="267" r:id="rId18"/>
    <p:sldId id="294" r:id="rId19"/>
    <p:sldId id="295" r:id="rId20"/>
    <p:sldId id="296" r:id="rId21"/>
    <p:sldId id="268" r:id="rId22"/>
    <p:sldId id="269" r:id="rId23"/>
    <p:sldId id="270" r:id="rId24"/>
    <p:sldId id="271" r:id="rId25"/>
    <p:sldId id="297" r:id="rId26"/>
    <p:sldId id="286" r:id="rId27"/>
    <p:sldId id="300" r:id="rId28"/>
    <p:sldId id="298" r:id="rId29"/>
    <p:sldId id="273" r:id="rId30"/>
    <p:sldId id="274" r:id="rId31"/>
    <p:sldId id="275" r:id="rId32"/>
    <p:sldId id="276" r:id="rId33"/>
    <p:sldId id="277" r:id="rId34"/>
    <p:sldId id="278" r:id="rId35"/>
    <p:sldId id="279" r:id="rId36"/>
    <p:sldId id="280" r:id="rId37"/>
    <p:sldId id="299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858"/>
    <p:restoredTop sz="93233"/>
  </p:normalViewPr>
  <p:slideViewPr>
    <p:cSldViewPr snapToGrid="0" snapToObjects="1">
      <p:cViewPr varScale="1">
        <p:scale>
          <a:sx n="105" d="100"/>
          <a:sy n="105" d="100"/>
        </p:scale>
        <p:origin x="200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DA479-42FF-3440-AA01-94A9973F5F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FFAC02-8958-004C-ADE1-83D6192927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424957-3576-6A4E-B8FC-EBD2CDBCB1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7D64E4-08CB-CB4C-BB9D-67944E82F0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6AA58-4100-EE46-AFD0-35253A300B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786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931584-45F0-F747-9C25-F3C0801AC1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0E713D-E660-EF4E-9ED8-F2A74616F3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2B7A3D-8D6F-554E-A699-DA28161AA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B22E6F-61EC-4E41-97E9-1FACECC35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67EA2-D30E-8D47-AE4A-59FF4009B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096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C7CEFB-54E6-734A-811B-43D5E3AED3F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A0F413-6CD4-6947-AC1B-01E800680D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5B8707-718A-BC4F-AD9D-37EAFAA74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60F235-4196-2940-9849-208772580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85C68-7AA5-4747-96EB-A713B0015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4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CB38A-136F-1948-8746-CFD9193D8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3A977A-199F-4044-9A2F-7533EB5D1C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D5E007-6BB4-F941-AC6F-EC3301FF56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98E0B-FA4A-FB48-91BE-6688EFDB9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F4C03-9BB6-B245-8FB8-F6BC8D4D6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6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0ACE24-911A-AF42-B447-39CA06D98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2C5DC8-C6D1-394C-B25D-8626B53C7B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5B3BD8-4AFB-2E48-BBE6-C7B7F15B8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979E8E-2782-BD4C-B228-C310E76F2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06DA9E-696A-D94A-9D6E-E17C1A194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3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6715D-928D-664C-8202-8AC0C2FA65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EE832-4241-D84B-9265-D9BA2CF5683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70531F-2C11-2248-96C5-4C351D9CA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1D8C36-70E8-A647-8A0A-F1E64E766D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4927D4-5311-314C-B2D1-11316601D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9B2573-D5D7-F14A-B18F-11F1A1B37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357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0DBFF3-0D94-BB47-B017-46A33E541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5E3A88-DECC-C446-B84C-7B90C74245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FC56E6-6D9D-F041-A38B-1A5793C26B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387F8E-B1D1-E148-8A8A-BDB9F4D79F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609C36-9CFD-8B40-8553-ABF8C19D02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50068-EF91-B340-ACEB-1BF595DC9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1FFD0E-8680-6547-A2CA-D19323C554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91742C-C75C-EA42-A2B0-7C2D60B30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579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60E9D-E29E-9C44-AFB9-6CBD885121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97127D-A310-F846-8182-C8CDC7E89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5A274-C9AE-0E43-9477-76ABCCDC8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2BFCCC-76A9-8F45-B6E3-0A45016DF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29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7DABEE-B693-C94D-AF0C-79AC64AFE1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3A2FC5-FD76-D945-90F6-D93A2C448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5BBC4B-8D82-7140-965F-800E8B379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933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98982-2098-9E40-82BA-A6C6BD590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ADD183-05B2-A14C-836C-48E3FCE15A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A0D1C2-64FC-974A-AC67-07C8273EE8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EAE078-0B22-1847-B1E0-2C50E2792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147AF5-71AB-C845-A485-6B47CF833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13082D-E0CE-2B42-99BA-17CE76358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47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F74631-433F-C743-A88A-DC45696466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767783-33C9-4F42-ACB8-6EC2715E956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247033-56EB-2D47-8686-A53D94F580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0A7E5C-8C3F-1840-9510-DE62C587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ACC8C0-890F-F749-A475-9753899CB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5F1AAD-5A47-F94B-8DB6-04FF5DDC2E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76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7EEED0-8537-2443-A28A-F423B4989E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A37CB2-1AF2-424E-9F55-649CC6AE19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145B7-70B4-E94A-BA03-FD90461588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B09D3-D861-AE4A-97E2-7108939D4CB6}" type="datetimeFigureOut">
              <a:rPr lang="en-US" smtClean="0"/>
              <a:t>8/19/20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240C2B-9147-5349-ACFA-4E017BF1A8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10691E-1187-5545-BFAB-401F19F8B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E210D-C6E3-AE47-BFA0-5BCB56C3855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174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17EF0-3A67-B94D-9AD4-EC60916E4C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536" y="377687"/>
            <a:ext cx="11960352" cy="103367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A Brief Introduction to Machine Learning?</a:t>
            </a:r>
          </a:p>
        </p:txBody>
      </p:sp>
      <p:sp>
        <p:nvSpPr>
          <p:cNvPr id="5" name="TextShape 2">
            <a:extLst>
              <a:ext uri="{FF2B5EF4-FFF2-40B4-BE49-F238E27FC236}">
                <a16:creationId xmlns:a16="http://schemas.microsoft.com/office/drawing/2014/main" id="{4EC2D667-CD5D-AF44-869A-2E7810EFA446}"/>
              </a:ext>
            </a:extLst>
          </p:cNvPr>
          <p:cNvSpPr txBox="1"/>
          <p:nvPr/>
        </p:nvSpPr>
        <p:spPr>
          <a:xfrm>
            <a:off x="1524000" y="4985189"/>
            <a:ext cx="8857800" cy="150264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Open Source Intelligence Lab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Department of Computer Science and Engineering,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Indian Institute of Technology, Guwahati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Assam, INDIA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http://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www.iitg.ernet.in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cseweb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osint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/default/index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6" name="CustomShape 3">
            <a:extLst>
              <a:ext uri="{FF2B5EF4-FFF2-40B4-BE49-F238E27FC236}">
                <a16:creationId xmlns:a16="http://schemas.microsoft.com/office/drawing/2014/main" id="{F79BEB32-ED8A-4945-ADF5-0B6CA1DCA588}"/>
              </a:ext>
            </a:extLst>
          </p:cNvPr>
          <p:cNvSpPr/>
          <p:nvPr/>
        </p:nvSpPr>
        <p:spPr>
          <a:xfrm>
            <a:off x="4027980" y="2045628"/>
            <a:ext cx="4136040" cy="135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 sz="2800" dirty="0">
                <a:solidFill>
                  <a:srgbClr val="000000"/>
                </a:solidFill>
                <a:latin typeface="Calibri"/>
              </a:rPr>
              <a:t>Presented By</a:t>
            </a:r>
            <a:endParaRPr sz="2800" dirty="0"/>
          </a:p>
          <a:p>
            <a:pPr algn="ctr">
              <a:lnSpc>
                <a:spcPct val="5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en-IN" sz="2800" b="1" i="1" dirty="0" err="1">
                <a:solidFill>
                  <a:srgbClr val="000000"/>
                </a:solidFill>
                <a:latin typeface="Calibri"/>
              </a:rPr>
              <a:t>Dr.</a:t>
            </a:r>
            <a:r>
              <a:rPr lang="en-IN" sz="2800" b="1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IN" sz="2800" b="1" i="1" dirty="0" err="1">
                <a:solidFill>
                  <a:srgbClr val="000000"/>
                </a:solidFill>
                <a:latin typeface="Calibri"/>
              </a:rPr>
              <a:t>Sanasam</a:t>
            </a:r>
            <a:r>
              <a:rPr lang="en-IN" sz="2800" b="1" i="1" dirty="0">
                <a:solidFill>
                  <a:srgbClr val="000000"/>
                </a:solidFill>
                <a:latin typeface="Calibri"/>
              </a:rPr>
              <a:t> Ranbir Singh</a:t>
            </a:r>
            <a:endParaRPr sz="2800"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3456D6ED-77B9-5D45-A5FF-222761EA349B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97473" y="3578299"/>
            <a:ext cx="1218240" cy="1220040"/>
          </a:xfrm>
          <a:prstGeom prst="rect">
            <a:avLst/>
          </a:prstGeom>
          <a:ln>
            <a:noFill/>
          </a:ln>
        </p:spPr>
      </p:pic>
      <p:pic>
        <p:nvPicPr>
          <p:cNvPr id="8" name="Picture 4">
            <a:extLst>
              <a:ext uri="{FF2B5EF4-FFF2-40B4-BE49-F238E27FC236}">
                <a16:creationId xmlns:a16="http://schemas.microsoft.com/office/drawing/2014/main" id="{BBA31BD3-A4D8-F047-B970-94EE99035404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76883" y="3584054"/>
            <a:ext cx="2318400" cy="12319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8096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64CF92-39C3-9448-8794-DE996D46D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54" y="1960997"/>
            <a:ext cx="4140200" cy="16891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82D11A-E79C-E64E-AB1C-8693C0E1CEE5}"/>
              </a:ext>
            </a:extLst>
          </p:cNvPr>
          <p:cNvSpPr txBox="1"/>
          <p:nvPr/>
        </p:nvSpPr>
        <p:spPr>
          <a:xfrm>
            <a:off x="6504709" y="2109355"/>
            <a:ext cx="495646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From observation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400" dirty="0"/>
              <a:t>From experience</a:t>
            </a:r>
          </a:p>
        </p:txBody>
      </p:sp>
    </p:spTree>
    <p:extLst>
      <p:ext uri="{BB962C8B-B14F-4D97-AF65-F5344CB8AC3E}">
        <p14:creationId xmlns:p14="http://schemas.microsoft.com/office/powerpoint/2010/main" val="41346155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Can Machine Learns?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F13798-9F88-7B48-820D-C2562469BB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91" y="2160732"/>
            <a:ext cx="1092200" cy="2578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054" y="2160732"/>
            <a:ext cx="1320800" cy="2260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7C6CC4-0FEB-D442-9411-4ED59395B3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0" y="2305050"/>
            <a:ext cx="1549400" cy="22479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1EB96F9-2747-4A40-9A6F-949C4BC06A99}"/>
              </a:ext>
            </a:extLst>
          </p:cNvPr>
          <p:cNvSpPr txBox="1"/>
          <p:nvPr/>
        </p:nvSpPr>
        <p:spPr>
          <a:xfrm>
            <a:off x="838200" y="5105400"/>
            <a:ext cx="276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Learn from experience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A3B34D-0042-D847-9102-2CDE29B83E30}"/>
              </a:ext>
            </a:extLst>
          </p:cNvPr>
          <p:cNvSpPr txBox="1"/>
          <p:nvPr/>
        </p:nvSpPr>
        <p:spPr>
          <a:xfrm>
            <a:off x="8699500" y="5105400"/>
            <a:ext cx="248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Follows instruction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991564D-B8E2-0642-8FFC-B2834C9F22C1}"/>
              </a:ext>
            </a:extLst>
          </p:cNvPr>
          <p:cNvSpPr txBox="1"/>
          <p:nvPr/>
        </p:nvSpPr>
        <p:spPr>
          <a:xfrm>
            <a:off x="4991100" y="5096286"/>
            <a:ext cx="2743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Learn from </a:t>
            </a:r>
            <a:r>
              <a:rPr lang="en-US" sz="2000" b="1" strike="sngStrike" dirty="0">
                <a:solidFill>
                  <a:srgbClr val="FF0000"/>
                </a:solidFill>
              </a:rPr>
              <a:t>experience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                     data</a:t>
            </a:r>
          </a:p>
        </p:txBody>
      </p:sp>
    </p:spTree>
    <p:extLst>
      <p:ext uri="{BB962C8B-B14F-4D97-AF65-F5344CB8AC3E}">
        <p14:creationId xmlns:p14="http://schemas.microsoft.com/office/powerpoint/2010/main" val="14960065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E566-AA77-8D4D-9EA7-0633140B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656" y="205631"/>
            <a:ext cx="9950302" cy="1059644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What is Machine Learning?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901BFC-A9BC-0F4D-BF76-70560F05F267}"/>
              </a:ext>
            </a:extLst>
          </p:cNvPr>
          <p:cNvSpPr txBox="1"/>
          <p:nvPr/>
        </p:nvSpPr>
        <p:spPr>
          <a:xfrm>
            <a:off x="1254642" y="1487284"/>
            <a:ext cx="9718158" cy="18158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IN" sz="2800" b="1" dirty="0">
                <a:solidFill>
                  <a:srgbClr val="C00000"/>
                </a:solidFill>
              </a:rPr>
              <a:t>A computer program is said to learn from experience </a:t>
            </a:r>
            <a:r>
              <a:rPr lang="en-IN" sz="2800" b="1" i="1" dirty="0">
                <a:solidFill>
                  <a:srgbClr val="C00000"/>
                </a:solidFill>
              </a:rPr>
              <a:t>E</a:t>
            </a:r>
            <a:r>
              <a:rPr lang="en-IN" sz="2800" b="1" dirty="0">
                <a:solidFill>
                  <a:srgbClr val="C00000"/>
                </a:solidFill>
              </a:rPr>
              <a:t> with respect to some class of tasks </a:t>
            </a:r>
            <a:r>
              <a:rPr lang="en-IN" sz="2800" b="1" i="1" dirty="0">
                <a:solidFill>
                  <a:srgbClr val="C00000"/>
                </a:solidFill>
              </a:rPr>
              <a:t>T</a:t>
            </a:r>
            <a:r>
              <a:rPr lang="en-IN" sz="2800" b="1" dirty="0">
                <a:solidFill>
                  <a:srgbClr val="C00000"/>
                </a:solidFill>
              </a:rPr>
              <a:t> and performance measure </a:t>
            </a:r>
            <a:r>
              <a:rPr lang="en-IN" sz="2800" b="1" i="1" dirty="0">
                <a:solidFill>
                  <a:srgbClr val="C00000"/>
                </a:solidFill>
              </a:rPr>
              <a:t>P</a:t>
            </a:r>
            <a:r>
              <a:rPr lang="en-IN" sz="2800" b="1" dirty="0">
                <a:solidFill>
                  <a:srgbClr val="C00000"/>
                </a:solidFill>
              </a:rPr>
              <a:t> if its performance at tasks in </a:t>
            </a:r>
            <a:r>
              <a:rPr lang="en-IN" sz="2800" b="1" i="1" dirty="0">
                <a:solidFill>
                  <a:srgbClr val="C00000"/>
                </a:solidFill>
              </a:rPr>
              <a:t>T</a:t>
            </a:r>
            <a:r>
              <a:rPr lang="en-IN" sz="2800" b="1" dirty="0">
                <a:solidFill>
                  <a:srgbClr val="C00000"/>
                </a:solidFill>
              </a:rPr>
              <a:t>, as measured by </a:t>
            </a:r>
            <a:r>
              <a:rPr lang="en-IN" sz="2800" b="1" i="1" dirty="0">
                <a:solidFill>
                  <a:srgbClr val="C00000"/>
                </a:solidFill>
              </a:rPr>
              <a:t>P</a:t>
            </a:r>
            <a:r>
              <a:rPr lang="en-IN" sz="2800" b="1" dirty="0">
                <a:solidFill>
                  <a:srgbClr val="C00000"/>
                </a:solidFill>
              </a:rPr>
              <a:t>, improves with experience </a:t>
            </a:r>
            <a:r>
              <a:rPr lang="en-IN" sz="2800" b="1" i="1" dirty="0">
                <a:solidFill>
                  <a:srgbClr val="C00000"/>
                </a:solidFill>
              </a:rPr>
              <a:t>E.</a:t>
            </a:r>
            <a:r>
              <a:rPr lang="en-IN" b="1" i="1" dirty="0">
                <a:solidFill>
                  <a:srgbClr val="C00000"/>
                </a:solidFill>
              </a:rPr>
              <a:t>                                                                                                ……….      (Tom M Mitchell)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DA2124-C682-3249-B48B-34B8D9E31A68}"/>
              </a:ext>
            </a:extLst>
          </p:cNvPr>
          <p:cNvSpPr txBox="1"/>
          <p:nvPr/>
        </p:nvSpPr>
        <p:spPr>
          <a:xfrm>
            <a:off x="1236037" y="3784600"/>
            <a:ext cx="96224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Learning  = improving with experience at some task</a:t>
            </a:r>
          </a:p>
          <a:p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Improve over task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With respect to performance 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Based on the experience E</a:t>
            </a:r>
          </a:p>
        </p:txBody>
      </p:sp>
    </p:spTree>
    <p:extLst>
      <p:ext uri="{BB962C8B-B14F-4D97-AF65-F5344CB8AC3E}">
        <p14:creationId xmlns:p14="http://schemas.microsoft.com/office/powerpoint/2010/main" val="28489442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E566-AA77-8D4D-9EA7-0633140B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656" y="205631"/>
            <a:ext cx="9950302" cy="1059644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What is Machine Learning?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901BFC-A9BC-0F4D-BF76-70560F05F267}"/>
              </a:ext>
            </a:extLst>
          </p:cNvPr>
          <p:cNvSpPr txBox="1"/>
          <p:nvPr/>
        </p:nvSpPr>
        <p:spPr>
          <a:xfrm>
            <a:off x="1254642" y="1487284"/>
            <a:ext cx="9718158" cy="18158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en-IN" sz="2800" b="1" dirty="0">
                <a:solidFill>
                  <a:srgbClr val="C00000"/>
                </a:solidFill>
              </a:rPr>
              <a:t>A computer program is said to learn from experience </a:t>
            </a:r>
            <a:r>
              <a:rPr lang="en-IN" sz="2800" b="1" i="1" dirty="0">
                <a:solidFill>
                  <a:srgbClr val="C00000"/>
                </a:solidFill>
              </a:rPr>
              <a:t>E</a:t>
            </a:r>
            <a:r>
              <a:rPr lang="en-IN" sz="2800" b="1" dirty="0">
                <a:solidFill>
                  <a:srgbClr val="C00000"/>
                </a:solidFill>
              </a:rPr>
              <a:t> with respect to some class of tasks </a:t>
            </a:r>
            <a:r>
              <a:rPr lang="en-IN" sz="2800" b="1" i="1" dirty="0">
                <a:solidFill>
                  <a:srgbClr val="C00000"/>
                </a:solidFill>
              </a:rPr>
              <a:t>T</a:t>
            </a:r>
            <a:r>
              <a:rPr lang="en-IN" sz="2800" b="1" dirty="0">
                <a:solidFill>
                  <a:srgbClr val="C00000"/>
                </a:solidFill>
              </a:rPr>
              <a:t> and performance measure </a:t>
            </a:r>
            <a:r>
              <a:rPr lang="en-IN" sz="2800" b="1" i="1" dirty="0">
                <a:solidFill>
                  <a:srgbClr val="C00000"/>
                </a:solidFill>
              </a:rPr>
              <a:t>P</a:t>
            </a:r>
            <a:r>
              <a:rPr lang="en-IN" sz="2800" b="1" dirty="0">
                <a:solidFill>
                  <a:srgbClr val="C00000"/>
                </a:solidFill>
              </a:rPr>
              <a:t> if its performance at tasks in </a:t>
            </a:r>
            <a:r>
              <a:rPr lang="en-IN" sz="2800" b="1" i="1" dirty="0">
                <a:solidFill>
                  <a:srgbClr val="C00000"/>
                </a:solidFill>
              </a:rPr>
              <a:t>T</a:t>
            </a:r>
            <a:r>
              <a:rPr lang="en-IN" sz="2800" b="1" dirty="0">
                <a:solidFill>
                  <a:srgbClr val="C00000"/>
                </a:solidFill>
              </a:rPr>
              <a:t>, as measured by </a:t>
            </a:r>
            <a:r>
              <a:rPr lang="en-IN" sz="2800" b="1" i="1" dirty="0">
                <a:solidFill>
                  <a:srgbClr val="C00000"/>
                </a:solidFill>
              </a:rPr>
              <a:t>P</a:t>
            </a:r>
            <a:r>
              <a:rPr lang="en-IN" sz="2800" b="1" dirty="0">
                <a:solidFill>
                  <a:srgbClr val="C00000"/>
                </a:solidFill>
              </a:rPr>
              <a:t>, improves with experience </a:t>
            </a:r>
            <a:r>
              <a:rPr lang="en-IN" sz="2800" b="1" i="1" dirty="0">
                <a:solidFill>
                  <a:srgbClr val="C00000"/>
                </a:solidFill>
              </a:rPr>
              <a:t>E.</a:t>
            </a:r>
            <a:r>
              <a:rPr lang="en-IN" b="1" i="1" dirty="0">
                <a:solidFill>
                  <a:srgbClr val="C00000"/>
                </a:solidFill>
              </a:rPr>
              <a:t>                                                                                                ……….      (Tom M Mitchell)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DA2124-C682-3249-B48B-34B8D9E31A68}"/>
              </a:ext>
            </a:extLst>
          </p:cNvPr>
          <p:cNvSpPr txBox="1"/>
          <p:nvPr/>
        </p:nvSpPr>
        <p:spPr>
          <a:xfrm>
            <a:off x="1236037" y="3784600"/>
            <a:ext cx="96224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Learning  = Improving with experience at some task</a:t>
            </a:r>
          </a:p>
          <a:p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Improve over task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With respect to performance 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8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1" dirty="0"/>
              <a:t>Based on the experience 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15783F-5E48-DB44-B4D6-08027FF87143}"/>
              </a:ext>
            </a:extLst>
          </p:cNvPr>
          <p:cNvSpPr txBox="1"/>
          <p:nvPr/>
        </p:nvSpPr>
        <p:spPr>
          <a:xfrm>
            <a:off x="5613400" y="4279900"/>
            <a:ext cx="5359400" cy="181588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T : Vehicle identification in Parking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P : % of correct identification</a:t>
            </a:r>
          </a:p>
          <a:p>
            <a:endParaRPr lang="en-US" sz="800" b="1" dirty="0">
              <a:solidFill>
                <a:srgbClr val="C00000"/>
              </a:solidFill>
            </a:endParaRPr>
          </a:p>
          <a:p>
            <a:r>
              <a:rPr lang="en-US" sz="2400" b="1" dirty="0">
                <a:solidFill>
                  <a:srgbClr val="C00000"/>
                </a:solidFill>
              </a:rPr>
              <a:t>E : Know-how from previous successful    </a:t>
            </a:r>
          </a:p>
          <a:p>
            <a:r>
              <a:rPr lang="en-US" sz="2400" b="1" dirty="0">
                <a:solidFill>
                  <a:srgbClr val="C00000"/>
                </a:solidFill>
              </a:rPr>
              <a:t>      and failed identifications  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41219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242" y="1537819"/>
            <a:ext cx="773739" cy="5449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942" y="2147419"/>
            <a:ext cx="773739" cy="54498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342" y="2871319"/>
            <a:ext cx="773739" cy="54498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342" y="3459337"/>
            <a:ext cx="920571" cy="5969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742" y="4068937"/>
            <a:ext cx="920571" cy="5969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442" y="4792837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7070242" y="1537819"/>
            <a:ext cx="1362558" cy="385191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>
            <a:extLst>
              <a:ext uri="{FF2B5EF4-FFF2-40B4-BE49-F238E27FC236}">
                <a16:creationId xmlns:a16="http://schemas.microsoft.com/office/drawing/2014/main" id="{D091F9E5-2D18-034B-B5E0-BFA18E07E1BA}"/>
              </a:ext>
            </a:extLst>
          </p:cNvPr>
          <p:cNvSpPr/>
          <p:nvPr/>
        </p:nvSpPr>
        <p:spPr>
          <a:xfrm>
            <a:off x="2286000" y="2082800"/>
            <a:ext cx="4546600" cy="1668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713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242" y="1537819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8115300" y="16400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942" y="2147419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8128000" y="22496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342" y="2871319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8153400" y="29735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8140700" y="35577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342" y="3459337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8166100" y="41673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742" y="4068937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8178800" y="48912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442" y="4792837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7070242" y="1537819"/>
            <a:ext cx="1362558" cy="385191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Arrow 25">
            <a:extLst>
              <a:ext uri="{FF2B5EF4-FFF2-40B4-BE49-F238E27FC236}">
                <a16:creationId xmlns:a16="http://schemas.microsoft.com/office/drawing/2014/main" id="{D091F9E5-2D18-034B-B5E0-BFA18E07E1BA}"/>
              </a:ext>
            </a:extLst>
          </p:cNvPr>
          <p:cNvSpPr/>
          <p:nvPr/>
        </p:nvSpPr>
        <p:spPr>
          <a:xfrm>
            <a:off x="2286000" y="2082800"/>
            <a:ext cx="4546600" cy="1668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257BF1-FD80-8C48-90AE-1B92F129259B}"/>
              </a:ext>
            </a:extLst>
          </p:cNvPr>
          <p:cNvSpPr txBox="1"/>
          <p:nvPr/>
        </p:nvSpPr>
        <p:spPr>
          <a:xfrm>
            <a:off x="9652000" y="1103140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Feature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F0D80E3-264E-C74A-91E3-2627DE7EA188}"/>
              </a:ext>
            </a:extLst>
          </p:cNvPr>
          <p:cNvSpPr txBox="1"/>
          <p:nvPr/>
        </p:nvSpPr>
        <p:spPr>
          <a:xfrm>
            <a:off x="5805631" y="5516737"/>
            <a:ext cx="184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Class Label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1578FB71-27D5-2F41-A6DE-7BD61259697D}"/>
              </a:ext>
            </a:extLst>
          </p:cNvPr>
          <p:cNvCxnSpPr>
            <a:cxnSpLocks/>
          </p:cNvCxnSpPr>
          <p:nvPr/>
        </p:nvCxnSpPr>
        <p:spPr>
          <a:xfrm flipV="1">
            <a:off x="6363277" y="5090340"/>
            <a:ext cx="821842" cy="426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5FAADCE6-6A70-914B-8EB0-3451A4382774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8805720" y="1333973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191BE5C-647E-3A41-9C0E-E0C48DBAA739}"/>
              </a:ext>
            </a:extLst>
          </p:cNvPr>
          <p:cNvSpPr txBox="1"/>
          <p:nvPr/>
        </p:nvSpPr>
        <p:spPr>
          <a:xfrm>
            <a:off x="7905848" y="1168156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#Wheel</a:t>
            </a:r>
          </a:p>
        </p:txBody>
      </p:sp>
    </p:spTree>
    <p:extLst>
      <p:ext uri="{BB962C8B-B14F-4D97-AF65-F5344CB8AC3E}">
        <p14:creationId xmlns:p14="http://schemas.microsoft.com/office/powerpoint/2010/main" val="7747290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242" y="1537819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8115300" y="16400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2942" y="2147419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8128000" y="22496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8342" y="2871319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8153400" y="29735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8140700" y="35577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08342" y="3459337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8166100" y="41673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3742" y="4068937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8178800" y="48912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6442" y="4792837"/>
            <a:ext cx="920571" cy="5969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6954481A-5E02-374C-ADF5-6B083FCEBFB9}"/>
              </a:ext>
            </a:extLst>
          </p:cNvPr>
          <p:cNvSpPr txBox="1"/>
          <p:nvPr/>
        </p:nvSpPr>
        <p:spPr>
          <a:xfrm>
            <a:off x="8128000" y="565323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E696D41-188D-C148-9EF3-3163440B55F4}"/>
              </a:ext>
            </a:extLst>
          </p:cNvPr>
          <p:cNvSpPr txBox="1"/>
          <p:nvPr/>
        </p:nvSpPr>
        <p:spPr>
          <a:xfrm>
            <a:off x="7146442" y="5653232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7070242" y="1537819"/>
            <a:ext cx="1362558" cy="3851918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2025480-5B97-1744-A8D7-1CCD997CAE0E}"/>
              </a:ext>
            </a:extLst>
          </p:cNvPr>
          <p:cNvSpPr/>
          <p:nvPr/>
        </p:nvSpPr>
        <p:spPr>
          <a:xfrm>
            <a:off x="7108342" y="5653232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5D5C204-994C-714F-8B3B-7B93FE709D17}"/>
              </a:ext>
            </a:extLst>
          </p:cNvPr>
          <p:cNvCxnSpPr/>
          <p:nvPr/>
        </p:nvCxnSpPr>
        <p:spPr>
          <a:xfrm flipH="1" flipV="1">
            <a:off x="2109354" y="3187700"/>
            <a:ext cx="4862946" cy="2616200"/>
          </a:xfrm>
          <a:prstGeom prst="straightConnector1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61274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0E3CE3-6BAB-8C42-8FD8-D60A65F8F043}"/>
              </a:ext>
            </a:extLst>
          </p:cNvPr>
          <p:cNvGrpSpPr/>
          <p:nvPr/>
        </p:nvGrpSpPr>
        <p:grpSpPr>
          <a:xfrm>
            <a:off x="3412642" y="1573180"/>
            <a:ext cx="1692758" cy="3851918"/>
            <a:chOff x="7070242" y="1537819"/>
            <a:chExt cx="1692758" cy="38519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2AD1887-76B7-1A43-B142-8D4B482C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0242" y="1537819"/>
              <a:ext cx="773739" cy="54498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1F22AA-A0C9-9045-93AB-B186A7B7DE0B}"/>
                </a:ext>
              </a:extLst>
            </p:cNvPr>
            <p:cNvSpPr txBox="1"/>
            <p:nvPr/>
          </p:nvSpPr>
          <p:spPr>
            <a:xfrm>
              <a:off x="8115300" y="16400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DA9857-805A-8140-A2DB-1C2D271D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2942" y="2147419"/>
              <a:ext cx="773739" cy="5449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D85051-AE47-C841-988E-8ECB34E7CDAC}"/>
                </a:ext>
              </a:extLst>
            </p:cNvPr>
            <p:cNvSpPr txBox="1"/>
            <p:nvPr/>
          </p:nvSpPr>
          <p:spPr>
            <a:xfrm>
              <a:off x="8128000" y="22496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3E902A-E2B2-0B4E-A073-1DC66B990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8342" y="2871319"/>
              <a:ext cx="773739" cy="5449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FD057F-222E-1346-99F0-051260C49B51}"/>
                </a:ext>
              </a:extLst>
            </p:cNvPr>
            <p:cNvSpPr txBox="1"/>
            <p:nvPr/>
          </p:nvSpPr>
          <p:spPr>
            <a:xfrm>
              <a:off x="8153400" y="29735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127F05-C72C-DA49-A70D-13318846921D}"/>
                </a:ext>
              </a:extLst>
            </p:cNvPr>
            <p:cNvSpPr txBox="1"/>
            <p:nvPr/>
          </p:nvSpPr>
          <p:spPr>
            <a:xfrm>
              <a:off x="8140700" y="35577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B779C0-9854-594D-91F6-88BEE1A34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8342" y="3459337"/>
              <a:ext cx="920571" cy="5969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3EF614-2283-494C-9746-DF2D25A50B9E}"/>
                </a:ext>
              </a:extLst>
            </p:cNvPr>
            <p:cNvSpPr txBox="1"/>
            <p:nvPr/>
          </p:nvSpPr>
          <p:spPr>
            <a:xfrm>
              <a:off x="8166100" y="41673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4439143-00E4-2740-B995-3599E62BF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3742" y="4068937"/>
              <a:ext cx="920571" cy="5969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50CDB3-3BC6-9848-9EE6-37A43275B44D}"/>
                </a:ext>
              </a:extLst>
            </p:cNvPr>
            <p:cNvSpPr txBox="1"/>
            <p:nvPr/>
          </p:nvSpPr>
          <p:spPr>
            <a:xfrm>
              <a:off x="8178800" y="48912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7433AA-C5C8-984C-B91D-4E4BFDEE9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6442" y="4792837"/>
              <a:ext cx="920571" cy="596900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90C157B-335E-9341-8E03-D952D18189E8}"/>
                </a:ext>
              </a:extLst>
            </p:cNvPr>
            <p:cNvSpPr/>
            <p:nvPr/>
          </p:nvSpPr>
          <p:spPr>
            <a:xfrm>
              <a:off x="7070242" y="1537819"/>
              <a:ext cx="1362558" cy="385191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F5BBB-F045-8849-B513-95F215379F5F}"/>
              </a:ext>
            </a:extLst>
          </p:cNvPr>
          <p:cNvSpPr txBox="1"/>
          <p:nvPr/>
        </p:nvSpPr>
        <p:spPr>
          <a:xfrm>
            <a:off x="2109354" y="5753100"/>
            <a:ext cx="184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Class Label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5B496C-E2C1-A74D-86C5-2A4009AE7217}"/>
              </a:ext>
            </a:extLst>
          </p:cNvPr>
          <p:cNvCxnSpPr>
            <a:cxnSpLocks/>
          </p:cNvCxnSpPr>
          <p:nvPr/>
        </p:nvCxnSpPr>
        <p:spPr>
          <a:xfrm flipV="1">
            <a:off x="2667000" y="5326703"/>
            <a:ext cx="821842" cy="426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</p:spTree>
    <p:extLst>
      <p:ext uri="{BB962C8B-B14F-4D97-AF65-F5344CB8AC3E}">
        <p14:creationId xmlns:p14="http://schemas.microsoft.com/office/powerpoint/2010/main" val="23798582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0E3CE3-6BAB-8C42-8FD8-D60A65F8F043}"/>
              </a:ext>
            </a:extLst>
          </p:cNvPr>
          <p:cNvGrpSpPr/>
          <p:nvPr/>
        </p:nvGrpSpPr>
        <p:grpSpPr>
          <a:xfrm>
            <a:off x="3412642" y="1573180"/>
            <a:ext cx="1692758" cy="3851918"/>
            <a:chOff x="7070242" y="1537819"/>
            <a:chExt cx="1692758" cy="38519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2AD1887-76B7-1A43-B142-8D4B482C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0242" y="1537819"/>
              <a:ext cx="773739" cy="54498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1F22AA-A0C9-9045-93AB-B186A7B7DE0B}"/>
                </a:ext>
              </a:extLst>
            </p:cNvPr>
            <p:cNvSpPr txBox="1"/>
            <p:nvPr/>
          </p:nvSpPr>
          <p:spPr>
            <a:xfrm>
              <a:off x="8115300" y="16400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DA9857-805A-8140-A2DB-1C2D271D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2942" y="2147419"/>
              <a:ext cx="773739" cy="5449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D85051-AE47-C841-988E-8ECB34E7CDAC}"/>
                </a:ext>
              </a:extLst>
            </p:cNvPr>
            <p:cNvSpPr txBox="1"/>
            <p:nvPr/>
          </p:nvSpPr>
          <p:spPr>
            <a:xfrm>
              <a:off x="8128000" y="22496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3E902A-E2B2-0B4E-A073-1DC66B990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8342" y="2871319"/>
              <a:ext cx="773739" cy="5449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FD057F-222E-1346-99F0-051260C49B51}"/>
                </a:ext>
              </a:extLst>
            </p:cNvPr>
            <p:cNvSpPr txBox="1"/>
            <p:nvPr/>
          </p:nvSpPr>
          <p:spPr>
            <a:xfrm>
              <a:off x="8153400" y="29735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127F05-C72C-DA49-A70D-13318846921D}"/>
                </a:ext>
              </a:extLst>
            </p:cNvPr>
            <p:cNvSpPr txBox="1"/>
            <p:nvPr/>
          </p:nvSpPr>
          <p:spPr>
            <a:xfrm>
              <a:off x="8140700" y="35577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B779C0-9854-594D-91F6-88BEE1A34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8342" y="3459337"/>
              <a:ext cx="920571" cy="5969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3EF614-2283-494C-9746-DF2D25A50B9E}"/>
                </a:ext>
              </a:extLst>
            </p:cNvPr>
            <p:cNvSpPr txBox="1"/>
            <p:nvPr/>
          </p:nvSpPr>
          <p:spPr>
            <a:xfrm>
              <a:off x="8166100" y="41673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4439143-00E4-2740-B995-3599E62BF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3742" y="4068937"/>
              <a:ext cx="920571" cy="5969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50CDB3-3BC6-9848-9EE6-37A43275B44D}"/>
                </a:ext>
              </a:extLst>
            </p:cNvPr>
            <p:cNvSpPr txBox="1"/>
            <p:nvPr/>
          </p:nvSpPr>
          <p:spPr>
            <a:xfrm>
              <a:off x="8178800" y="48912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7433AA-C5C8-984C-B91D-4E4BFDEE9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6442" y="4792837"/>
              <a:ext cx="920571" cy="596900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90C157B-335E-9341-8E03-D952D18189E8}"/>
                </a:ext>
              </a:extLst>
            </p:cNvPr>
            <p:cNvSpPr/>
            <p:nvPr/>
          </p:nvSpPr>
          <p:spPr>
            <a:xfrm>
              <a:off x="7070242" y="1537819"/>
              <a:ext cx="1362558" cy="385191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F5BBB-F045-8849-B513-95F215379F5F}"/>
              </a:ext>
            </a:extLst>
          </p:cNvPr>
          <p:cNvSpPr txBox="1"/>
          <p:nvPr/>
        </p:nvSpPr>
        <p:spPr>
          <a:xfrm>
            <a:off x="2109354" y="5753100"/>
            <a:ext cx="184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Class Label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5B496C-E2C1-A74D-86C5-2A4009AE7217}"/>
              </a:ext>
            </a:extLst>
          </p:cNvPr>
          <p:cNvCxnSpPr>
            <a:cxnSpLocks/>
          </p:cNvCxnSpPr>
          <p:nvPr/>
        </p:nvCxnSpPr>
        <p:spPr>
          <a:xfrm flipV="1">
            <a:off x="2667000" y="5326703"/>
            <a:ext cx="821842" cy="426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EE50E0-EFB2-F247-8C7D-20E181F641CB}"/>
              </a:ext>
            </a:extLst>
          </p:cNvPr>
          <p:cNvSpPr txBox="1"/>
          <p:nvPr/>
        </p:nvSpPr>
        <p:spPr>
          <a:xfrm>
            <a:off x="6096000" y="4313573"/>
            <a:ext cx="345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Training Dataset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5DA182-660C-0041-B7E1-708EA3D173DE}"/>
              </a:ext>
            </a:extLst>
          </p:cNvPr>
          <p:cNvCxnSpPr>
            <a:endCxn id="18" idx="2"/>
          </p:cNvCxnSpPr>
          <p:nvPr/>
        </p:nvCxnSpPr>
        <p:spPr>
          <a:xfrm flipH="1">
            <a:off x="4800600" y="4602803"/>
            <a:ext cx="11811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44368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0E3CE3-6BAB-8C42-8FD8-D60A65F8F043}"/>
              </a:ext>
            </a:extLst>
          </p:cNvPr>
          <p:cNvGrpSpPr/>
          <p:nvPr/>
        </p:nvGrpSpPr>
        <p:grpSpPr>
          <a:xfrm>
            <a:off x="3412642" y="1573180"/>
            <a:ext cx="1692758" cy="3851918"/>
            <a:chOff x="7070242" y="1537819"/>
            <a:chExt cx="1692758" cy="38519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2AD1887-76B7-1A43-B142-8D4B482C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0242" y="1537819"/>
              <a:ext cx="773739" cy="54498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1F22AA-A0C9-9045-93AB-B186A7B7DE0B}"/>
                </a:ext>
              </a:extLst>
            </p:cNvPr>
            <p:cNvSpPr txBox="1"/>
            <p:nvPr/>
          </p:nvSpPr>
          <p:spPr>
            <a:xfrm>
              <a:off x="8115300" y="16400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DA9857-805A-8140-A2DB-1C2D271D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2942" y="2147419"/>
              <a:ext cx="773739" cy="5449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D85051-AE47-C841-988E-8ECB34E7CDAC}"/>
                </a:ext>
              </a:extLst>
            </p:cNvPr>
            <p:cNvSpPr txBox="1"/>
            <p:nvPr/>
          </p:nvSpPr>
          <p:spPr>
            <a:xfrm>
              <a:off x="8128000" y="22496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3E902A-E2B2-0B4E-A073-1DC66B990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8342" y="2871319"/>
              <a:ext cx="773739" cy="5449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FD057F-222E-1346-99F0-051260C49B51}"/>
                </a:ext>
              </a:extLst>
            </p:cNvPr>
            <p:cNvSpPr txBox="1"/>
            <p:nvPr/>
          </p:nvSpPr>
          <p:spPr>
            <a:xfrm>
              <a:off x="8153400" y="29735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127F05-C72C-DA49-A70D-13318846921D}"/>
                </a:ext>
              </a:extLst>
            </p:cNvPr>
            <p:cNvSpPr txBox="1"/>
            <p:nvPr/>
          </p:nvSpPr>
          <p:spPr>
            <a:xfrm>
              <a:off x="8140700" y="35577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B779C0-9854-594D-91F6-88BEE1A34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8342" y="3459337"/>
              <a:ext cx="920571" cy="5969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3EF614-2283-494C-9746-DF2D25A50B9E}"/>
                </a:ext>
              </a:extLst>
            </p:cNvPr>
            <p:cNvSpPr txBox="1"/>
            <p:nvPr/>
          </p:nvSpPr>
          <p:spPr>
            <a:xfrm>
              <a:off x="8166100" y="41673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4439143-00E4-2740-B995-3599E62BF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3742" y="4068937"/>
              <a:ext cx="920571" cy="5969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50CDB3-3BC6-9848-9EE6-37A43275B44D}"/>
                </a:ext>
              </a:extLst>
            </p:cNvPr>
            <p:cNvSpPr txBox="1"/>
            <p:nvPr/>
          </p:nvSpPr>
          <p:spPr>
            <a:xfrm>
              <a:off x="8178800" y="48912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7433AA-C5C8-984C-B91D-4E4BFDEE9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6442" y="4792837"/>
              <a:ext cx="920571" cy="596900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90C157B-335E-9341-8E03-D952D18189E8}"/>
                </a:ext>
              </a:extLst>
            </p:cNvPr>
            <p:cNvSpPr/>
            <p:nvPr/>
          </p:nvSpPr>
          <p:spPr>
            <a:xfrm>
              <a:off x="7070242" y="1537819"/>
              <a:ext cx="1362558" cy="385191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F5BBB-F045-8849-B513-95F215379F5F}"/>
              </a:ext>
            </a:extLst>
          </p:cNvPr>
          <p:cNvSpPr txBox="1"/>
          <p:nvPr/>
        </p:nvSpPr>
        <p:spPr>
          <a:xfrm>
            <a:off x="2109354" y="5753100"/>
            <a:ext cx="184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Class Label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5B496C-E2C1-A74D-86C5-2A4009AE7217}"/>
              </a:ext>
            </a:extLst>
          </p:cNvPr>
          <p:cNvCxnSpPr>
            <a:cxnSpLocks/>
          </p:cNvCxnSpPr>
          <p:nvPr/>
        </p:nvCxnSpPr>
        <p:spPr>
          <a:xfrm flipV="1">
            <a:off x="2667000" y="5326703"/>
            <a:ext cx="821842" cy="426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4EE50E0-EFB2-F247-8C7D-20E181F641CB}"/>
              </a:ext>
            </a:extLst>
          </p:cNvPr>
          <p:cNvSpPr txBox="1"/>
          <p:nvPr/>
        </p:nvSpPr>
        <p:spPr>
          <a:xfrm>
            <a:off x="6096000" y="4313573"/>
            <a:ext cx="3455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Training Dataset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B5DA182-660C-0041-B7E1-708EA3D173DE}"/>
              </a:ext>
            </a:extLst>
          </p:cNvPr>
          <p:cNvCxnSpPr>
            <a:endCxn id="18" idx="2"/>
          </p:cNvCxnSpPr>
          <p:nvPr/>
        </p:nvCxnSpPr>
        <p:spPr>
          <a:xfrm flipH="1">
            <a:off x="4800600" y="4602803"/>
            <a:ext cx="1181100" cy="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FAAE028B-C9B2-FA46-B5F2-1271C23738E9}"/>
              </a:ext>
            </a:extLst>
          </p:cNvPr>
          <p:cNvSpPr txBox="1"/>
          <p:nvPr/>
        </p:nvSpPr>
        <p:spPr>
          <a:xfrm>
            <a:off x="4432300" y="554433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CAB081-7726-F74E-A782-20B88DE19D96}"/>
              </a:ext>
            </a:extLst>
          </p:cNvPr>
          <p:cNvSpPr txBox="1"/>
          <p:nvPr/>
        </p:nvSpPr>
        <p:spPr>
          <a:xfrm>
            <a:off x="3450742" y="554433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C3F9F10-1739-DE4C-BF2D-D7D4D99DE7F4}"/>
              </a:ext>
            </a:extLst>
          </p:cNvPr>
          <p:cNvSpPr/>
          <p:nvPr/>
        </p:nvSpPr>
        <p:spPr>
          <a:xfrm>
            <a:off x="3412642" y="554433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948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What is Machine Learning?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C8230D-9949-7940-BD20-BBF27C2E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983" y="2160732"/>
            <a:ext cx="1092200" cy="2578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422B4AE-4972-1846-B694-4135640B8692}"/>
              </a:ext>
            </a:extLst>
          </p:cNvPr>
          <p:cNvSpPr txBox="1"/>
          <p:nvPr/>
        </p:nvSpPr>
        <p:spPr>
          <a:xfrm>
            <a:off x="621792" y="4926261"/>
            <a:ext cx="3072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Human can learn and make decision of its own</a:t>
            </a:r>
          </a:p>
        </p:txBody>
      </p:sp>
    </p:spTree>
    <p:extLst>
      <p:ext uri="{BB962C8B-B14F-4D97-AF65-F5344CB8AC3E}">
        <p14:creationId xmlns:p14="http://schemas.microsoft.com/office/powerpoint/2010/main" val="2423611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2A0E3CE3-6BAB-8C42-8FD8-D60A65F8F043}"/>
              </a:ext>
            </a:extLst>
          </p:cNvPr>
          <p:cNvGrpSpPr/>
          <p:nvPr/>
        </p:nvGrpSpPr>
        <p:grpSpPr>
          <a:xfrm>
            <a:off x="3412642" y="1573180"/>
            <a:ext cx="1692758" cy="3851918"/>
            <a:chOff x="7070242" y="1537819"/>
            <a:chExt cx="1692758" cy="385191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2AD1887-76B7-1A43-B142-8D4B482CDC4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70242" y="1537819"/>
              <a:ext cx="773739" cy="54498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B1F22AA-A0C9-9045-93AB-B186A7B7DE0B}"/>
                </a:ext>
              </a:extLst>
            </p:cNvPr>
            <p:cNvSpPr txBox="1"/>
            <p:nvPr/>
          </p:nvSpPr>
          <p:spPr>
            <a:xfrm>
              <a:off x="8115300" y="16400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9DA9857-805A-8140-A2DB-1C2D271D6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082942" y="2147419"/>
              <a:ext cx="773739" cy="54498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06D85051-AE47-C841-988E-8ECB34E7CDAC}"/>
                </a:ext>
              </a:extLst>
            </p:cNvPr>
            <p:cNvSpPr txBox="1"/>
            <p:nvPr/>
          </p:nvSpPr>
          <p:spPr>
            <a:xfrm>
              <a:off x="8128000" y="22496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33E902A-E2B2-0B4E-A073-1DC66B99096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8342" y="2871319"/>
              <a:ext cx="773739" cy="544981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9FD057F-222E-1346-99F0-051260C49B51}"/>
                </a:ext>
              </a:extLst>
            </p:cNvPr>
            <p:cNvSpPr txBox="1"/>
            <p:nvPr/>
          </p:nvSpPr>
          <p:spPr>
            <a:xfrm>
              <a:off x="8153400" y="29735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4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D127F05-C72C-DA49-A70D-13318846921D}"/>
                </a:ext>
              </a:extLst>
            </p:cNvPr>
            <p:cNvSpPr txBox="1"/>
            <p:nvPr/>
          </p:nvSpPr>
          <p:spPr>
            <a:xfrm>
              <a:off x="8140700" y="35577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EB779C0-9854-594D-91F6-88BEE1A34A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08342" y="3459337"/>
              <a:ext cx="920571" cy="5969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63EF614-2283-494C-9746-DF2D25A50B9E}"/>
                </a:ext>
              </a:extLst>
            </p:cNvPr>
            <p:cNvSpPr txBox="1"/>
            <p:nvPr/>
          </p:nvSpPr>
          <p:spPr>
            <a:xfrm>
              <a:off x="8166100" y="41673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84439143-00E4-2740-B995-3599E62BF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33742" y="4068937"/>
              <a:ext cx="920571" cy="59690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650CDB3-3BC6-9848-9EE6-37A43275B44D}"/>
                </a:ext>
              </a:extLst>
            </p:cNvPr>
            <p:cNvSpPr txBox="1"/>
            <p:nvPr/>
          </p:nvSpPr>
          <p:spPr>
            <a:xfrm>
              <a:off x="8178800" y="4891232"/>
              <a:ext cx="584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2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27433AA-C5C8-984C-B91D-4E4BFDEE9E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146442" y="4792837"/>
              <a:ext cx="920571" cy="596900"/>
            </a:xfrm>
            <a:prstGeom prst="rect">
              <a:avLst/>
            </a:prstGeom>
          </p:spPr>
        </p:pic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690C157B-335E-9341-8E03-D952D18189E8}"/>
                </a:ext>
              </a:extLst>
            </p:cNvPr>
            <p:cNvSpPr/>
            <p:nvPr/>
          </p:nvSpPr>
          <p:spPr>
            <a:xfrm>
              <a:off x="7070242" y="1537819"/>
              <a:ext cx="1362558" cy="3851918"/>
            </a:xfrm>
            <a:prstGeom prst="rect">
              <a:avLst/>
            </a:prstGeom>
            <a:noFill/>
            <a:ln w="254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93F5BBB-F045-8849-B513-95F215379F5F}"/>
              </a:ext>
            </a:extLst>
          </p:cNvPr>
          <p:cNvSpPr txBox="1"/>
          <p:nvPr/>
        </p:nvSpPr>
        <p:spPr>
          <a:xfrm>
            <a:off x="2109354" y="5753100"/>
            <a:ext cx="18403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Class Label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5B496C-E2C1-A74D-86C5-2A4009AE7217}"/>
              </a:ext>
            </a:extLst>
          </p:cNvPr>
          <p:cNvCxnSpPr>
            <a:cxnSpLocks/>
          </p:cNvCxnSpPr>
          <p:nvPr/>
        </p:nvCxnSpPr>
        <p:spPr>
          <a:xfrm flipV="1">
            <a:off x="2667000" y="5326703"/>
            <a:ext cx="821842" cy="42639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AE028B-C9B2-FA46-B5F2-1271C23738E9}"/>
              </a:ext>
            </a:extLst>
          </p:cNvPr>
          <p:cNvSpPr txBox="1"/>
          <p:nvPr/>
        </p:nvSpPr>
        <p:spPr>
          <a:xfrm>
            <a:off x="4432300" y="554433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BCAB081-7726-F74E-A782-20B88DE19D96}"/>
              </a:ext>
            </a:extLst>
          </p:cNvPr>
          <p:cNvSpPr txBox="1"/>
          <p:nvPr/>
        </p:nvSpPr>
        <p:spPr>
          <a:xfrm>
            <a:off x="3450742" y="554433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7C3F9F10-1739-DE4C-BF2D-D7D4D99DE7F4}"/>
              </a:ext>
            </a:extLst>
          </p:cNvPr>
          <p:cNvSpPr/>
          <p:nvPr/>
        </p:nvSpPr>
        <p:spPr>
          <a:xfrm>
            <a:off x="3412642" y="554433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5468EB4-DCA0-7548-AA67-7B1B72BDE2B9}"/>
              </a:ext>
            </a:extLst>
          </p:cNvPr>
          <p:cNvCxnSpPr/>
          <p:nvPr/>
        </p:nvCxnSpPr>
        <p:spPr>
          <a:xfrm>
            <a:off x="6144768" y="5108448"/>
            <a:ext cx="4376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6079FEBE-68F3-DB47-826C-B526BADE3571}"/>
              </a:ext>
            </a:extLst>
          </p:cNvPr>
          <p:cNvSpPr txBox="1"/>
          <p:nvPr/>
        </p:nvSpPr>
        <p:spPr>
          <a:xfrm>
            <a:off x="7992872" y="4596384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57BB8082-7FAA-1342-9849-9013E770665A}"/>
              </a:ext>
            </a:extLst>
          </p:cNvPr>
          <p:cNvCxnSpPr/>
          <p:nvPr/>
        </p:nvCxnSpPr>
        <p:spPr>
          <a:xfrm>
            <a:off x="8156448" y="4926593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BB8C8D1-FF28-C14E-BFCD-027A786A3BCE}"/>
              </a:ext>
            </a:extLst>
          </p:cNvPr>
          <p:cNvSpPr txBox="1"/>
          <p:nvPr/>
        </p:nvSpPr>
        <p:spPr>
          <a:xfrm>
            <a:off x="6544632" y="5139226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BIKE 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5F5FB8D-E267-BA4A-BEAF-9D35258F2B22}"/>
              </a:ext>
            </a:extLst>
          </p:cNvPr>
          <p:cNvSpPr txBox="1"/>
          <p:nvPr/>
        </p:nvSpPr>
        <p:spPr>
          <a:xfrm>
            <a:off x="8679851" y="5139226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3E10113-3337-614B-8155-CEDFA04D3FAB}"/>
              </a:ext>
            </a:extLst>
          </p:cNvPr>
          <p:cNvCxnSpPr/>
          <p:nvPr/>
        </p:nvCxnSpPr>
        <p:spPr>
          <a:xfrm>
            <a:off x="7357872" y="4932689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06C63B1D-B55F-9A4D-BB72-CE72C8380AA5}"/>
              </a:ext>
            </a:extLst>
          </p:cNvPr>
          <p:cNvCxnSpPr/>
          <p:nvPr/>
        </p:nvCxnSpPr>
        <p:spPr>
          <a:xfrm>
            <a:off x="6687312" y="4944881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F7F83A2-A09D-1E4D-B943-25D35510454B}"/>
              </a:ext>
            </a:extLst>
          </p:cNvPr>
          <p:cNvCxnSpPr/>
          <p:nvPr/>
        </p:nvCxnSpPr>
        <p:spPr>
          <a:xfrm>
            <a:off x="8906256" y="4944881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562B6C8-95C7-DC46-B523-BE90DA14D91C}"/>
              </a:ext>
            </a:extLst>
          </p:cNvPr>
          <p:cNvCxnSpPr/>
          <p:nvPr/>
        </p:nvCxnSpPr>
        <p:spPr>
          <a:xfrm>
            <a:off x="9613392" y="4957073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619B9EC5-0687-2D4B-BEE7-C99A59128BC1}"/>
              </a:ext>
            </a:extLst>
          </p:cNvPr>
          <p:cNvSpPr txBox="1"/>
          <p:nvPr/>
        </p:nvSpPr>
        <p:spPr>
          <a:xfrm>
            <a:off x="6099624" y="5693962"/>
            <a:ext cx="4422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If #Wheel &lt; 3, then it is BIKE</a:t>
            </a:r>
          </a:p>
          <a:p>
            <a:r>
              <a:rPr lang="en-US" b="1" dirty="0">
                <a:solidFill>
                  <a:srgbClr val="FF0000"/>
                </a:solidFill>
              </a:rPr>
              <a:t>Else it is CAR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825BCE6-385E-924F-A78C-59E87C3BB4C3}"/>
              </a:ext>
            </a:extLst>
          </p:cNvPr>
          <p:cNvSpPr txBox="1"/>
          <p:nvPr/>
        </p:nvSpPr>
        <p:spPr>
          <a:xfrm>
            <a:off x="6542472" y="4567086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8A67C045-B7BD-1C46-8EDC-5BE40D0FD5B8}"/>
              </a:ext>
            </a:extLst>
          </p:cNvPr>
          <p:cNvSpPr txBox="1"/>
          <p:nvPr/>
        </p:nvSpPr>
        <p:spPr>
          <a:xfrm>
            <a:off x="9437685" y="459147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5879795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2" y="1573179"/>
            <a:ext cx="1362558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8696910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2" y="1573179"/>
            <a:ext cx="1362558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60%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6B6A6B-4F22-D04C-9691-182EB1206A06}"/>
              </a:ext>
            </a:extLst>
          </p:cNvPr>
          <p:cNvSpPr txBox="1"/>
          <p:nvPr/>
        </p:nvSpPr>
        <p:spPr>
          <a:xfrm>
            <a:off x="5981700" y="353977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40%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4D01352-B19A-8A44-9288-B56FCAA3B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3581447"/>
            <a:ext cx="920571" cy="59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9194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2" y="1573179"/>
            <a:ext cx="1362558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60%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2DED66-417C-0147-BCF7-A69FD834B96B}"/>
              </a:ext>
            </a:extLst>
          </p:cNvPr>
          <p:cNvSpPr txBox="1"/>
          <p:nvPr/>
        </p:nvSpPr>
        <p:spPr>
          <a:xfrm>
            <a:off x="5951681" y="1167524"/>
            <a:ext cx="170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Feature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0FF6D734-6333-4D44-AD3E-1F0E6C293247}"/>
              </a:ext>
            </a:extLst>
          </p:cNvPr>
          <p:cNvCxnSpPr>
            <a:cxnSpLocks/>
            <a:stCxn id="7" idx="1"/>
          </p:cNvCxnSpPr>
          <p:nvPr/>
        </p:nvCxnSpPr>
        <p:spPr>
          <a:xfrm flipH="1">
            <a:off x="5105401" y="1398357"/>
            <a:ext cx="846280" cy="66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6B6A6B-4F22-D04C-9691-182EB1206A06}"/>
              </a:ext>
            </a:extLst>
          </p:cNvPr>
          <p:cNvSpPr txBox="1"/>
          <p:nvPr/>
        </p:nvSpPr>
        <p:spPr>
          <a:xfrm>
            <a:off x="5981700" y="353977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4) = 40%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4D01352-B19A-8A44-9288-B56FCAA3B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3581447"/>
            <a:ext cx="920571" cy="5969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E980DC7-6674-3342-87A2-D658D5A6A8DC}"/>
              </a:ext>
            </a:extLst>
          </p:cNvPr>
          <p:cNvSpPr txBox="1"/>
          <p:nvPr/>
        </p:nvSpPr>
        <p:spPr>
          <a:xfrm>
            <a:off x="1808212" y="442032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A6F6BA-3BDC-1849-9FBA-BB8134ADB26D}"/>
              </a:ext>
            </a:extLst>
          </p:cNvPr>
          <p:cNvSpPr txBox="1"/>
          <p:nvPr/>
        </p:nvSpPr>
        <p:spPr>
          <a:xfrm>
            <a:off x="826654" y="442032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4F9CB7-D144-3142-A1D3-4A5473EA8090}"/>
              </a:ext>
            </a:extLst>
          </p:cNvPr>
          <p:cNvSpPr/>
          <p:nvPr/>
        </p:nvSpPr>
        <p:spPr>
          <a:xfrm>
            <a:off x="788554" y="442032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02756E1B-1F4E-8E47-A071-56D7133EA15B}"/>
              </a:ext>
            </a:extLst>
          </p:cNvPr>
          <p:cNvCxnSpPr/>
          <p:nvPr/>
        </p:nvCxnSpPr>
        <p:spPr>
          <a:xfrm>
            <a:off x="6144768" y="5108448"/>
            <a:ext cx="437692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21CBB5BD-135F-4342-9F21-632B5AB5B5D4}"/>
              </a:ext>
            </a:extLst>
          </p:cNvPr>
          <p:cNvSpPr txBox="1"/>
          <p:nvPr/>
        </p:nvSpPr>
        <p:spPr>
          <a:xfrm>
            <a:off x="7992872" y="4596384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A33A032-8CF6-0441-9B62-FDF8980AD616}"/>
              </a:ext>
            </a:extLst>
          </p:cNvPr>
          <p:cNvCxnSpPr/>
          <p:nvPr/>
        </p:nvCxnSpPr>
        <p:spPr>
          <a:xfrm>
            <a:off x="8156448" y="4926593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73BE0BE-AA47-EB46-824A-8B58904C0A38}"/>
              </a:ext>
            </a:extLst>
          </p:cNvPr>
          <p:cNvSpPr txBox="1"/>
          <p:nvPr/>
        </p:nvSpPr>
        <p:spPr>
          <a:xfrm>
            <a:off x="6544632" y="5139226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BIKE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34585A81-0ED8-D849-BF63-0055AE0BBE13}"/>
              </a:ext>
            </a:extLst>
          </p:cNvPr>
          <p:cNvSpPr txBox="1"/>
          <p:nvPr/>
        </p:nvSpPr>
        <p:spPr>
          <a:xfrm>
            <a:off x="8679851" y="5139226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CAR</a:t>
            </a: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C6D7A64-D4EA-284C-A4CC-6DBCE258BC45}"/>
              </a:ext>
            </a:extLst>
          </p:cNvPr>
          <p:cNvCxnSpPr/>
          <p:nvPr/>
        </p:nvCxnSpPr>
        <p:spPr>
          <a:xfrm>
            <a:off x="7357872" y="4932689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C335ED70-38A2-D74A-9057-4744F663DB03}"/>
              </a:ext>
            </a:extLst>
          </p:cNvPr>
          <p:cNvCxnSpPr/>
          <p:nvPr/>
        </p:nvCxnSpPr>
        <p:spPr>
          <a:xfrm>
            <a:off x="6687312" y="4944881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79F3AA5B-9AAD-2044-B892-A9D7F116747F}"/>
              </a:ext>
            </a:extLst>
          </p:cNvPr>
          <p:cNvCxnSpPr/>
          <p:nvPr/>
        </p:nvCxnSpPr>
        <p:spPr>
          <a:xfrm>
            <a:off x="8906256" y="4944881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CE18B73E-BE34-9243-B912-928E5FC8F585}"/>
              </a:ext>
            </a:extLst>
          </p:cNvPr>
          <p:cNvCxnSpPr/>
          <p:nvPr/>
        </p:nvCxnSpPr>
        <p:spPr>
          <a:xfrm>
            <a:off x="9613392" y="4957073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7C2DB4BB-7311-6A41-A93B-A257AE8C9495}"/>
              </a:ext>
            </a:extLst>
          </p:cNvPr>
          <p:cNvSpPr txBox="1"/>
          <p:nvPr/>
        </p:nvSpPr>
        <p:spPr>
          <a:xfrm>
            <a:off x="6099624" y="5693962"/>
            <a:ext cx="4422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If #Wheel &lt; 3, then it is BIKE</a:t>
            </a:r>
          </a:p>
          <a:p>
            <a:r>
              <a:rPr lang="en-US" b="1" dirty="0">
                <a:solidFill>
                  <a:srgbClr val="FF0000"/>
                </a:solidFill>
              </a:rPr>
              <a:t>Else it is CAR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76BCAB7A-2E77-874A-9372-04D3189901ED}"/>
              </a:ext>
            </a:extLst>
          </p:cNvPr>
          <p:cNvSpPr txBox="1"/>
          <p:nvPr/>
        </p:nvSpPr>
        <p:spPr>
          <a:xfrm>
            <a:off x="6542472" y="4567086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C489-C644-8045-98ED-9944858173D3}"/>
              </a:ext>
            </a:extLst>
          </p:cNvPr>
          <p:cNvSpPr txBox="1"/>
          <p:nvPr/>
        </p:nvSpPr>
        <p:spPr>
          <a:xfrm>
            <a:off x="9437685" y="459147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3985110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1" y="1573179"/>
            <a:ext cx="2539039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4, H 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2, L)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6B6A6B-4F22-D04C-9691-182EB1206A06}"/>
              </a:ext>
            </a:extLst>
          </p:cNvPr>
          <p:cNvSpPr txBox="1"/>
          <p:nvPr/>
        </p:nvSpPr>
        <p:spPr>
          <a:xfrm>
            <a:off x="5981700" y="353977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4, L) = 100%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4D01352-B19A-8A44-9288-B56FCAA3B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3581447"/>
            <a:ext cx="920571" cy="5969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E980DC7-6674-3342-87A2-D658D5A6A8DC}"/>
              </a:ext>
            </a:extLst>
          </p:cNvPr>
          <p:cNvSpPr txBox="1"/>
          <p:nvPr/>
        </p:nvSpPr>
        <p:spPr>
          <a:xfrm>
            <a:off x="1808212" y="442032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A6F6BA-3BDC-1849-9FBA-BB8134ADB26D}"/>
              </a:ext>
            </a:extLst>
          </p:cNvPr>
          <p:cNvSpPr txBox="1"/>
          <p:nvPr/>
        </p:nvSpPr>
        <p:spPr>
          <a:xfrm>
            <a:off x="826654" y="442032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4F9CB7-D144-3142-A1D3-4A5473EA8090}"/>
              </a:ext>
            </a:extLst>
          </p:cNvPr>
          <p:cNvSpPr/>
          <p:nvPr/>
        </p:nvSpPr>
        <p:spPr>
          <a:xfrm>
            <a:off x="788554" y="442032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423DAA-F446-834F-8484-A6306D2E4942}"/>
              </a:ext>
            </a:extLst>
          </p:cNvPr>
          <p:cNvSpPr txBox="1"/>
          <p:nvPr/>
        </p:nvSpPr>
        <p:spPr>
          <a:xfrm>
            <a:off x="5105400" y="1224187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#Height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DD911F-A527-1B4E-A892-821C97538622}"/>
              </a:ext>
            </a:extLst>
          </p:cNvPr>
          <p:cNvSpPr txBox="1"/>
          <p:nvPr/>
        </p:nvSpPr>
        <p:spPr>
          <a:xfrm>
            <a:off x="5219311" y="167539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ABEAA2-5C8A-2345-9022-2ADF4C11BB43}"/>
              </a:ext>
            </a:extLst>
          </p:cNvPr>
          <p:cNvSpPr txBox="1"/>
          <p:nvPr/>
        </p:nvSpPr>
        <p:spPr>
          <a:xfrm>
            <a:off x="5219311" y="2276268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597804-5C11-A84D-A43E-8B2698AB850F}"/>
              </a:ext>
            </a:extLst>
          </p:cNvPr>
          <p:cNvSpPr txBox="1"/>
          <p:nvPr/>
        </p:nvSpPr>
        <p:spPr>
          <a:xfrm>
            <a:off x="5195926" y="2975864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5EAD88-9810-C840-A942-52D41996657A}"/>
              </a:ext>
            </a:extLst>
          </p:cNvPr>
          <p:cNvSpPr txBox="1"/>
          <p:nvPr/>
        </p:nvSpPr>
        <p:spPr>
          <a:xfrm>
            <a:off x="5179087" y="359309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7D4CA6E-A0D2-0D4B-B707-654AB71E418D}"/>
              </a:ext>
            </a:extLst>
          </p:cNvPr>
          <p:cNvSpPr txBox="1"/>
          <p:nvPr/>
        </p:nvSpPr>
        <p:spPr>
          <a:xfrm>
            <a:off x="5122720" y="4216548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2CEDC7-1B27-4C4F-A73F-78AF36D06DF2}"/>
              </a:ext>
            </a:extLst>
          </p:cNvPr>
          <p:cNvSpPr txBox="1"/>
          <p:nvPr/>
        </p:nvSpPr>
        <p:spPr>
          <a:xfrm>
            <a:off x="5079797" y="4926592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74EE8F-03CE-C348-A1FC-51FB3C485C27}"/>
              </a:ext>
            </a:extLst>
          </p:cNvPr>
          <p:cNvSpPr txBox="1"/>
          <p:nvPr/>
        </p:nvSpPr>
        <p:spPr>
          <a:xfrm>
            <a:off x="5018233" y="5534721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A0D52-0997-C042-8D16-9BC96DC7A4F1}"/>
              </a:ext>
            </a:extLst>
          </p:cNvPr>
          <p:cNvSpPr txBox="1"/>
          <p:nvPr/>
        </p:nvSpPr>
        <p:spPr>
          <a:xfrm>
            <a:off x="5005954" y="597946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</a:t>
            </a:r>
          </a:p>
        </p:txBody>
      </p:sp>
    </p:spTree>
    <p:extLst>
      <p:ext uri="{BB962C8B-B14F-4D97-AF65-F5344CB8AC3E}">
        <p14:creationId xmlns:p14="http://schemas.microsoft.com/office/powerpoint/2010/main" val="960448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1" y="1573179"/>
            <a:ext cx="2539039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55C864-1AC3-E947-9CC2-1C9FA8D82F07}"/>
              </a:ext>
            </a:extLst>
          </p:cNvPr>
          <p:cNvSpPr txBox="1"/>
          <p:nvPr/>
        </p:nvSpPr>
        <p:spPr>
          <a:xfrm>
            <a:off x="5981700" y="1640032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4, H ) = 100%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44ECCF5-F993-8F46-B7C0-11571805E9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742" y="1803012"/>
            <a:ext cx="773739" cy="54498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FBDE510-C58C-0D40-B857-AB13BA12888A}"/>
              </a:ext>
            </a:extLst>
          </p:cNvPr>
          <p:cNvSpPr txBox="1"/>
          <p:nvPr/>
        </p:nvSpPr>
        <p:spPr>
          <a:xfrm>
            <a:off x="5981700" y="265712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2, L) = 100%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785E3117-B0B1-DD4D-8087-0D4256ABE2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2770332"/>
            <a:ext cx="920571" cy="596900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76B6A6B-4F22-D04C-9691-182EB1206A06}"/>
              </a:ext>
            </a:extLst>
          </p:cNvPr>
          <p:cNvSpPr txBox="1"/>
          <p:nvPr/>
        </p:nvSpPr>
        <p:spPr>
          <a:xfrm>
            <a:off x="5981700" y="3539773"/>
            <a:ext cx="52197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/>
              <a:t>Pr</a:t>
            </a:r>
            <a:r>
              <a:rPr lang="en-US" sz="4400" dirty="0"/>
              <a:t>(        | 4, L) = 100%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4D01352-B19A-8A44-9288-B56FCAA3B9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6325" y="3581447"/>
            <a:ext cx="920571" cy="59690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E980DC7-6674-3342-87A2-D658D5A6A8DC}"/>
              </a:ext>
            </a:extLst>
          </p:cNvPr>
          <p:cNvSpPr txBox="1"/>
          <p:nvPr/>
        </p:nvSpPr>
        <p:spPr>
          <a:xfrm>
            <a:off x="1808212" y="442032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A6F6BA-3BDC-1849-9FBA-BB8134ADB26D}"/>
              </a:ext>
            </a:extLst>
          </p:cNvPr>
          <p:cNvSpPr txBox="1"/>
          <p:nvPr/>
        </p:nvSpPr>
        <p:spPr>
          <a:xfrm>
            <a:off x="826654" y="442032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4F9CB7-D144-3142-A1D3-4A5473EA8090}"/>
              </a:ext>
            </a:extLst>
          </p:cNvPr>
          <p:cNvSpPr/>
          <p:nvPr/>
        </p:nvSpPr>
        <p:spPr>
          <a:xfrm>
            <a:off x="788554" y="442032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423DAA-F446-834F-8484-A6306D2E4942}"/>
              </a:ext>
            </a:extLst>
          </p:cNvPr>
          <p:cNvSpPr txBox="1"/>
          <p:nvPr/>
        </p:nvSpPr>
        <p:spPr>
          <a:xfrm>
            <a:off x="5105400" y="1224187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#Height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DD911F-A527-1B4E-A892-821C97538622}"/>
              </a:ext>
            </a:extLst>
          </p:cNvPr>
          <p:cNvSpPr txBox="1"/>
          <p:nvPr/>
        </p:nvSpPr>
        <p:spPr>
          <a:xfrm>
            <a:off x="5092700" y="1675393"/>
            <a:ext cx="809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5.5(H)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ABEAA2-5C8A-2345-9022-2ADF4C11BB43}"/>
              </a:ext>
            </a:extLst>
          </p:cNvPr>
          <p:cNvSpPr txBox="1"/>
          <p:nvPr/>
        </p:nvSpPr>
        <p:spPr>
          <a:xfrm>
            <a:off x="5219311" y="2276268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6(H)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597804-5C11-A84D-A43E-8B2698AB850F}"/>
              </a:ext>
            </a:extLst>
          </p:cNvPr>
          <p:cNvSpPr txBox="1"/>
          <p:nvPr/>
        </p:nvSpPr>
        <p:spPr>
          <a:xfrm>
            <a:off x="5195925" y="2975864"/>
            <a:ext cx="7938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5.8(H)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5EAD88-9810-C840-A942-52D41996657A}"/>
              </a:ext>
            </a:extLst>
          </p:cNvPr>
          <p:cNvSpPr txBox="1"/>
          <p:nvPr/>
        </p:nvSpPr>
        <p:spPr>
          <a:xfrm>
            <a:off x="5179087" y="359309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3(L)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7D4CA6E-A0D2-0D4B-B707-654AB71E418D}"/>
              </a:ext>
            </a:extLst>
          </p:cNvPr>
          <p:cNvSpPr txBox="1"/>
          <p:nvPr/>
        </p:nvSpPr>
        <p:spPr>
          <a:xfrm>
            <a:off x="5122720" y="4216548"/>
            <a:ext cx="828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 (L)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2CEDC7-1B27-4C4F-A73F-78AF36D06DF2}"/>
              </a:ext>
            </a:extLst>
          </p:cNvPr>
          <p:cNvSpPr txBox="1"/>
          <p:nvPr/>
        </p:nvSpPr>
        <p:spPr>
          <a:xfrm>
            <a:off x="5079797" y="4926592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 (L)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74EE8F-03CE-C348-A1FC-51FB3C485C27}"/>
              </a:ext>
            </a:extLst>
          </p:cNvPr>
          <p:cNvSpPr txBox="1"/>
          <p:nvPr/>
        </p:nvSpPr>
        <p:spPr>
          <a:xfrm>
            <a:off x="5018233" y="5534721"/>
            <a:ext cx="8110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3.2 (L)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A0D52-0997-C042-8D16-9BC96DC7A4F1}"/>
              </a:ext>
            </a:extLst>
          </p:cNvPr>
          <p:cNvSpPr txBox="1"/>
          <p:nvPr/>
        </p:nvSpPr>
        <p:spPr>
          <a:xfrm>
            <a:off x="5005953" y="5979463"/>
            <a:ext cx="8905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 (L)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4192060-D4FF-B148-8F00-54DA0C48C297}"/>
              </a:ext>
            </a:extLst>
          </p:cNvPr>
          <p:cNvCxnSpPr/>
          <p:nvPr/>
        </p:nvCxnSpPr>
        <p:spPr>
          <a:xfrm>
            <a:off x="6879742" y="4789657"/>
            <a:ext cx="0" cy="17452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2A5E6AF-9B83-524F-A43F-7F3AF3293A65}"/>
              </a:ext>
            </a:extLst>
          </p:cNvPr>
          <p:cNvCxnSpPr/>
          <p:nvPr/>
        </p:nvCxnSpPr>
        <p:spPr>
          <a:xfrm>
            <a:off x="6806325" y="6135204"/>
            <a:ext cx="426401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4B506CE2-71D2-444E-8F17-8B3A3F708E0F}"/>
              </a:ext>
            </a:extLst>
          </p:cNvPr>
          <p:cNvCxnSpPr/>
          <p:nvPr/>
        </p:nvCxnSpPr>
        <p:spPr>
          <a:xfrm>
            <a:off x="7321296" y="5956817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F980D8ED-EDC1-7D4E-AED8-F7A1C98F0C93}"/>
              </a:ext>
            </a:extLst>
          </p:cNvPr>
          <p:cNvCxnSpPr/>
          <p:nvPr/>
        </p:nvCxnSpPr>
        <p:spPr>
          <a:xfrm>
            <a:off x="7784592" y="5956817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2C47E092-13D0-5A4B-AD19-EE8F226CFFB0}"/>
              </a:ext>
            </a:extLst>
          </p:cNvPr>
          <p:cNvCxnSpPr/>
          <p:nvPr/>
        </p:nvCxnSpPr>
        <p:spPr>
          <a:xfrm>
            <a:off x="8211312" y="5969009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4A8552CC-9690-0049-8A97-94DCA6B55D9D}"/>
              </a:ext>
            </a:extLst>
          </p:cNvPr>
          <p:cNvCxnSpPr/>
          <p:nvPr/>
        </p:nvCxnSpPr>
        <p:spPr>
          <a:xfrm>
            <a:off x="8650224" y="5956817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652B0CEC-A488-4C4E-8AB1-4128742F6A82}"/>
              </a:ext>
            </a:extLst>
          </p:cNvPr>
          <p:cNvCxnSpPr/>
          <p:nvPr/>
        </p:nvCxnSpPr>
        <p:spPr>
          <a:xfrm>
            <a:off x="9101328" y="5956817"/>
            <a:ext cx="0" cy="181855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1C520B9E-DD84-E441-BCA6-1B4BB93B86F0}"/>
              </a:ext>
            </a:extLst>
          </p:cNvPr>
          <p:cNvCxnSpPr/>
          <p:nvPr/>
        </p:nvCxnSpPr>
        <p:spPr>
          <a:xfrm>
            <a:off x="6879742" y="5754624"/>
            <a:ext cx="14285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75FF6EAA-CC58-EE49-AEAB-EE207B64D2DC}"/>
              </a:ext>
            </a:extLst>
          </p:cNvPr>
          <p:cNvCxnSpPr/>
          <p:nvPr/>
        </p:nvCxnSpPr>
        <p:spPr>
          <a:xfrm>
            <a:off x="6849262" y="4980432"/>
            <a:ext cx="14285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9BABD3EA-1C98-A045-9F0F-EF587FF4E0FC}"/>
              </a:ext>
            </a:extLst>
          </p:cNvPr>
          <p:cNvSpPr txBox="1"/>
          <p:nvPr/>
        </p:nvSpPr>
        <p:spPr>
          <a:xfrm>
            <a:off x="8066024" y="6048441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3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13DAA27-37A9-0C41-8879-BD85FCFE0F4C}"/>
              </a:ext>
            </a:extLst>
          </p:cNvPr>
          <p:cNvSpPr txBox="1"/>
          <p:nvPr/>
        </p:nvSpPr>
        <p:spPr>
          <a:xfrm>
            <a:off x="6602477" y="5554569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BABC5DF-4B13-1942-BBE4-3F5C570DEFCB}"/>
              </a:ext>
            </a:extLst>
          </p:cNvPr>
          <p:cNvSpPr txBox="1"/>
          <p:nvPr/>
        </p:nvSpPr>
        <p:spPr>
          <a:xfrm>
            <a:off x="6587642" y="4778717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H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90F766D-B031-C343-BD00-7BB850A33822}"/>
              </a:ext>
            </a:extLst>
          </p:cNvPr>
          <p:cNvSpPr txBox="1"/>
          <p:nvPr/>
        </p:nvSpPr>
        <p:spPr>
          <a:xfrm>
            <a:off x="7182105" y="6091002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1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45C96FF-E6B9-034F-A18A-DCE569E1B076}"/>
              </a:ext>
            </a:extLst>
          </p:cNvPr>
          <p:cNvSpPr txBox="1"/>
          <p:nvPr/>
        </p:nvSpPr>
        <p:spPr>
          <a:xfrm>
            <a:off x="8965692" y="607881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5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3234ECF-E895-444A-9713-45812A93F2A7}"/>
              </a:ext>
            </a:extLst>
          </p:cNvPr>
          <p:cNvSpPr txBox="1"/>
          <p:nvPr/>
        </p:nvSpPr>
        <p:spPr>
          <a:xfrm>
            <a:off x="10627156" y="6106391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59" name="Picture 58">
            <a:extLst>
              <a:ext uri="{FF2B5EF4-FFF2-40B4-BE49-F238E27FC236}">
                <a16:creationId xmlns:a16="http://schemas.microsoft.com/office/drawing/2014/main" id="{44A31137-6D89-204D-A351-D42C612C6F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5516" y="4658948"/>
            <a:ext cx="492067" cy="34658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D3B44BB8-56D9-9943-8EE5-FAB7CDE9EE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207" y="5523949"/>
            <a:ext cx="553195" cy="358693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812E954A-739A-834F-B588-9F846B6ED5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28932" y="5496369"/>
            <a:ext cx="464537" cy="349250"/>
          </a:xfrm>
          <a:prstGeom prst="rect">
            <a:avLst/>
          </a:prstGeom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CD847541-604B-AF4B-A46D-B2BF1D7EF724}"/>
              </a:ext>
            </a:extLst>
          </p:cNvPr>
          <p:cNvCxnSpPr/>
          <p:nvPr/>
        </p:nvCxnSpPr>
        <p:spPr>
          <a:xfrm>
            <a:off x="7321296" y="5295924"/>
            <a:ext cx="243230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01769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Machine can Learns?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70C91B-9D06-C24F-97D0-A68F573F07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8554" y="1640032"/>
            <a:ext cx="1320800" cy="22606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2AD1887-76B7-1A43-B142-8D4B482CDC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2642" y="1573180"/>
            <a:ext cx="773739" cy="54498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B1F22AA-A0C9-9045-93AB-B186A7B7DE0B}"/>
              </a:ext>
            </a:extLst>
          </p:cNvPr>
          <p:cNvSpPr txBox="1"/>
          <p:nvPr/>
        </p:nvSpPr>
        <p:spPr>
          <a:xfrm>
            <a:off x="4457700" y="16753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9DA9857-805A-8140-A2DB-1C2D271D69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5342" y="2182780"/>
            <a:ext cx="773739" cy="54498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D85051-AE47-C841-988E-8ECB34E7CDAC}"/>
              </a:ext>
            </a:extLst>
          </p:cNvPr>
          <p:cNvSpPr txBox="1"/>
          <p:nvPr/>
        </p:nvSpPr>
        <p:spPr>
          <a:xfrm>
            <a:off x="4470400" y="22849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33E902A-E2B2-0B4E-A073-1DC66B9909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0742" y="2906680"/>
            <a:ext cx="773739" cy="544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9FD057F-222E-1346-99F0-051260C49B51}"/>
              </a:ext>
            </a:extLst>
          </p:cNvPr>
          <p:cNvSpPr txBox="1"/>
          <p:nvPr/>
        </p:nvSpPr>
        <p:spPr>
          <a:xfrm>
            <a:off x="4495800" y="30088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D127F05-C72C-DA49-A70D-13318846921D}"/>
              </a:ext>
            </a:extLst>
          </p:cNvPr>
          <p:cNvSpPr txBox="1"/>
          <p:nvPr/>
        </p:nvSpPr>
        <p:spPr>
          <a:xfrm>
            <a:off x="4483100" y="35930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B779C0-9854-594D-91F6-88BEE1A34A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742" y="3494698"/>
            <a:ext cx="920571" cy="5969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63EF614-2283-494C-9746-DF2D25A50B9E}"/>
              </a:ext>
            </a:extLst>
          </p:cNvPr>
          <p:cNvSpPr txBox="1"/>
          <p:nvPr/>
        </p:nvSpPr>
        <p:spPr>
          <a:xfrm>
            <a:off x="4508500" y="42026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84439143-00E4-2740-B995-3599E62BFE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76142" y="4104298"/>
            <a:ext cx="920571" cy="596900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650CDB3-3BC6-9848-9EE6-37A43275B44D}"/>
              </a:ext>
            </a:extLst>
          </p:cNvPr>
          <p:cNvSpPr txBox="1"/>
          <p:nvPr/>
        </p:nvSpPr>
        <p:spPr>
          <a:xfrm>
            <a:off x="4521200" y="4926593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2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27433AA-C5C8-984C-B91D-4E4BFDEE9E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8842" y="4828198"/>
            <a:ext cx="920571" cy="5969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0C157B-335E-9341-8E03-D952D18189E8}"/>
              </a:ext>
            </a:extLst>
          </p:cNvPr>
          <p:cNvSpPr/>
          <p:nvPr/>
        </p:nvSpPr>
        <p:spPr>
          <a:xfrm>
            <a:off x="3412641" y="1573179"/>
            <a:ext cx="2539039" cy="5210337"/>
          </a:xfrm>
          <a:prstGeom prst="rect">
            <a:avLst/>
          </a:prstGeom>
          <a:noFill/>
          <a:ln w="254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42CB8B8-A0BA-2944-9A53-7E3CA262444D}"/>
              </a:ext>
            </a:extLst>
          </p:cNvPr>
          <p:cNvSpPr txBox="1"/>
          <p:nvPr/>
        </p:nvSpPr>
        <p:spPr>
          <a:xfrm>
            <a:off x="4205529" y="1232540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#Wheel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99FBAC5-298A-B84D-8D97-938BB268F8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7621" y="5436704"/>
            <a:ext cx="929073" cy="6985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974CCA6-3203-954A-8E0E-75068B6C7D3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5342" y="6085017"/>
            <a:ext cx="929073" cy="698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06E0060E-F71D-4046-972A-2972C073F478}"/>
              </a:ext>
            </a:extLst>
          </p:cNvPr>
          <p:cNvSpPr txBox="1"/>
          <p:nvPr/>
        </p:nvSpPr>
        <p:spPr>
          <a:xfrm>
            <a:off x="4457700" y="5507500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236596C-386F-E44F-92EB-9D2CD24FC1A3}"/>
              </a:ext>
            </a:extLst>
          </p:cNvPr>
          <p:cNvSpPr txBox="1"/>
          <p:nvPr/>
        </p:nvSpPr>
        <p:spPr>
          <a:xfrm>
            <a:off x="4457700" y="603134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E980DC7-6674-3342-87A2-D658D5A6A8DC}"/>
              </a:ext>
            </a:extLst>
          </p:cNvPr>
          <p:cNvSpPr txBox="1"/>
          <p:nvPr/>
        </p:nvSpPr>
        <p:spPr>
          <a:xfrm>
            <a:off x="1808212" y="4420325"/>
            <a:ext cx="584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4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2A6F6BA-3BDC-1849-9FBA-BB8134ADB26D}"/>
              </a:ext>
            </a:extLst>
          </p:cNvPr>
          <p:cNvSpPr txBox="1"/>
          <p:nvPr/>
        </p:nvSpPr>
        <p:spPr>
          <a:xfrm>
            <a:off x="826654" y="4420325"/>
            <a:ext cx="882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?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7D4F9CB7-D144-3142-A1D3-4A5473EA8090}"/>
              </a:ext>
            </a:extLst>
          </p:cNvPr>
          <p:cNvSpPr/>
          <p:nvPr/>
        </p:nvSpPr>
        <p:spPr>
          <a:xfrm>
            <a:off x="788554" y="4420325"/>
            <a:ext cx="1362558" cy="50626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E0423DAA-F446-834F-8484-A6306D2E4942}"/>
              </a:ext>
            </a:extLst>
          </p:cNvPr>
          <p:cNvSpPr txBox="1"/>
          <p:nvPr/>
        </p:nvSpPr>
        <p:spPr>
          <a:xfrm>
            <a:off x="5105400" y="1224187"/>
            <a:ext cx="1164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#Height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1DD911F-A527-1B4E-A892-821C97538622}"/>
              </a:ext>
            </a:extLst>
          </p:cNvPr>
          <p:cNvSpPr txBox="1"/>
          <p:nvPr/>
        </p:nvSpPr>
        <p:spPr>
          <a:xfrm>
            <a:off x="5219311" y="167539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5.5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2ABEAA2-5C8A-2345-9022-2ADF4C11BB43}"/>
              </a:ext>
            </a:extLst>
          </p:cNvPr>
          <p:cNvSpPr txBox="1"/>
          <p:nvPr/>
        </p:nvSpPr>
        <p:spPr>
          <a:xfrm>
            <a:off x="5219311" y="2276268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7597804-5C11-A84D-A43E-8B2698AB850F}"/>
              </a:ext>
            </a:extLst>
          </p:cNvPr>
          <p:cNvSpPr txBox="1"/>
          <p:nvPr/>
        </p:nvSpPr>
        <p:spPr>
          <a:xfrm>
            <a:off x="5195926" y="2975864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5.8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425EAD88-9810-C840-A942-52D41996657A}"/>
              </a:ext>
            </a:extLst>
          </p:cNvPr>
          <p:cNvSpPr txBox="1"/>
          <p:nvPr/>
        </p:nvSpPr>
        <p:spPr>
          <a:xfrm>
            <a:off x="5179087" y="359309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7D4CA6E-A0D2-0D4B-B707-654AB71E418D}"/>
              </a:ext>
            </a:extLst>
          </p:cNvPr>
          <p:cNvSpPr txBox="1"/>
          <p:nvPr/>
        </p:nvSpPr>
        <p:spPr>
          <a:xfrm>
            <a:off x="5122720" y="4216548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D2CEDC7-1B27-4C4F-A73F-78AF36D06DF2}"/>
              </a:ext>
            </a:extLst>
          </p:cNvPr>
          <p:cNvSpPr txBox="1"/>
          <p:nvPr/>
        </p:nvSpPr>
        <p:spPr>
          <a:xfrm>
            <a:off x="5079797" y="4926592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74EE8F-03CE-C348-A1FC-51FB3C485C27}"/>
              </a:ext>
            </a:extLst>
          </p:cNvPr>
          <p:cNvSpPr txBox="1"/>
          <p:nvPr/>
        </p:nvSpPr>
        <p:spPr>
          <a:xfrm>
            <a:off x="5018233" y="5534721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9AA0D52-0997-C042-8D16-9BC96DC7A4F1}"/>
              </a:ext>
            </a:extLst>
          </p:cNvPr>
          <p:cNvSpPr txBox="1"/>
          <p:nvPr/>
        </p:nvSpPr>
        <p:spPr>
          <a:xfrm>
            <a:off x="5005954" y="5979463"/>
            <a:ext cx="609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3.4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DB5BEFD-8AC0-C44E-A035-39F2538FA73E}"/>
              </a:ext>
            </a:extLst>
          </p:cNvPr>
          <p:cNvSpPr/>
          <p:nvPr/>
        </p:nvSpPr>
        <p:spPr>
          <a:xfrm>
            <a:off x="8597900" y="1601872"/>
            <a:ext cx="1638300" cy="674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#Wheel = 4?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B5EFAA3-D093-5D46-BF3E-9AB019732FD6}"/>
              </a:ext>
            </a:extLst>
          </p:cNvPr>
          <p:cNvSpPr/>
          <p:nvPr/>
        </p:nvSpPr>
        <p:spPr>
          <a:xfrm>
            <a:off x="7254967" y="3318807"/>
            <a:ext cx="1638300" cy="6743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#Height = H?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2D3FD31-9223-5344-BD84-EBE1F67CE2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9300" y="5035742"/>
            <a:ext cx="929073" cy="69850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512AA61-949A-0C4F-8641-363496019B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36200" y="3214143"/>
            <a:ext cx="929073" cy="69850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C7296117-2008-2A49-96F1-E382571C7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3311" y="5104153"/>
            <a:ext cx="773739" cy="544981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BD6B37D-8378-0349-BDB5-6C521A9A7EBD}"/>
              </a:ext>
            </a:extLst>
          </p:cNvPr>
          <p:cNvCxnSpPr/>
          <p:nvPr/>
        </p:nvCxnSpPr>
        <p:spPr>
          <a:xfrm flipH="1">
            <a:off x="8191500" y="2284993"/>
            <a:ext cx="838680" cy="92395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8CC9E29-FE07-6143-8471-0521C2868D04}"/>
              </a:ext>
            </a:extLst>
          </p:cNvPr>
          <p:cNvCxnSpPr/>
          <p:nvPr/>
        </p:nvCxnSpPr>
        <p:spPr>
          <a:xfrm>
            <a:off x="9829800" y="2284993"/>
            <a:ext cx="685800" cy="72390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E41F36F-61E1-944B-96E8-2E6CA8EFA13F}"/>
              </a:ext>
            </a:extLst>
          </p:cNvPr>
          <p:cNvCxnSpPr/>
          <p:nvPr/>
        </p:nvCxnSpPr>
        <p:spPr>
          <a:xfrm flipH="1">
            <a:off x="7294613" y="4104298"/>
            <a:ext cx="379987" cy="82229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963C24D1-93DF-5646-A53A-84EC7C17CF74}"/>
              </a:ext>
            </a:extLst>
          </p:cNvPr>
          <p:cNvSpPr txBox="1"/>
          <p:nvPr/>
        </p:nvSpPr>
        <p:spPr>
          <a:xfrm>
            <a:off x="7772401" y="2455270"/>
            <a:ext cx="69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283C2F26-4B85-AD41-9BFF-B08ED5447AC0}"/>
              </a:ext>
            </a:extLst>
          </p:cNvPr>
          <p:cNvCxnSpPr/>
          <p:nvPr/>
        </p:nvCxnSpPr>
        <p:spPr>
          <a:xfrm>
            <a:off x="8382000" y="4091598"/>
            <a:ext cx="511267" cy="69805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030BF112-E75B-5E48-B37D-5D9DD43D34C6}"/>
              </a:ext>
            </a:extLst>
          </p:cNvPr>
          <p:cNvSpPr txBox="1"/>
          <p:nvPr/>
        </p:nvSpPr>
        <p:spPr>
          <a:xfrm>
            <a:off x="10304323" y="2407038"/>
            <a:ext cx="69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5D7C5675-91D4-AF41-8097-85DEFBE8DE70}"/>
              </a:ext>
            </a:extLst>
          </p:cNvPr>
          <p:cNvSpPr txBox="1"/>
          <p:nvPr/>
        </p:nvSpPr>
        <p:spPr>
          <a:xfrm>
            <a:off x="8610840" y="4203996"/>
            <a:ext cx="69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06EF18CC-07B4-DD43-AB73-D35381331F16}"/>
              </a:ext>
            </a:extLst>
          </p:cNvPr>
          <p:cNvSpPr txBox="1"/>
          <p:nvPr/>
        </p:nvSpPr>
        <p:spPr>
          <a:xfrm>
            <a:off x="7046190" y="4302742"/>
            <a:ext cx="698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1933934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D2C7C-4DB9-5A4E-8BC9-1E439FBD5D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Steps in building a Machine Learning System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5DE227-2469-634F-9F31-7D200EFD04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Given the problem domain, identify the appropriate features</a:t>
            </a:r>
          </a:p>
          <a:p>
            <a:endParaRPr lang="en-US" dirty="0"/>
          </a:p>
          <a:p>
            <a:r>
              <a:rPr lang="en-US" dirty="0"/>
              <a:t>Represent the samples in appropriate vector space model.</a:t>
            </a:r>
          </a:p>
          <a:p>
            <a:endParaRPr lang="en-US" dirty="0"/>
          </a:p>
          <a:p>
            <a:r>
              <a:rPr lang="en-US" dirty="0"/>
              <a:t>Perform feature selection and dimension reduction is required</a:t>
            </a:r>
          </a:p>
          <a:p>
            <a:endParaRPr lang="en-US" dirty="0"/>
          </a:p>
          <a:p>
            <a:r>
              <a:rPr lang="en-US" dirty="0"/>
              <a:t>Build machine learning models.</a:t>
            </a:r>
          </a:p>
        </p:txBody>
      </p:sp>
    </p:spTree>
    <p:extLst>
      <p:ext uri="{BB962C8B-B14F-4D97-AF65-F5344CB8AC3E}">
        <p14:creationId xmlns:p14="http://schemas.microsoft.com/office/powerpoint/2010/main" val="223343143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4E566-AA77-8D4D-9EA7-0633140B4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7656" y="205631"/>
            <a:ext cx="9950302" cy="1059644"/>
          </a:xfrm>
        </p:spPr>
        <p:txBody>
          <a:bodyPr/>
          <a:lstStyle/>
          <a:p>
            <a:r>
              <a:rPr lang="en-US" b="1" dirty="0">
                <a:solidFill>
                  <a:schemeClr val="tx2">
                    <a:lumMod val="75000"/>
                  </a:schemeClr>
                </a:solidFill>
              </a:rPr>
              <a:t>Machine Learning Paradigms?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55209B9-CB8A-D64B-8C8F-A67245159004}"/>
              </a:ext>
            </a:extLst>
          </p:cNvPr>
          <p:cNvSpPr/>
          <p:nvPr/>
        </p:nvSpPr>
        <p:spPr>
          <a:xfrm>
            <a:off x="696434" y="1487284"/>
            <a:ext cx="10899258" cy="487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chemeClr val="tx2">
                    <a:lumMod val="75000"/>
                  </a:schemeClr>
                </a:solidFill>
              </a:rPr>
              <a:t>Supervised Learning</a:t>
            </a:r>
          </a:p>
          <a:p>
            <a:pPr marL="800100" lvl="1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Learning from experience and producing output map</a:t>
            </a:r>
          </a:p>
          <a:p>
            <a:pPr marL="1257300" lvl="2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Classification: categorical outputs</a:t>
            </a:r>
          </a:p>
          <a:p>
            <a:pPr marL="1257300" lvl="2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Regression: continuous output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chemeClr val="tx2">
                    <a:lumMod val="75000"/>
                  </a:schemeClr>
                </a:solidFill>
              </a:rPr>
              <a:t>Unsupervised Learning</a:t>
            </a:r>
          </a:p>
          <a:p>
            <a:pPr marL="800100" lvl="1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/>
              <a:t>Discovering patterns in data</a:t>
            </a:r>
          </a:p>
          <a:p>
            <a:pPr marL="1257300" lvl="2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Clustering: grouping cohesive data points</a:t>
            </a:r>
          </a:p>
          <a:p>
            <a:pPr marL="1257300" lvl="2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400" dirty="0"/>
              <a:t>Association: cooccurrence frequency</a:t>
            </a:r>
          </a:p>
          <a:p>
            <a:pPr marL="342900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3200" b="1" dirty="0">
                <a:solidFill>
                  <a:schemeClr val="tx2">
                    <a:lumMod val="75000"/>
                  </a:schemeClr>
                </a:solidFill>
              </a:rPr>
              <a:t>Reinforcement Learning</a:t>
            </a:r>
            <a:r>
              <a:rPr lang="en-US" altLang="en-US" sz="3200" dirty="0"/>
              <a:t> </a:t>
            </a:r>
          </a:p>
          <a:p>
            <a:pPr marL="800100" lvl="1" indent="-342900">
              <a:lnSpc>
                <a:spcPct val="95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en-US" sz="2800" dirty="0"/>
              <a:t>Learning control</a:t>
            </a:r>
          </a:p>
        </p:txBody>
      </p:sp>
    </p:spTree>
    <p:extLst>
      <p:ext uri="{BB962C8B-B14F-4D97-AF65-F5344CB8AC3E}">
        <p14:creationId xmlns:p14="http://schemas.microsoft.com/office/powerpoint/2010/main" val="343401723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0FEF3-F0E7-7F4E-9346-11CEF02AD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Spam (Classification)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63C1CB-5322-2348-8E39-ECC49A526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2355850"/>
            <a:ext cx="10236200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395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What is Machine Learning?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C8230D-9949-7940-BD20-BBF27C2E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91" y="2160732"/>
            <a:ext cx="1092200" cy="2578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0AAEE2D-7174-7344-BEE7-3521B7BCD884}"/>
              </a:ext>
            </a:extLst>
          </p:cNvPr>
          <p:cNvSpPr txBox="1"/>
          <p:nvPr/>
        </p:nvSpPr>
        <p:spPr>
          <a:xfrm>
            <a:off x="621792" y="5060373"/>
            <a:ext cx="3072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Human can learn and make decision of its own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D5967A-62AC-1E42-A6B7-C92155F07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054" y="2160732"/>
            <a:ext cx="1320800" cy="2260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41CB9C-DA51-484F-BD04-4C5BB83976F7}"/>
              </a:ext>
            </a:extLst>
          </p:cNvPr>
          <p:cNvSpPr txBox="1"/>
          <p:nvPr/>
        </p:nvSpPr>
        <p:spPr>
          <a:xfrm>
            <a:off x="9508835" y="4883728"/>
            <a:ext cx="2180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That Follows instruction</a:t>
            </a:r>
          </a:p>
        </p:txBody>
      </p:sp>
    </p:spTree>
    <p:extLst>
      <p:ext uri="{BB962C8B-B14F-4D97-AF65-F5344CB8AC3E}">
        <p14:creationId xmlns:p14="http://schemas.microsoft.com/office/powerpoint/2010/main" val="129509189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B179-A971-D842-990E-9AD8F56F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Spam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78E40A-4061-5244-997D-2D31E6A98A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101850"/>
            <a:ext cx="11201400" cy="26543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8B98164-F6DC-7F4D-8262-F1689180DB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750" y="5167312"/>
            <a:ext cx="1968500" cy="74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6389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6B179-A971-D842-990E-9AD8F56FCF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Spam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6AE66-D9A1-BA49-8F01-3F38852829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682750"/>
            <a:ext cx="112268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83171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46CA8-4BD7-354D-B92C-B0F328C9C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Email Spam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473778-7D74-844D-9397-280288AFB1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2000250"/>
            <a:ext cx="11201400" cy="354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6372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46CA8-4BD7-354D-B92C-B0F328C9C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of a House? (Regression)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676FAB-E082-0F4B-A2B9-32DB3989AE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850" y="1949450"/>
            <a:ext cx="9512300" cy="295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150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CB15091-D53B-8B48-8169-327AB85DE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8240" y="1231392"/>
            <a:ext cx="9833610" cy="506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18775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609AC6-BCD7-4540-94AC-8034ACCA9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26A76A-8972-1147-8701-4F458456A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700" y="596900"/>
            <a:ext cx="9880600" cy="566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569620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609AC6-BCD7-4540-94AC-8034ACCA9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00081E-8D77-EB4B-B5DD-2AA6A187DA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050" y="762000"/>
            <a:ext cx="10121900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6537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4609AC6-BCD7-4540-94AC-8034ACCA9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8472" y="2705989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649398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What is Machine Learning?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9C8230D-9949-7940-BD20-BBF27C2E73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91" y="2160732"/>
            <a:ext cx="1092200" cy="25781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D5967A-62AC-1E42-A6B7-C92155F076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88054" y="2160732"/>
            <a:ext cx="1320800" cy="22606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241CB9C-DA51-484F-BD04-4C5BB83976F7}"/>
              </a:ext>
            </a:extLst>
          </p:cNvPr>
          <p:cNvSpPr txBox="1"/>
          <p:nvPr/>
        </p:nvSpPr>
        <p:spPr>
          <a:xfrm>
            <a:off x="9508835" y="4883728"/>
            <a:ext cx="2180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Machine That Follows instruction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F96D50-DAFD-9F41-9D64-A128C3A60028}"/>
              </a:ext>
            </a:extLst>
          </p:cNvPr>
          <p:cNvSpPr txBox="1"/>
          <p:nvPr/>
        </p:nvSpPr>
        <p:spPr>
          <a:xfrm>
            <a:off x="5108284" y="4921873"/>
            <a:ext cx="218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Can Machine Learn?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4DD07AC-58B3-7B4F-A6C8-00F3DDF5A9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0" y="2305050"/>
            <a:ext cx="1549400" cy="2247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20481AF-8242-8B43-B9E2-C7A9D6F30BBE}"/>
              </a:ext>
            </a:extLst>
          </p:cNvPr>
          <p:cNvSpPr txBox="1"/>
          <p:nvPr/>
        </p:nvSpPr>
        <p:spPr>
          <a:xfrm>
            <a:off x="621792" y="5060373"/>
            <a:ext cx="30723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Human can learn and make decision of its own</a:t>
            </a:r>
          </a:p>
        </p:txBody>
      </p:sp>
    </p:spTree>
    <p:extLst>
      <p:ext uri="{BB962C8B-B14F-4D97-AF65-F5344CB8AC3E}">
        <p14:creationId xmlns:p14="http://schemas.microsoft.com/office/powerpoint/2010/main" val="3519399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53908F-70DF-6644-A35D-297421164D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91" y="2160732"/>
            <a:ext cx="1092200" cy="25781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F5F33F6-0C1D-7440-8365-1D656172C8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5218" y="1537819"/>
            <a:ext cx="1768764" cy="12458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D802C6-A05D-5643-886C-DD1F944FBA6F}"/>
              </a:ext>
            </a:extLst>
          </p:cNvPr>
          <p:cNvCxnSpPr/>
          <p:nvPr/>
        </p:nvCxnSpPr>
        <p:spPr>
          <a:xfrm flipH="1">
            <a:off x="3456709" y="2358736"/>
            <a:ext cx="2337955" cy="8520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8DDDAF-382A-A844-B1A1-0AAF493C7E40}"/>
              </a:ext>
            </a:extLst>
          </p:cNvPr>
          <p:cNvSpPr txBox="1"/>
          <p:nvPr/>
        </p:nvSpPr>
        <p:spPr>
          <a:xfrm>
            <a:off x="3898900" y="194310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this?</a:t>
            </a:r>
          </a:p>
        </p:txBody>
      </p:sp>
    </p:spTree>
    <p:extLst>
      <p:ext uri="{BB962C8B-B14F-4D97-AF65-F5344CB8AC3E}">
        <p14:creationId xmlns:p14="http://schemas.microsoft.com/office/powerpoint/2010/main" val="6403570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F33F6-0C1D-7440-8365-1D656172C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718" y="1537819"/>
            <a:ext cx="1768764" cy="12458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D802C6-A05D-5643-886C-DD1F944FBA6F}"/>
              </a:ext>
            </a:extLst>
          </p:cNvPr>
          <p:cNvCxnSpPr/>
          <p:nvPr/>
        </p:nvCxnSpPr>
        <p:spPr>
          <a:xfrm flipH="1">
            <a:off x="3520209" y="2358736"/>
            <a:ext cx="2337955" cy="8520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8DDDAF-382A-A844-B1A1-0AAF493C7E40}"/>
              </a:ext>
            </a:extLst>
          </p:cNvPr>
          <p:cNvSpPr txBox="1"/>
          <p:nvPr/>
        </p:nvSpPr>
        <p:spPr>
          <a:xfrm>
            <a:off x="3962400" y="194310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this?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10124-D289-074C-8D31-182CF537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2358736"/>
            <a:ext cx="27686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6617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F33F6-0C1D-7440-8365-1D656172C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718" y="1537819"/>
            <a:ext cx="1768764" cy="12458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D802C6-A05D-5643-886C-DD1F944FBA6F}"/>
              </a:ext>
            </a:extLst>
          </p:cNvPr>
          <p:cNvCxnSpPr/>
          <p:nvPr/>
        </p:nvCxnSpPr>
        <p:spPr>
          <a:xfrm flipH="1">
            <a:off x="3520209" y="2358736"/>
            <a:ext cx="2337955" cy="8520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8DDDAF-382A-A844-B1A1-0AAF493C7E40}"/>
              </a:ext>
            </a:extLst>
          </p:cNvPr>
          <p:cNvSpPr txBox="1"/>
          <p:nvPr/>
        </p:nvSpPr>
        <p:spPr>
          <a:xfrm>
            <a:off x="3962400" y="194310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10124-D289-074C-8D31-182CF537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2358736"/>
            <a:ext cx="2768600" cy="208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22D89B-15FA-4945-8931-4E8515B2B2F3}"/>
              </a:ext>
            </a:extLst>
          </p:cNvPr>
          <p:cNvSpPr txBox="1"/>
          <p:nvPr/>
        </p:nvSpPr>
        <p:spPr>
          <a:xfrm>
            <a:off x="8478079" y="1791399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CAR</a:t>
            </a:r>
          </a:p>
        </p:txBody>
      </p:sp>
    </p:spTree>
    <p:extLst>
      <p:ext uri="{BB962C8B-B14F-4D97-AF65-F5344CB8AC3E}">
        <p14:creationId xmlns:p14="http://schemas.microsoft.com/office/powerpoint/2010/main" val="1239715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F33F6-0C1D-7440-8365-1D656172C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718" y="1537819"/>
            <a:ext cx="1768764" cy="12458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D802C6-A05D-5643-886C-DD1F944FBA6F}"/>
              </a:ext>
            </a:extLst>
          </p:cNvPr>
          <p:cNvCxnSpPr/>
          <p:nvPr/>
        </p:nvCxnSpPr>
        <p:spPr>
          <a:xfrm flipH="1">
            <a:off x="3520209" y="2358736"/>
            <a:ext cx="2337955" cy="8520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8DDDAF-382A-A844-B1A1-0AAF493C7E40}"/>
              </a:ext>
            </a:extLst>
          </p:cNvPr>
          <p:cNvSpPr txBox="1"/>
          <p:nvPr/>
        </p:nvSpPr>
        <p:spPr>
          <a:xfrm>
            <a:off x="3962400" y="194310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Introduce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10124-D289-074C-8D31-182CF537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2358736"/>
            <a:ext cx="2768600" cy="2082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922D89B-15FA-4945-8931-4E8515B2B2F3}"/>
              </a:ext>
            </a:extLst>
          </p:cNvPr>
          <p:cNvSpPr txBox="1"/>
          <p:nvPr/>
        </p:nvSpPr>
        <p:spPr>
          <a:xfrm>
            <a:off x="8478079" y="1791399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CAR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E5F287-48CC-514B-AF30-2D740ED18D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094" y="2882915"/>
            <a:ext cx="1768764" cy="124582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16111FE-2250-834A-8F77-37469F39A4BE}"/>
              </a:ext>
            </a:extLst>
          </p:cNvPr>
          <p:cNvSpPr txBox="1"/>
          <p:nvPr/>
        </p:nvSpPr>
        <p:spPr>
          <a:xfrm>
            <a:off x="8521150" y="3136495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B92CC1-05C8-F240-9001-313D788532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155" y="4314143"/>
            <a:ext cx="1768764" cy="12458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3E1C4B-2792-454C-83CB-D54BF785F8DA}"/>
              </a:ext>
            </a:extLst>
          </p:cNvPr>
          <p:cNvSpPr txBox="1"/>
          <p:nvPr/>
        </p:nvSpPr>
        <p:spPr>
          <a:xfrm>
            <a:off x="8461516" y="4567723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CAR</a:t>
            </a:r>
          </a:p>
        </p:txBody>
      </p:sp>
    </p:spTree>
    <p:extLst>
      <p:ext uri="{BB962C8B-B14F-4D97-AF65-F5344CB8AC3E}">
        <p14:creationId xmlns:p14="http://schemas.microsoft.com/office/powerpoint/2010/main" val="9059497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727DD2B-F107-134F-A282-6542D36BB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7257"/>
          </a:xfrm>
        </p:spPr>
        <p:txBody>
          <a:bodyPr/>
          <a:lstStyle/>
          <a:p>
            <a:pPr algn="ctr"/>
            <a:r>
              <a:rPr lang="en-US" b="1" dirty="0"/>
              <a:t>How Human Learns?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F5F33F6-0C1D-7440-8365-1D656172C8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8718" y="1537819"/>
            <a:ext cx="1768764" cy="1245825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8D802C6-A05D-5643-886C-DD1F944FBA6F}"/>
              </a:ext>
            </a:extLst>
          </p:cNvPr>
          <p:cNvCxnSpPr/>
          <p:nvPr/>
        </p:nvCxnSpPr>
        <p:spPr>
          <a:xfrm flipH="1">
            <a:off x="3520209" y="2358736"/>
            <a:ext cx="2337955" cy="85205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68DDDAF-382A-A844-B1A1-0AAF493C7E40}"/>
              </a:ext>
            </a:extLst>
          </p:cNvPr>
          <p:cNvSpPr txBox="1"/>
          <p:nvPr/>
        </p:nvSpPr>
        <p:spPr>
          <a:xfrm>
            <a:off x="3962400" y="1943100"/>
            <a:ext cx="1384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What is this?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410124-D289-074C-8D31-182CF537D6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700" y="2358736"/>
            <a:ext cx="27686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7284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382</TotalTime>
  <Words>949</Words>
  <Application>Microsoft Macintosh PowerPoint</Application>
  <PresentationFormat>Widescreen</PresentationFormat>
  <Paragraphs>298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Arial</vt:lpstr>
      <vt:lpstr>Calibri</vt:lpstr>
      <vt:lpstr>Calibri Light</vt:lpstr>
      <vt:lpstr>Office Theme</vt:lpstr>
      <vt:lpstr>A Brief Introduction to Machine Learning?</vt:lpstr>
      <vt:lpstr>What is Machine Learning?</vt:lpstr>
      <vt:lpstr>What is Machine Learning?</vt:lpstr>
      <vt:lpstr>What is Machine Learning?</vt:lpstr>
      <vt:lpstr>How Human Learns?</vt:lpstr>
      <vt:lpstr>How Human Learns?</vt:lpstr>
      <vt:lpstr>How Human Learns?</vt:lpstr>
      <vt:lpstr>How Human Learns?</vt:lpstr>
      <vt:lpstr>How Human Learns?</vt:lpstr>
      <vt:lpstr>How Human Learns?</vt:lpstr>
      <vt:lpstr>Can Machine Learns?</vt:lpstr>
      <vt:lpstr>What is Machine Learning?</vt:lpstr>
      <vt:lpstr>What is Machine Learning?</vt:lpstr>
      <vt:lpstr>How Machine can Learn?</vt:lpstr>
      <vt:lpstr>How Machine can Learn?</vt:lpstr>
      <vt:lpstr>How Machine can Learn?</vt:lpstr>
      <vt:lpstr>How Machine can Learn?</vt:lpstr>
      <vt:lpstr>How Machine can Learn?</vt:lpstr>
      <vt:lpstr>How Machine can Learn?</vt:lpstr>
      <vt:lpstr>How Machine can Learn?</vt:lpstr>
      <vt:lpstr>How Machine can Learns?</vt:lpstr>
      <vt:lpstr>How Machine can Learns?</vt:lpstr>
      <vt:lpstr>How Machine can Learns?</vt:lpstr>
      <vt:lpstr>How Machine can Learns?</vt:lpstr>
      <vt:lpstr>How Machine can Learns?</vt:lpstr>
      <vt:lpstr>How Machine can Learns?</vt:lpstr>
      <vt:lpstr>Steps in building a Machine Learning System</vt:lpstr>
      <vt:lpstr>Machine Learning Paradigms?</vt:lpstr>
      <vt:lpstr>Email Spam (Classification)</vt:lpstr>
      <vt:lpstr>Email Spam</vt:lpstr>
      <vt:lpstr>Email Spam</vt:lpstr>
      <vt:lpstr>Email Spam</vt:lpstr>
      <vt:lpstr>Price of a House? (Regression)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Machine Learning?</dc:title>
  <dc:creator>san.ranbir@gmail.com</dc:creator>
  <cp:lastModifiedBy>san.ranbir@gmail.com</cp:lastModifiedBy>
  <cp:revision>28</cp:revision>
  <dcterms:created xsi:type="dcterms:W3CDTF">2019-10-18T23:58:26Z</dcterms:created>
  <dcterms:modified xsi:type="dcterms:W3CDTF">2020-08-19T04:02:09Z</dcterms:modified>
</cp:coreProperties>
</file>