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ti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2"/>
  </p:notesMasterIdLst>
  <p:sldIdLst>
    <p:sldId id="257" r:id="rId2"/>
    <p:sldId id="258" r:id="rId3"/>
    <p:sldId id="420" r:id="rId4"/>
    <p:sldId id="260" r:id="rId5"/>
    <p:sldId id="356" r:id="rId6"/>
    <p:sldId id="262" r:id="rId7"/>
    <p:sldId id="263" r:id="rId8"/>
    <p:sldId id="264" r:id="rId9"/>
    <p:sldId id="277" r:id="rId10"/>
    <p:sldId id="278" r:id="rId11"/>
    <p:sldId id="295" r:id="rId12"/>
    <p:sldId id="279" r:id="rId13"/>
    <p:sldId id="280" r:id="rId14"/>
    <p:sldId id="281" r:id="rId15"/>
    <p:sldId id="282" r:id="rId16"/>
    <p:sldId id="283" r:id="rId17"/>
    <p:sldId id="274" r:id="rId18"/>
    <p:sldId id="347" r:id="rId19"/>
    <p:sldId id="348" r:id="rId20"/>
    <p:sldId id="350" r:id="rId21"/>
    <p:sldId id="351" r:id="rId22"/>
    <p:sldId id="352" r:id="rId23"/>
    <p:sldId id="353" r:id="rId24"/>
    <p:sldId id="349" r:id="rId25"/>
    <p:sldId id="419" r:id="rId26"/>
    <p:sldId id="355" r:id="rId27"/>
    <p:sldId id="421" r:id="rId28"/>
    <p:sldId id="422" r:id="rId29"/>
    <p:sldId id="423" r:id="rId30"/>
    <p:sldId id="424" r:id="rId31"/>
    <p:sldId id="426" r:id="rId32"/>
    <p:sldId id="428" r:id="rId33"/>
    <p:sldId id="429" r:id="rId34"/>
    <p:sldId id="431" r:id="rId35"/>
    <p:sldId id="430" r:id="rId36"/>
    <p:sldId id="425" r:id="rId37"/>
    <p:sldId id="427" r:id="rId38"/>
    <p:sldId id="432" r:id="rId39"/>
    <p:sldId id="433" r:id="rId40"/>
    <p:sldId id="442" r:id="rId4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3" d="100"/>
          <a:sy n="73" d="100"/>
        </p:scale>
        <p:origin x="404"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BA2765-A1D9-45CB-AC5C-481F18144D4A}" type="datetimeFigureOut">
              <a:rPr lang="en-IN" smtClean="0"/>
              <a:t>19-08-2020</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4650CE4-9B63-4D83-8784-C536127AEBCF}" type="slidenum">
              <a:rPr lang="en-IN" smtClean="0"/>
              <a:t>‹#›</a:t>
            </a:fld>
            <a:endParaRPr lang="en-IN"/>
          </a:p>
        </p:txBody>
      </p:sp>
    </p:spTree>
    <p:extLst>
      <p:ext uri="{BB962C8B-B14F-4D97-AF65-F5344CB8AC3E}">
        <p14:creationId xmlns:p14="http://schemas.microsoft.com/office/powerpoint/2010/main" val="7270589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a:t>Four components of the talk.</a:t>
            </a:r>
          </a:p>
          <a:p>
            <a:r>
              <a:rPr lang="en-IN" dirty="0"/>
              <a:t>First we will understand what do we mean by NLP?</a:t>
            </a:r>
          </a:p>
          <a:p>
            <a:r>
              <a:rPr lang="en-IN" dirty="0"/>
              <a:t>Second, why NLP is required for social media? During the course, you will be seeing several applications. However, my talk will not go into any details.</a:t>
            </a:r>
          </a:p>
          <a:p>
            <a:r>
              <a:rPr lang="en-IN" dirty="0"/>
              <a:t>Third, What specific challenges social media texts pose for NLP? Can we use the tools developed for Formal texts?</a:t>
            </a:r>
          </a:p>
          <a:p>
            <a:r>
              <a:rPr lang="en-IN" dirty="0"/>
              <a:t>Finally, some basic steps required to work with social media texts</a:t>
            </a:r>
          </a:p>
        </p:txBody>
      </p:sp>
      <p:sp>
        <p:nvSpPr>
          <p:cNvPr id="4" name="Slide Number Placeholder 3"/>
          <p:cNvSpPr>
            <a:spLocks noGrp="1"/>
          </p:cNvSpPr>
          <p:nvPr>
            <p:ph type="sldNum" sz="quarter" idx="5"/>
          </p:nvPr>
        </p:nvSpPr>
        <p:spPr/>
        <p:txBody>
          <a:bodyPr/>
          <a:lstStyle/>
          <a:p>
            <a:fld id="{04650CE4-9B63-4D83-8784-C536127AEBCF}" type="slidenum">
              <a:rPr lang="en-IN" smtClean="0"/>
              <a:t>2</a:t>
            </a:fld>
            <a:endParaRPr lang="en-IN"/>
          </a:p>
        </p:txBody>
      </p:sp>
    </p:spTree>
    <p:extLst>
      <p:ext uri="{BB962C8B-B14F-4D97-AF65-F5344CB8AC3E}">
        <p14:creationId xmlns:p14="http://schemas.microsoft.com/office/powerpoint/2010/main" val="17391810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A2D9F06D-C25C-425B-B12E-6A1D574DD656}" type="slidenum">
              <a:rPr lang="en-US"/>
              <a:pPr>
                <a:defRPr/>
              </a:pPr>
              <a:t>25</a:t>
            </a:fld>
            <a:endParaRPr lang="en-US"/>
          </a:p>
        </p:txBody>
      </p:sp>
    </p:spTree>
    <p:extLst>
      <p:ext uri="{BB962C8B-B14F-4D97-AF65-F5344CB8AC3E}">
        <p14:creationId xmlns:p14="http://schemas.microsoft.com/office/powerpoint/2010/main" val="5867025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Image Placeholder 1">
            <a:extLst>
              <a:ext uri="{FF2B5EF4-FFF2-40B4-BE49-F238E27FC236}">
                <a16:creationId xmlns:a16="http://schemas.microsoft.com/office/drawing/2014/main" id="{B5C1F5A1-3BC5-4285-83AE-36747ACEB1E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es Placeholder 2">
            <a:extLst>
              <a:ext uri="{FF2B5EF4-FFF2-40B4-BE49-F238E27FC236}">
                <a16:creationId xmlns:a16="http://schemas.microsoft.com/office/drawing/2014/main" id="{4F75D760-D132-416D-A555-219DAFFD46F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en-US"/>
              <a:t>Natural Language: </a:t>
            </a:r>
          </a:p>
          <a:p>
            <a:pPr lvl="1" eaLnBrk="1" hangingPunct="1"/>
            <a:r>
              <a:rPr lang="en-US" altLang="en-US"/>
              <a:t>Question 1: What are other kind of languages?</a:t>
            </a:r>
          </a:p>
          <a:p>
            <a:pPr lvl="1" eaLnBrk="1" hangingPunct="1"/>
            <a:r>
              <a:rPr lang="en-US" altLang="en-US"/>
              <a:t>Question 2: Do computer scientists bother about other languages, if at all they exist?</a:t>
            </a:r>
          </a:p>
          <a:p>
            <a:pPr eaLnBrk="1" hangingPunct="1">
              <a:spcBef>
                <a:spcPct val="0"/>
              </a:spcBef>
            </a:pPr>
            <a:endParaRPr lang="en-US" altLang="en-US"/>
          </a:p>
        </p:txBody>
      </p:sp>
      <p:sp>
        <p:nvSpPr>
          <p:cNvPr id="9220" name="Slide Number Placeholder 3">
            <a:extLst>
              <a:ext uri="{FF2B5EF4-FFF2-40B4-BE49-F238E27FC236}">
                <a16:creationId xmlns:a16="http://schemas.microsoft.com/office/drawing/2014/main" id="{EFDBF0A0-ACEA-4FD1-BD4C-B05D4F830DB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4BC3295E-67AB-4562-9BBE-9704BCDB9ADE}" type="slidenum">
              <a:rPr lang="en-US" altLang="en-US" smtClean="0"/>
              <a:pPr/>
              <a:t>9</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Image Placeholder 1">
            <a:extLst>
              <a:ext uri="{FF2B5EF4-FFF2-40B4-BE49-F238E27FC236}">
                <a16:creationId xmlns:a16="http://schemas.microsoft.com/office/drawing/2014/main" id="{953C3EB9-F140-41D2-8B0E-767FBD2CAE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267" name="Notes Placeholder 2">
            <a:extLst>
              <a:ext uri="{FF2B5EF4-FFF2-40B4-BE49-F238E27FC236}">
                <a16:creationId xmlns:a16="http://schemas.microsoft.com/office/drawing/2014/main" id="{2D15DA99-C1ED-4701-A64E-0D834F1650A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Since, multiple areas study human language or natural language, there is a significant overlap of multiple aspects of language these areas study.</a:t>
            </a:r>
          </a:p>
          <a:p>
            <a:pPr eaLnBrk="1" hangingPunct="1">
              <a:spcBef>
                <a:spcPct val="0"/>
              </a:spcBef>
            </a:pPr>
            <a:endParaRPr lang="en-US" altLang="en-US" dirty="0"/>
          </a:p>
          <a:p>
            <a:pPr eaLnBrk="1" hangingPunct="1">
              <a:spcBef>
                <a:spcPct val="0"/>
              </a:spcBef>
            </a:pPr>
            <a:r>
              <a:rPr lang="en-US" altLang="en-US" dirty="0"/>
              <a:t>We broadly say three broad sub-areas: Cognition: This deals with the question of how we acquire, comprehend and produce language content. It is interesting to watch how a child starts understanding our voice/gestures/language, mimics them and starts uttering single word, later starts combining one or two words and then starts making sentences. Rich sensory inputs with a strong feedback mechanism plays crucial role. Linguists, psycholinguists, speech therapist study a lot about these topics. We will not directly discuss this area during the course. If some of you are interested, can initiate the exploration from Roger Levy page.</a:t>
            </a:r>
          </a:p>
          <a:p>
            <a:pPr eaLnBrk="1" hangingPunct="1">
              <a:spcBef>
                <a:spcPct val="0"/>
              </a:spcBef>
            </a:pPr>
            <a:endParaRPr lang="en-US" altLang="en-US" dirty="0"/>
          </a:p>
          <a:p>
            <a:pPr eaLnBrk="1" hangingPunct="1">
              <a:spcBef>
                <a:spcPct val="0"/>
              </a:spcBef>
            </a:pPr>
            <a:r>
              <a:rPr lang="en-US" altLang="en-US" dirty="0"/>
              <a:t>The two areas are very much intertwined with each other. However, primary focus of the course will be to work on some specific layers of NLU. I will discuss about NLU in the later part of today’s lecture.</a:t>
            </a:r>
          </a:p>
          <a:p>
            <a:pPr eaLnBrk="1" hangingPunct="1">
              <a:spcBef>
                <a:spcPct val="0"/>
              </a:spcBef>
            </a:pPr>
            <a:r>
              <a:rPr lang="en-US" altLang="en-US" dirty="0"/>
              <a:t>  </a:t>
            </a:r>
          </a:p>
        </p:txBody>
      </p:sp>
      <p:sp>
        <p:nvSpPr>
          <p:cNvPr id="11268" name="Slide Number Placeholder 3">
            <a:extLst>
              <a:ext uri="{FF2B5EF4-FFF2-40B4-BE49-F238E27FC236}">
                <a16:creationId xmlns:a16="http://schemas.microsoft.com/office/drawing/2014/main" id="{5829D64D-B75A-4C12-8BCF-85434C73BFC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31CF8A5B-7F10-4C3B-B947-BDAFC89C5BB2}" type="slidenum">
              <a:rPr lang="en-US" altLang="en-US" smtClean="0"/>
              <a:pPr/>
              <a:t>10</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a:extLst>
              <a:ext uri="{FF2B5EF4-FFF2-40B4-BE49-F238E27FC236}">
                <a16:creationId xmlns:a16="http://schemas.microsoft.com/office/drawing/2014/main" id="{EB8B82B4-AB8B-44A0-A777-D399BF0D37D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a:extLst>
              <a:ext uri="{FF2B5EF4-FFF2-40B4-BE49-F238E27FC236}">
                <a16:creationId xmlns:a16="http://schemas.microsoft.com/office/drawing/2014/main" id="{B6AA98AA-6884-476E-B6FE-60D76F2F2C7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a:t>At a very high level, we can see M.T. as an example of intertwined relation between NLU and NLG.</a:t>
            </a:r>
          </a:p>
        </p:txBody>
      </p:sp>
      <p:sp>
        <p:nvSpPr>
          <p:cNvPr id="13316" name="Slide Number Placeholder 3">
            <a:extLst>
              <a:ext uri="{FF2B5EF4-FFF2-40B4-BE49-F238E27FC236}">
                <a16:creationId xmlns:a16="http://schemas.microsoft.com/office/drawing/2014/main" id="{FC8464CF-ADD2-4BEC-80BE-CC0FC93821F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8709B0D5-5680-4DCC-8D38-9BE613902F7A}" type="slidenum">
              <a:rPr lang="en-US" altLang="en-US" smtClean="0"/>
              <a:pPr/>
              <a:t>11</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a:extLst>
              <a:ext uri="{FF2B5EF4-FFF2-40B4-BE49-F238E27FC236}">
                <a16:creationId xmlns:a16="http://schemas.microsoft.com/office/drawing/2014/main" id="{AA69D305-AE6B-4C02-A645-B4DD9915497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a:extLst>
              <a:ext uri="{FF2B5EF4-FFF2-40B4-BE49-F238E27FC236}">
                <a16:creationId xmlns:a16="http://schemas.microsoft.com/office/drawing/2014/main" id="{2E52A6FC-11C2-47B3-BE31-86235B049A2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Historical progress in the NLP and allied areas focused on one or the other of the two major paradigms. Each one of them has its own era of domination. You will see that this course is more tilted towards the empiricist paradigm. However, as you will realize both has their own significance. We can say current time is era of convergence.</a:t>
            </a:r>
          </a:p>
        </p:txBody>
      </p:sp>
      <p:sp>
        <p:nvSpPr>
          <p:cNvPr id="15364" name="Slide Number Placeholder 3">
            <a:extLst>
              <a:ext uri="{FF2B5EF4-FFF2-40B4-BE49-F238E27FC236}">
                <a16:creationId xmlns:a16="http://schemas.microsoft.com/office/drawing/2014/main" id="{826B6D97-F5A0-4A53-B562-F10C54653D5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2E8D5FCE-2B66-4EFE-82DC-E187CF307432}" type="slidenum">
              <a:rPr lang="en-US" altLang="en-US" smtClean="0"/>
              <a:pPr/>
              <a:t>12</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BF99F579-836B-4D98-9E0F-CCDDEB2F640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F1C9F5CB-6878-4E69-8E95-B86DE3ACDA6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Primary objective of this paradigm is to describe the language models of human brain (I-language) i.e., objective is to understand linguistic competence.</a:t>
            </a:r>
          </a:p>
          <a:p>
            <a:pPr eaLnBrk="1" hangingPunct="1">
              <a:spcBef>
                <a:spcPct val="0"/>
              </a:spcBef>
            </a:pPr>
            <a:endParaRPr lang="en-US" altLang="en-US"/>
          </a:p>
          <a:p>
            <a:pPr eaLnBrk="1" hangingPunct="1">
              <a:spcBef>
                <a:spcPct val="0"/>
              </a:spcBef>
            </a:pPr>
            <a:r>
              <a:rPr lang="en-US" altLang="en-US"/>
              <a:t>Rationalist, very much influenced by Noam Chomsky, belief in innate language faculty hardwired/built-in at birth presumably by genetic inheritance. So, a significant part of the knowledge in terms of language rules and grammars is somehow pre-wired in our brain. </a:t>
            </a:r>
          </a:p>
        </p:txBody>
      </p:sp>
      <p:sp>
        <p:nvSpPr>
          <p:cNvPr id="17412" name="Slide Number Placeholder 3">
            <a:extLst>
              <a:ext uri="{FF2B5EF4-FFF2-40B4-BE49-F238E27FC236}">
                <a16:creationId xmlns:a16="http://schemas.microsoft.com/office/drawing/2014/main" id="{B7D7D025-CE20-4FAA-B0FB-3D1D8E86C73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B7A69003-5255-43D7-8933-2E2B73EDF283}" type="slidenum">
              <a:rPr lang="en-US" altLang="en-US" smtClean="0"/>
              <a:pPr/>
              <a:t>13</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8964F7B2-B8FB-4570-A269-6AF135D8F95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6B9B4812-B97F-4C91-987C-CFEE40F6492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9460" name="Slide Number Placeholder 3">
            <a:extLst>
              <a:ext uri="{FF2B5EF4-FFF2-40B4-BE49-F238E27FC236}">
                <a16:creationId xmlns:a16="http://schemas.microsoft.com/office/drawing/2014/main" id="{8D2E8AF0-941C-4CAE-B392-766CEF3B84D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4193D0EC-7B92-4B5A-939E-48B1A55681C9}" type="slidenum">
              <a:rPr lang="en-US" altLang="en-US" smtClean="0"/>
              <a:pPr/>
              <a:t>14</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850C72E0-F901-42BE-BA02-19965217A18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28BAD919-AE11-4DD1-B42E-4EA5BB6F710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Focus is on linguistic performance as it is used and affected by memory, distractions, noise etc. It ignores the unobservable mental representations, states and processes.</a:t>
            </a:r>
          </a:p>
        </p:txBody>
      </p:sp>
      <p:sp>
        <p:nvSpPr>
          <p:cNvPr id="21508" name="Slide Number Placeholder 3">
            <a:extLst>
              <a:ext uri="{FF2B5EF4-FFF2-40B4-BE49-F238E27FC236}">
                <a16:creationId xmlns:a16="http://schemas.microsoft.com/office/drawing/2014/main" id="{33A3E93F-F9DF-444B-BA70-EE4DFB33345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00393F06-2857-4B6E-917A-30DFEAD30D51}" type="slidenum">
              <a:rPr lang="en-US" altLang="en-US" smtClean="0"/>
              <a:pPr/>
              <a:t>15</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30F2DC40-0EAB-419C-8BEA-9617B1E27A0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2BDF51E5-2311-4C78-83AF-EB18C8FD42D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3556" name="Slide Number Placeholder 3">
            <a:extLst>
              <a:ext uri="{FF2B5EF4-FFF2-40B4-BE49-F238E27FC236}">
                <a16:creationId xmlns:a16="http://schemas.microsoft.com/office/drawing/2014/main" id="{A1A2D934-3658-4C9A-9A49-B873DA22944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fld id="{DDE8B560-0FC8-4E93-A95B-BC1260C3966A}" type="slidenum">
              <a:rPr lang="en-US" altLang="en-US" smtClean="0"/>
              <a:pPr/>
              <a:t>16</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ti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chemeClr val="accent1"/>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accent1"/>
                </a:solidFill>
              </a:defRPr>
            </a:lvl1pPr>
          </a:lstStyle>
          <a:p>
            <a:endParaRPr lang="en-IN"/>
          </a:p>
        </p:txBody>
      </p:sp>
      <p:sp>
        <p:nvSpPr>
          <p:cNvPr id="5" name="Footer Placeholder 4"/>
          <p:cNvSpPr>
            <a:spLocks noGrp="1"/>
          </p:cNvSpPr>
          <p:nvPr>
            <p:ph type="ftr" sz="quarter" idx="11"/>
          </p:nvPr>
        </p:nvSpPr>
        <p:spPr/>
        <p:txBody>
          <a:bodyPr/>
          <a:lstStyle>
            <a:lvl1pPr>
              <a:defRPr>
                <a:solidFill>
                  <a:schemeClr val="accent1"/>
                </a:solidFill>
              </a:defRPr>
            </a:lvl1pPr>
          </a:lstStyle>
          <a:p>
            <a:r>
              <a:rPr lang="en-US" dirty="0">
                <a:solidFill>
                  <a:srgbClr val="DF5327"/>
                </a:solidFill>
              </a:rPr>
              <a:t>e-Faculty Training Program: ML for Social Media Analytics</a:t>
            </a:r>
            <a:endParaRPr lang="en-IN" dirty="0"/>
          </a:p>
        </p:txBody>
      </p:sp>
      <p:sp>
        <p:nvSpPr>
          <p:cNvPr id="6" name="Slide Number Placeholder 5"/>
          <p:cNvSpPr>
            <a:spLocks noGrp="1"/>
          </p:cNvSpPr>
          <p:nvPr>
            <p:ph type="sldNum" sz="quarter" idx="12"/>
          </p:nvPr>
        </p:nvSpPr>
        <p:spPr/>
        <p:txBody>
          <a:bodyPr/>
          <a:lstStyle>
            <a:lvl1pPr>
              <a:defRPr>
                <a:solidFill>
                  <a:schemeClr val="accent1"/>
                </a:solidFill>
              </a:defRPr>
            </a:lvl1pPr>
          </a:lstStyle>
          <a:p>
            <a:fld id="{C5F2BF34-A8A4-41FE-B021-876CF9AC3F0B}" type="slidenum">
              <a:rPr lang="en-IN" smtClean="0"/>
              <a:t>‹#›</a:t>
            </a:fld>
            <a:endParaRPr lang="en-IN"/>
          </a:p>
        </p:txBody>
      </p:sp>
      <p:cxnSp>
        <p:nvCxnSpPr>
          <p:cNvPr id="8" name="Straight Connector 7"/>
          <p:cNvCxnSpPr/>
          <p:nvPr/>
        </p:nvCxnSpPr>
        <p:spPr>
          <a:xfrm>
            <a:off x="1978660" y="3733800"/>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65580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r>
              <a:rPr lang="en-US"/>
              <a:t>TEQIP-III Course on Deep Learning for NLP: Neural Networks II</a:t>
            </a:r>
            <a:endParaRPr lang="en-IN"/>
          </a:p>
        </p:txBody>
      </p:sp>
      <p:sp>
        <p:nvSpPr>
          <p:cNvPr id="6" name="Slide Number Placeholder 5"/>
          <p:cNvSpPr>
            <a:spLocks noGrp="1"/>
          </p:cNvSpPr>
          <p:nvPr>
            <p:ph type="sldNum" sz="quarter" idx="12"/>
          </p:nvPr>
        </p:nvSpPr>
        <p:spPr/>
        <p:txBody>
          <a:bodyPr/>
          <a:lstStyle/>
          <a:p>
            <a:fld id="{C5F2BF34-A8A4-41FE-B021-876CF9AC3F0B}" type="slidenum">
              <a:rPr lang="en-IN" smtClean="0"/>
              <a:t>‹#›</a:t>
            </a:fld>
            <a:endParaRPr lang="en-IN"/>
          </a:p>
        </p:txBody>
      </p:sp>
    </p:spTree>
    <p:extLst>
      <p:ext uri="{BB962C8B-B14F-4D97-AF65-F5344CB8AC3E}">
        <p14:creationId xmlns:p14="http://schemas.microsoft.com/office/powerpoint/2010/main" val="2284285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p>
            <a:r>
              <a:rPr lang="en-US"/>
              <a:t>TEQIP-III Course on Deep Learning for NLP: Neural Networks II</a:t>
            </a:r>
            <a:endParaRPr lang="en-IN"/>
          </a:p>
        </p:txBody>
      </p:sp>
      <p:sp>
        <p:nvSpPr>
          <p:cNvPr id="6" name="Slide Number Placeholder 5"/>
          <p:cNvSpPr>
            <a:spLocks noGrp="1"/>
          </p:cNvSpPr>
          <p:nvPr>
            <p:ph type="sldNum" sz="quarter" idx="12"/>
          </p:nvPr>
        </p:nvSpPr>
        <p:spPr/>
        <p:txBody>
          <a:bodyPr/>
          <a:lstStyle/>
          <a:p>
            <a:fld id="{C5F2BF34-A8A4-41FE-B021-876CF9AC3F0B}" type="slidenum">
              <a:rPr lang="en-IN" smtClean="0"/>
              <a:t>‹#›</a:t>
            </a:fld>
            <a:endParaRPr lang="en-IN"/>
          </a:p>
        </p:txBody>
      </p:sp>
    </p:spTree>
    <p:extLst>
      <p:ext uri="{BB962C8B-B14F-4D97-AF65-F5344CB8AC3E}">
        <p14:creationId xmlns:p14="http://schemas.microsoft.com/office/powerpoint/2010/main" val="27745143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0" y="247294"/>
            <a:ext cx="9875520" cy="1356360"/>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96DFF08F-DC6B-4601-B491-B0F83F6DD2DA}" type="datetimeFigureOut">
              <a:rPr lang="en-US" smtClean="0"/>
              <a:t>8/19/2020</a:t>
            </a:fld>
            <a:endParaRPr lang="en-US" dirty="0"/>
          </a:p>
        </p:txBody>
      </p:sp>
      <p:sp>
        <p:nvSpPr>
          <p:cNvPr id="5" name="Footer Placeholder 4"/>
          <p:cNvSpPr>
            <a:spLocks noGrp="1"/>
          </p:cNvSpPr>
          <p:nvPr>
            <p:ph type="ftr" sz="quarter" idx="11"/>
          </p:nvPr>
        </p:nvSpPr>
        <p:spPr/>
        <p:txBody>
          <a:bodyPr/>
          <a:lstStyle>
            <a:lvl1pPr>
              <a:defRPr/>
            </a:lvl1pPr>
          </a:lstStyle>
          <a:p>
            <a:r>
              <a:rPr lang="en-US" dirty="0">
                <a:solidFill>
                  <a:srgbClr val="DF5327"/>
                </a:solidFill>
              </a:rPr>
              <a:t>e-Faculty Training Program: ML for Social Media Analytics</a:t>
            </a:r>
            <a:endParaRPr lang="en-IN" dirty="0"/>
          </a:p>
        </p:txBody>
      </p:sp>
      <p:sp>
        <p:nvSpPr>
          <p:cNvPr id="6" name="Slide Number Placeholder 5"/>
          <p:cNvSpPr>
            <a:spLocks noGrp="1"/>
          </p:cNvSpPr>
          <p:nvPr>
            <p:ph type="sldNum" sz="quarter" idx="12"/>
          </p:nvPr>
        </p:nvSpPr>
        <p:spPr/>
        <p:txBody>
          <a:bodyPr/>
          <a:lstStyle/>
          <a:p>
            <a:fld id="{C5F2BF34-A8A4-41FE-B021-876CF9AC3F0B}" type="slidenum">
              <a:rPr lang="en-IN" smtClean="0"/>
              <a:t>‹#›</a:t>
            </a:fld>
            <a:endParaRPr lang="en-IN" dirty="0"/>
          </a:p>
        </p:txBody>
      </p:sp>
      <p:pic>
        <p:nvPicPr>
          <p:cNvPr id="7" name="Picture 6">
            <a:extLst>
              <a:ext uri="{FF2B5EF4-FFF2-40B4-BE49-F238E27FC236}">
                <a16:creationId xmlns:a16="http://schemas.microsoft.com/office/drawing/2014/main" id="{05A9467B-11CD-4C17-A356-9A5A7B1A95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5670" y="5876777"/>
            <a:ext cx="730954" cy="735961"/>
          </a:xfrm>
          <a:prstGeom prst="rect">
            <a:avLst/>
          </a:prstGeom>
        </p:spPr>
      </p:pic>
    </p:spTree>
    <p:extLst>
      <p:ext uri="{BB962C8B-B14F-4D97-AF65-F5344CB8AC3E}">
        <p14:creationId xmlns:p14="http://schemas.microsoft.com/office/powerpoint/2010/main" val="2787858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marL="0" algn="ctr" defTabSz="914400" rtl="0" eaLnBrk="1" latinLnBrk="0" hangingPunct="1">
              <a:lnSpc>
                <a:spcPct val="85000"/>
              </a:lnSpc>
              <a:spcBef>
                <a:spcPct val="0"/>
              </a:spcBef>
              <a:buNone/>
              <a:defRPr kumimoji="0" lang="en-US" sz="7200" b="1" i="0" u="none" strike="noStrike" kern="1200" cap="all" spc="0" normalizeH="0" baseline="0" dirty="0">
                <a:ln w="15875">
                  <a:solidFill>
                    <a:sysClr val="window" lastClr="FFFFFF"/>
                  </a:solidFill>
                </a:ln>
                <a:solidFill>
                  <a:srgbClr val="DF5327"/>
                </a:solidFill>
                <a:effectLst>
                  <a:outerShdw dist="38100" dir="2700000" algn="tl" rotWithShape="0">
                    <a:srgbClr val="DF5327"/>
                  </a:outerShdw>
                </a:effectLst>
                <a:uLnTx/>
                <a:uFillTx/>
                <a:latin typeface="Corbel" pitchFamily="34" charset="0"/>
                <a:ea typeface="+mn-ea"/>
                <a:cs typeface="+mn-cs"/>
              </a:defRPr>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IN"/>
          </a:p>
        </p:txBody>
      </p:sp>
      <p:sp>
        <p:nvSpPr>
          <p:cNvPr id="5" name="Footer Placeholder 4"/>
          <p:cNvSpPr>
            <a:spLocks noGrp="1"/>
          </p:cNvSpPr>
          <p:nvPr>
            <p:ph type="ftr" sz="quarter" idx="11"/>
          </p:nvPr>
        </p:nvSpPr>
        <p:spPr/>
        <p:txBody>
          <a:bodyPr/>
          <a:lstStyle>
            <a:lvl1pPr>
              <a:defRPr/>
            </a:lvl1pPr>
          </a:lstStyle>
          <a:p>
            <a:r>
              <a:rPr lang="en-US" dirty="0">
                <a:solidFill>
                  <a:srgbClr val="DF5327"/>
                </a:solidFill>
              </a:rPr>
              <a:t>e-Faculty Training Program: ML for Social Media Analytics</a:t>
            </a:r>
            <a:endParaRPr lang="en-IN" dirty="0"/>
          </a:p>
        </p:txBody>
      </p:sp>
      <p:sp>
        <p:nvSpPr>
          <p:cNvPr id="6" name="Slide Number Placeholder 5"/>
          <p:cNvSpPr>
            <a:spLocks noGrp="1"/>
          </p:cNvSpPr>
          <p:nvPr>
            <p:ph type="sldNum" sz="quarter" idx="12"/>
          </p:nvPr>
        </p:nvSpPr>
        <p:spPr/>
        <p:txBody>
          <a:bodyPr/>
          <a:lstStyle/>
          <a:p>
            <a:fld id="{C5F2BF34-A8A4-41FE-B021-876CF9AC3F0B}" type="slidenum">
              <a:rPr lang="en-IN" smtClean="0"/>
              <a:t>‹#›</a:t>
            </a:fld>
            <a:endParaRPr lang="en-IN"/>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104656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lvl1pPr>
              <a:defRPr/>
            </a:lvl1pPr>
          </a:lstStyle>
          <a:p>
            <a:r>
              <a:rPr lang="en-US" dirty="0">
                <a:solidFill>
                  <a:srgbClr val="DF5327"/>
                </a:solidFill>
              </a:rPr>
              <a:t>e-Faculty Training Program: ML for Social Media Analytics</a:t>
            </a:r>
            <a:endParaRPr lang="en-IN" dirty="0"/>
          </a:p>
        </p:txBody>
      </p:sp>
      <p:sp>
        <p:nvSpPr>
          <p:cNvPr id="7" name="Slide Number Placeholder 6"/>
          <p:cNvSpPr>
            <a:spLocks noGrp="1"/>
          </p:cNvSpPr>
          <p:nvPr>
            <p:ph type="sldNum" sz="quarter" idx="12"/>
          </p:nvPr>
        </p:nvSpPr>
        <p:spPr/>
        <p:txBody>
          <a:bodyPr/>
          <a:lstStyle/>
          <a:p>
            <a:fld id="{C5F2BF34-A8A4-41FE-B021-876CF9AC3F0B}" type="slidenum">
              <a:rPr lang="en-IN" smtClean="0"/>
              <a:t>‹#›</a:t>
            </a:fld>
            <a:endParaRPr lang="en-IN"/>
          </a:p>
        </p:txBody>
      </p:sp>
    </p:spTree>
    <p:extLst>
      <p:ext uri="{BB962C8B-B14F-4D97-AF65-F5344CB8AC3E}">
        <p14:creationId xmlns:p14="http://schemas.microsoft.com/office/powerpoint/2010/main" val="18948071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IN"/>
          </a:p>
        </p:txBody>
      </p:sp>
      <p:sp>
        <p:nvSpPr>
          <p:cNvPr id="8" name="Footer Placeholder 7"/>
          <p:cNvSpPr>
            <a:spLocks noGrp="1"/>
          </p:cNvSpPr>
          <p:nvPr>
            <p:ph type="ftr" sz="quarter" idx="11"/>
          </p:nvPr>
        </p:nvSpPr>
        <p:spPr/>
        <p:txBody>
          <a:bodyPr/>
          <a:lstStyle>
            <a:lvl1pPr>
              <a:defRPr/>
            </a:lvl1pPr>
          </a:lstStyle>
          <a:p>
            <a:r>
              <a:rPr lang="en-US" dirty="0">
                <a:solidFill>
                  <a:srgbClr val="DF5327"/>
                </a:solidFill>
              </a:rPr>
              <a:t>e-Faculty Training Program: ML for Social Media Analytics</a:t>
            </a:r>
            <a:endParaRPr lang="en-IN" dirty="0"/>
          </a:p>
        </p:txBody>
      </p:sp>
      <p:sp>
        <p:nvSpPr>
          <p:cNvPr id="9" name="Slide Number Placeholder 8"/>
          <p:cNvSpPr>
            <a:spLocks noGrp="1"/>
          </p:cNvSpPr>
          <p:nvPr>
            <p:ph type="sldNum" sz="quarter" idx="12"/>
          </p:nvPr>
        </p:nvSpPr>
        <p:spPr/>
        <p:txBody>
          <a:bodyPr/>
          <a:lstStyle/>
          <a:p>
            <a:fld id="{C5F2BF34-A8A4-41FE-B021-876CF9AC3F0B}" type="slidenum">
              <a:rPr lang="en-IN" smtClean="0"/>
              <a:t>‹#›</a:t>
            </a:fld>
            <a:endParaRPr lang="en-IN"/>
          </a:p>
        </p:txBody>
      </p:sp>
    </p:spTree>
    <p:extLst>
      <p:ext uri="{BB962C8B-B14F-4D97-AF65-F5344CB8AC3E}">
        <p14:creationId xmlns:p14="http://schemas.microsoft.com/office/powerpoint/2010/main" val="254636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IN"/>
          </a:p>
        </p:txBody>
      </p:sp>
      <p:sp>
        <p:nvSpPr>
          <p:cNvPr id="4" name="Footer Placeholder 3"/>
          <p:cNvSpPr>
            <a:spLocks noGrp="1"/>
          </p:cNvSpPr>
          <p:nvPr>
            <p:ph type="ftr" sz="quarter" idx="11"/>
          </p:nvPr>
        </p:nvSpPr>
        <p:spPr/>
        <p:txBody>
          <a:bodyPr/>
          <a:lstStyle>
            <a:lvl1pPr>
              <a:defRPr/>
            </a:lvl1pPr>
          </a:lstStyle>
          <a:p>
            <a:r>
              <a:rPr lang="en-US" dirty="0">
                <a:solidFill>
                  <a:srgbClr val="DF5327"/>
                </a:solidFill>
              </a:rPr>
              <a:t>e-Faculty Training Program: ML for Social Media Analytics</a:t>
            </a:r>
            <a:endParaRPr lang="en-IN" dirty="0"/>
          </a:p>
        </p:txBody>
      </p:sp>
      <p:sp>
        <p:nvSpPr>
          <p:cNvPr id="5" name="Slide Number Placeholder 4"/>
          <p:cNvSpPr>
            <a:spLocks noGrp="1"/>
          </p:cNvSpPr>
          <p:nvPr>
            <p:ph type="sldNum" sz="quarter" idx="12"/>
          </p:nvPr>
        </p:nvSpPr>
        <p:spPr/>
        <p:txBody>
          <a:bodyPr/>
          <a:lstStyle/>
          <a:p>
            <a:fld id="{C5F2BF34-A8A4-41FE-B021-876CF9AC3F0B}" type="slidenum">
              <a:rPr lang="en-IN" smtClean="0"/>
              <a:t>‹#›</a:t>
            </a:fld>
            <a:endParaRPr lang="en-IN"/>
          </a:p>
        </p:txBody>
      </p:sp>
    </p:spTree>
    <p:extLst>
      <p:ext uri="{BB962C8B-B14F-4D97-AF65-F5344CB8AC3E}">
        <p14:creationId xmlns:p14="http://schemas.microsoft.com/office/powerpoint/2010/main" val="24433568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IN"/>
          </a:p>
        </p:txBody>
      </p:sp>
      <p:sp>
        <p:nvSpPr>
          <p:cNvPr id="3" name="Footer Placeholder 2"/>
          <p:cNvSpPr>
            <a:spLocks noGrp="1"/>
          </p:cNvSpPr>
          <p:nvPr>
            <p:ph type="ftr" sz="quarter" idx="11"/>
          </p:nvPr>
        </p:nvSpPr>
        <p:spPr/>
        <p:txBody>
          <a:bodyPr/>
          <a:lstStyle>
            <a:lvl1pPr>
              <a:defRPr/>
            </a:lvl1pPr>
          </a:lstStyle>
          <a:p>
            <a:r>
              <a:rPr lang="en-US" dirty="0">
                <a:solidFill>
                  <a:srgbClr val="DF5327"/>
                </a:solidFill>
              </a:rPr>
              <a:t>e-Faculty Training Program: ML for Social Media Analytics</a:t>
            </a:r>
            <a:endParaRPr lang="en-IN" dirty="0"/>
          </a:p>
        </p:txBody>
      </p:sp>
      <p:sp>
        <p:nvSpPr>
          <p:cNvPr id="4" name="Slide Number Placeholder 3"/>
          <p:cNvSpPr>
            <a:spLocks noGrp="1"/>
          </p:cNvSpPr>
          <p:nvPr>
            <p:ph type="sldNum" sz="quarter" idx="12"/>
          </p:nvPr>
        </p:nvSpPr>
        <p:spPr/>
        <p:txBody>
          <a:bodyPr/>
          <a:lstStyle/>
          <a:p>
            <a:fld id="{C5F2BF34-A8A4-41FE-B021-876CF9AC3F0B}" type="slidenum">
              <a:rPr lang="en-IN" smtClean="0"/>
              <a:t>‹#›</a:t>
            </a:fld>
            <a:endParaRPr lang="en-IN"/>
          </a:p>
        </p:txBody>
      </p:sp>
    </p:spTree>
    <p:extLst>
      <p:ext uri="{BB962C8B-B14F-4D97-AF65-F5344CB8AC3E}">
        <p14:creationId xmlns:p14="http://schemas.microsoft.com/office/powerpoint/2010/main" val="37040610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r>
              <a:rPr lang="en-US"/>
              <a:t>TEQIP-III Course on Deep Learning for NLP: Neural Networks II</a:t>
            </a:r>
            <a:endParaRPr lang="en-IN"/>
          </a:p>
        </p:txBody>
      </p:sp>
      <p:sp>
        <p:nvSpPr>
          <p:cNvPr id="7" name="Slide Number Placeholder 6"/>
          <p:cNvSpPr>
            <a:spLocks noGrp="1"/>
          </p:cNvSpPr>
          <p:nvPr>
            <p:ph type="sldNum" sz="quarter" idx="12"/>
          </p:nvPr>
        </p:nvSpPr>
        <p:spPr/>
        <p:txBody>
          <a:bodyPr/>
          <a:lstStyle/>
          <a:p>
            <a:fld id="{C5F2BF34-A8A4-41FE-B021-876CF9AC3F0B}" type="slidenum">
              <a:rPr lang="en-IN" smtClean="0"/>
              <a:t>‹#›</a:t>
            </a:fld>
            <a:endParaRPr lang="en-IN"/>
          </a:p>
        </p:txBody>
      </p:sp>
    </p:spTree>
    <p:extLst>
      <p:ext uri="{BB962C8B-B14F-4D97-AF65-F5344CB8AC3E}">
        <p14:creationId xmlns:p14="http://schemas.microsoft.com/office/powerpoint/2010/main" val="40005814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endParaRPr lang="en-IN"/>
          </a:p>
        </p:txBody>
      </p:sp>
      <p:sp>
        <p:nvSpPr>
          <p:cNvPr id="6" name="Footer Placeholder 5"/>
          <p:cNvSpPr>
            <a:spLocks noGrp="1"/>
          </p:cNvSpPr>
          <p:nvPr>
            <p:ph type="ftr" sz="quarter" idx="11"/>
          </p:nvPr>
        </p:nvSpPr>
        <p:spPr/>
        <p:txBody>
          <a:bodyPr/>
          <a:lstStyle/>
          <a:p>
            <a:r>
              <a:rPr lang="en-US"/>
              <a:t>TEQIP-III Course on Deep Learning for NLP: Neural Networks II</a:t>
            </a:r>
            <a:endParaRPr lang="en-IN"/>
          </a:p>
        </p:txBody>
      </p:sp>
      <p:sp>
        <p:nvSpPr>
          <p:cNvPr id="7" name="Slide Number Placeholder 6"/>
          <p:cNvSpPr>
            <a:spLocks noGrp="1"/>
          </p:cNvSpPr>
          <p:nvPr>
            <p:ph type="sldNum" sz="quarter" idx="12"/>
          </p:nvPr>
        </p:nvSpPr>
        <p:spPr/>
        <p:txBody>
          <a:bodyPr/>
          <a:lstStyle/>
          <a:p>
            <a:fld id="{C5F2BF34-A8A4-41FE-B021-876CF9AC3F0B}" type="slidenum">
              <a:rPr lang="en-IN" smtClean="0"/>
              <a:t>‹#›</a:t>
            </a:fld>
            <a:endParaRPr lang="en-IN"/>
          </a:p>
        </p:txBody>
      </p:sp>
    </p:spTree>
    <p:extLst>
      <p:ext uri="{BB962C8B-B14F-4D97-AF65-F5344CB8AC3E}">
        <p14:creationId xmlns:p14="http://schemas.microsoft.com/office/powerpoint/2010/main" val="9266466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26587"/>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60227" y="226587"/>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endParaRPr lang="en-IN"/>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IN" dirty="0"/>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C5F2BF34-A8A4-41FE-B021-876CF9AC3F0B}" type="slidenum">
              <a:rPr lang="en-IN" smtClean="0"/>
              <a:t>‹#›</a:t>
            </a:fld>
            <a:endParaRPr lang="en-IN"/>
          </a:p>
        </p:txBody>
      </p:sp>
    </p:spTree>
    <p:extLst>
      <p:ext uri="{BB962C8B-B14F-4D97-AF65-F5344CB8AC3E}">
        <p14:creationId xmlns:p14="http://schemas.microsoft.com/office/powerpoint/2010/main" val="4206224456"/>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dt="0"/>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7" Type="http://schemas.openxmlformats.org/officeDocument/2006/relationships/image" Target="../media/image6.png"/><Relationship Id="rId2" Type="http://schemas.openxmlformats.org/officeDocument/2006/relationships/hyperlink" Target="mailto:anand.ashish@iitg.ac.in" TargetMode="Externa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hyperlink" Target="http://www.mit.edu/~rplevy/teaching.htm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emf"/><Relationship Id="rId7" Type="http://schemas.openxmlformats.org/officeDocument/2006/relationships/image" Target="../media/image19.png"/><Relationship Id="rId2" Type="http://schemas.openxmlformats.org/officeDocument/2006/relationships/image" Target="../media/image14.emf"/><Relationship Id="rId1" Type="http://schemas.openxmlformats.org/officeDocument/2006/relationships/slideLayout" Target="../slideLayouts/slideLayout2.xml"/><Relationship Id="rId6" Type="http://schemas.openxmlformats.org/officeDocument/2006/relationships/image" Target="../media/image18.jpg"/><Relationship Id="rId5" Type="http://schemas.openxmlformats.org/officeDocument/2006/relationships/image" Target="../media/image17.png"/><Relationship Id="rId4" Type="http://schemas.openxmlformats.org/officeDocument/2006/relationships/image" Target="../media/image16.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mailto:anand.ashish@iitg.ac.in" TargetMode="External"/><Relationship Id="rId1" Type="http://schemas.openxmlformats.org/officeDocument/2006/relationships/slideLayout" Target="../slideLayouts/slideLayout6.xml"/><Relationship Id="rId5" Type="http://schemas.openxmlformats.org/officeDocument/2006/relationships/image" Target="../media/image4.sv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16D8A-9CE9-4233-BE7B-9457D902DB4C}"/>
              </a:ext>
            </a:extLst>
          </p:cNvPr>
          <p:cNvSpPr>
            <a:spLocks noGrp="1"/>
          </p:cNvSpPr>
          <p:nvPr>
            <p:ph type="ctrTitle"/>
          </p:nvPr>
        </p:nvSpPr>
        <p:spPr>
          <a:xfrm>
            <a:off x="1109980" y="1976843"/>
            <a:ext cx="9966960" cy="1770650"/>
          </a:xfrm>
        </p:spPr>
        <p:txBody>
          <a:bodyPr>
            <a:normAutofit/>
          </a:bodyPr>
          <a:lstStyle/>
          <a:p>
            <a:r>
              <a:rPr lang="en-IN" sz="4800" dirty="0"/>
              <a:t>NLP For </a:t>
            </a:r>
            <a:r>
              <a:rPr lang="en-IN" sz="4800" dirty="0" err="1"/>
              <a:t>SociaL</a:t>
            </a:r>
            <a:r>
              <a:rPr lang="en-IN" sz="4800" dirty="0"/>
              <a:t> Media Text Analytics</a:t>
            </a:r>
          </a:p>
        </p:txBody>
      </p:sp>
      <p:sp>
        <p:nvSpPr>
          <p:cNvPr id="3" name="Subtitle 2">
            <a:extLst>
              <a:ext uri="{FF2B5EF4-FFF2-40B4-BE49-F238E27FC236}">
                <a16:creationId xmlns:a16="http://schemas.microsoft.com/office/drawing/2014/main" id="{81A2B909-4D01-46FE-B135-A633E06C464F}"/>
              </a:ext>
            </a:extLst>
          </p:cNvPr>
          <p:cNvSpPr>
            <a:spLocks noGrp="1"/>
          </p:cNvSpPr>
          <p:nvPr>
            <p:ph type="subTitle" idx="1"/>
          </p:nvPr>
        </p:nvSpPr>
        <p:spPr>
          <a:xfrm>
            <a:off x="1709530" y="3831927"/>
            <a:ext cx="8767860" cy="2732910"/>
          </a:xfrm>
        </p:spPr>
        <p:txBody>
          <a:bodyPr>
            <a:normAutofit fontScale="70000" lnSpcReduction="20000"/>
          </a:bodyPr>
          <a:lstStyle/>
          <a:p>
            <a:r>
              <a:rPr lang="en-IN" sz="2100" dirty="0"/>
              <a:t>e-Faculty Training Program on </a:t>
            </a:r>
          </a:p>
          <a:p>
            <a:r>
              <a:rPr lang="en-IN" sz="2100" dirty="0"/>
              <a:t>Machine Learning Technologies for Social Media Analytics</a:t>
            </a:r>
          </a:p>
          <a:p>
            <a:r>
              <a:rPr lang="en-IN" sz="2100" dirty="0"/>
              <a:t>19</a:t>
            </a:r>
            <a:r>
              <a:rPr lang="en-IN" sz="2100" baseline="30000" dirty="0"/>
              <a:t>th</a:t>
            </a:r>
            <a:r>
              <a:rPr lang="en-IN" sz="2100" dirty="0"/>
              <a:t> August 2020</a:t>
            </a:r>
          </a:p>
          <a:p>
            <a:endParaRPr lang="en-IN" dirty="0"/>
          </a:p>
          <a:p>
            <a:r>
              <a:rPr lang="en-IN" b="1" dirty="0"/>
              <a:t>Dr Ashish Anand</a:t>
            </a:r>
          </a:p>
          <a:p>
            <a:r>
              <a:rPr lang="en-IN" dirty="0"/>
              <a:t>Department of Computer Science and Engineering</a:t>
            </a:r>
          </a:p>
          <a:p>
            <a:r>
              <a:rPr lang="en-IN" dirty="0"/>
              <a:t>IIT Guwahati</a:t>
            </a:r>
          </a:p>
          <a:p>
            <a:r>
              <a:rPr lang="en-IN" dirty="0">
                <a:hlinkClick r:id="rId2"/>
              </a:rPr>
              <a:t>anand.ashish@iitg.ac.in</a:t>
            </a:r>
            <a:r>
              <a:rPr lang="en-IN" dirty="0"/>
              <a:t>		https://www.iitg.ac.in/anand.ashish</a:t>
            </a:r>
          </a:p>
          <a:p>
            <a:endParaRPr lang="en-IN" dirty="0"/>
          </a:p>
        </p:txBody>
      </p:sp>
      <p:pic>
        <p:nvPicPr>
          <p:cNvPr id="5" name="Picture 4">
            <a:extLst>
              <a:ext uri="{FF2B5EF4-FFF2-40B4-BE49-F238E27FC236}">
                <a16:creationId xmlns:a16="http://schemas.microsoft.com/office/drawing/2014/main" id="{2A467050-F4DE-4BCF-9427-66FB5E357E1C}"/>
              </a:ext>
            </a:extLst>
          </p:cNvPr>
          <p:cNvPicPr>
            <a:picLocks noChangeAspect="1"/>
          </p:cNvPicPr>
          <p:nvPr/>
        </p:nvPicPr>
        <p:blipFill rotWithShape="1">
          <a:blip r:embed="rId3">
            <a:extLst>
              <a:ext uri="{28A0092B-C50C-407E-A947-70E740481C1C}">
                <a14:useLocalDpi xmlns:a14="http://schemas.microsoft.com/office/drawing/2010/main" val="0"/>
              </a:ext>
            </a:extLst>
          </a:blip>
          <a:srcRect l="63153"/>
          <a:stretch/>
        </p:blipFill>
        <p:spPr>
          <a:xfrm>
            <a:off x="10592972" y="255456"/>
            <a:ext cx="1333264" cy="1385893"/>
          </a:xfrm>
          <a:prstGeom prst="rect">
            <a:avLst/>
          </a:prstGeom>
        </p:spPr>
      </p:pic>
      <p:pic>
        <p:nvPicPr>
          <p:cNvPr id="7" name="Graphic 6" descr="Email">
            <a:extLst>
              <a:ext uri="{FF2B5EF4-FFF2-40B4-BE49-F238E27FC236}">
                <a16:creationId xmlns:a16="http://schemas.microsoft.com/office/drawing/2014/main" id="{872242C6-69CA-4916-8E1B-FF335DD3D3D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476272" y="6105842"/>
            <a:ext cx="323237" cy="323237"/>
          </a:xfrm>
          <a:prstGeom prst="rect">
            <a:avLst/>
          </a:prstGeom>
        </p:spPr>
      </p:pic>
      <p:pic>
        <p:nvPicPr>
          <p:cNvPr id="9" name="Picture 8">
            <a:extLst>
              <a:ext uri="{FF2B5EF4-FFF2-40B4-BE49-F238E27FC236}">
                <a16:creationId xmlns:a16="http://schemas.microsoft.com/office/drawing/2014/main" id="{1C84506D-0994-410E-8E72-12C055A0F00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61996" y="6152189"/>
            <a:ext cx="228600" cy="228600"/>
          </a:xfrm>
          <a:prstGeom prst="rect">
            <a:avLst/>
          </a:prstGeom>
        </p:spPr>
      </p:pic>
      <p:pic>
        <p:nvPicPr>
          <p:cNvPr id="6" name="Picture 5">
            <a:extLst>
              <a:ext uri="{FF2B5EF4-FFF2-40B4-BE49-F238E27FC236}">
                <a16:creationId xmlns:a16="http://schemas.microsoft.com/office/drawing/2014/main" id="{CA585CFC-4CC7-4445-92CD-564EF6B5E78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46141" y="259515"/>
            <a:ext cx="789448" cy="842970"/>
          </a:xfrm>
          <a:prstGeom prst="rect">
            <a:avLst/>
          </a:prstGeom>
        </p:spPr>
      </p:pic>
    </p:spTree>
    <p:extLst>
      <p:ext uri="{BB962C8B-B14F-4D97-AF65-F5344CB8AC3E}">
        <p14:creationId xmlns:p14="http://schemas.microsoft.com/office/powerpoint/2010/main" val="26925979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a:extLst>
              <a:ext uri="{FF2B5EF4-FFF2-40B4-BE49-F238E27FC236}">
                <a16:creationId xmlns:a16="http://schemas.microsoft.com/office/drawing/2014/main" id="{B465BEF0-BCD2-4ABA-AA9C-91CDE1272D6A}"/>
              </a:ext>
            </a:extLst>
          </p:cNvPr>
          <p:cNvSpPr>
            <a:spLocks noGrp="1"/>
          </p:cNvSpPr>
          <p:nvPr>
            <p:ph type="title"/>
          </p:nvPr>
        </p:nvSpPr>
        <p:spPr>
          <a:xfrm>
            <a:off x="226243" y="235670"/>
            <a:ext cx="11708092" cy="1016868"/>
          </a:xfrm>
        </p:spPr>
        <p:txBody>
          <a:bodyPr/>
          <a:lstStyle/>
          <a:p>
            <a:pPr eaLnBrk="1" hangingPunct="1"/>
            <a:r>
              <a:rPr lang="en-US" altLang="en-US" b="1" dirty="0"/>
              <a:t>Three broad sub-areas</a:t>
            </a:r>
          </a:p>
        </p:txBody>
      </p:sp>
      <p:sp>
        <p:nvSpPr>
          <p:cNvPr id="6147" name="Content Placeholder 2">
            <a:extLst>
              <a:ext uri="{FF2B5EF4-FFF2-40B4-BE49-F238E27FC236}">
                <a16:creationId xmlns:a16="http://schemas.microsoft.com/office/drawing/2014/main" id="{BA15AA5D-538B-44FF-9EE9-9EBD56840495}"/>
              </a:ext>
            </a:extLst>
          </p:cNvPr>
          <p:cNvSpPr>
            <a:spLocks noGrp="1"/>
          </p:cNvSpPr>
          <p:nvPr>
            <p:ph idx="1"/>
          </p:nvPr>
        </p:nvSpPr>
        <p:spPr>
          <a:xfrm>
            <a:off x="838200" y="1252538"/>
            <a:ext cx="10515600" cy="4893738"/>
          </a:xfrm>
        </p:spPr>
        <p:txBody>
          <a:bodyPr>
            <a:normAutofit/>
          </a:bodyPr>
          <a:lstStyle/>
          <a:p>
            <a:pPr eaLnBrk="1" hangingPunct="1">
              <a:defRPr/>
            </a:pPr>
            <a:r>
              <a:rPr lang="en-US" altLang="en-US" dirty="0"/>
              <a:t>Cognition</a:t>
            </a:r>
          </a:p>
          <a:p>
            <a:pPr lvl="1" eaLnBrk="1" hangingPunct="1">
              <a:defRPr/>
            </a:pPr>
            <a:r>
              <a:rPr lang="en-US" altLang="en-US" dirty="0"/>
              <a:t>How do we </a:t>
            </a:r>
            <a:r>
              <a:rPr lang="en-US" altLang="en-US" u="sng" dirty="0"/>
              <a:t>acquire</a:t>
            </a:r>
            <a:r>
              <a:rPr lang="en-US" altLang="en-US" dirty="0"/>
              <a:t>, </a:t>
            </a:r>
            <a:r>
              <a:rPr lang="en-US" altLang="en-US" u="sng" dirty="0"/>
              <a:t>comprehend</a:t>
            </a:r>
            <a:r>
              <a:rPr lang="en-US" altLang="en-US" dirty="0"/>
              <a:t> and </a:t>
            </a:r>
            <a:r>
              <a:rPr lang="en-US" altLang="en-US" u="sng" dirty="0"/>
              <a:t>generate</a:t>
            </a:r>
            <a:r>
              <a:rPr lang="en-US" altLang="en-US" dirty="0"/>
              <a:t> language ?</a:t>
            </a:r>
          </a:p>
          <a:p>
            <a:pPr lvl="1" eaLnBrk="1" hangingPunct="1">
              <a:defRPr/>
            </a:pPr>
            <a:r>
              <a:rPr lang="en-US" altLang="en-US" dirty="0"/>
              <a:t>Good resource: </a:t>
            </a:r>
            <a:r>
              <a:rPr lang="en-US" altLang="en-US" dirty="0">
                <a:hlinkClick r:id="rId3"/>
              </a:rPr>
              <a:t>http://www.mit.edu/~rplevy/teaching.html</a:t>
            </a:r>
            <a:r>
              <a:rPr lang="en-US" altLang="en-US" dirty="0"/>
              <a:t> [</a:t>
            </a:r>
            <a:r>
              <a:rPr lang="en-US" altLang="en-US" dirty="0" err="1"/>
              <a:t>Dept</a:t>
            </a:r>
            <a:r>
              <a:rPr lang="en-US" altLang="en-US" dirty="0"/>
              <a:t> of Brain and Cognitive Sciences, MIT, USA]</a:t>
            </a:r>
          </a:p>
          <a:p>
            <a:pPr eaLnBrk="1" hangingPunct="1">
              <a:defRPr/>
            </a:pPr>
            <a:endParaRPr lang="en-US" altLang="en-US" dirty="0"/>
          </a:p>
          <a:p>
            <a:pPr eaLnBrk="1" hangingPunct="1">
              <a:defRPr/>
            </a:pPr>
            <a:r>
              <a:rPr lang="en-US" altLang="en-US" dirty="0"/>
              <a:t>Natural Language Understanding [NLU]</a:t>
            </a:r>
          </a:p>
          <a:p>
            <a:pPr lvl="1" eaLnBrk="1" hangingPunct="1">
              <a:defRPr/>
            </a:pPr>
            <a:r>
              <a:rPr lang="en-US" altLang="en-US" dirty="0"/>
              <a:t>Multiple layers</a:t>
            </a:r>
          </a:p>
          <a:p>
            <a:pPr marL="457200" lvl="1" indent="0" eaLnBrk="1" hangingPunct="1">
              <a:buFont typeface="Arial" panose="020B0604020202020204" pitchFamily="34" charset="0"/>
              <a:buNone/>
              <a:defRPr/>
            </a:pPr>
            <a:endParaRPr lang="en-US" altLang="en-US" dirty="0"/>
          </a:p>
          <a:p>
            <a:pPr eaLnBrk="1" hangingPunct="1">
              <a:defRPr/>
            </a:pPr>
            <a:r>
              <a:rPr lang="en-US" altLang="en-US" dirty="0"/>
              <a:t>Natural Language Generation [NLG]</a:t>
            </a:r>
          </a:p>
          <a:p>
            <a:pPr lvl="1" eaLnBrk="1" hangingPunct="1">
              <a:defRPr/>
            </a:pPr>
            <a:r>
              <a:rPr lang="en-US" altLang="en-US" dirty="0"/>
              <a:t>Interlinked with NLU</a:t>
            </a:r>
          </a:p>
          <a:p>
            <a:pPr lvl="1" eaLnBrk="1" hangingPunct="1">
              <a:defRPr/>
            </a:pPr>
            <a:r>
              <a:rPr lang="en-US" altLang="en-US" dirty="0"/>
              <a:t>Examples: MT, Abstractive Summarization, </a:t>
            </a:r>
            <a:r>
              <a:rPr lang="en-US" altLang="en-US" dirty="0" err="1"/>
              <a:t>Chatbots</a:t>
            </a:r>
            <a:r>
              <a:rPr lang="en-US" altLang="en-US" dirty="0"/>
              <a:t>/Conversational Agents</a:t>
            </a:r>
          </a:p>
          <a:p>
            <a:pPr marL="457200" lvl="1" indent="0" eaLnBrk="1" hangingPunct="1">
              <a:buFont typeface="Arial" panose="020B0604020202020204" pitchFamily="34" charset="0"/>
              <a:buNone/>
              <a:defRPr/>
            </a:pPr>
            <a:endParaRPr lang="en-US" altLang="en-US" dirty="0"/>
          </a:p>
          <a:p>
            <a:pPr eaLnBrk="1" hangingPunct="1">
              <a:defRPr/>
            </a:pPr>
            <a:endParaRPr lang="en-US" altLang="en-US" dirty="0"/>
          </a:p>
        </p:txBody>
      </p:sp>
      <p:sp>
        <p:nvSpPr>
          <p:cNvPr id="2" name="Footer Placeholder 1">
            <a:extLst>
              <a:ext uri="{FF2B5EF4-FFF2-40B4-BE49-F238E27FC236}">
                <a16:creationId xmlns:a16="http://schemas.microsoft.com/office/drawing/2014/main" id="{70A432D4-686D-4EBD-A58B-24253A1B2CC0}"/>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3" name="Slide Number Placeholder 2">
            <a:extLst>
              <a:ext uri="{FF2B5EF4-FFF2-40B4-BE49-F238E27FC236}">
                <a16:creationId xmlns:a16="http://schemas.microsoft.com/office/drawing/2014/main" id="{C4313C32-FFB8-47A0-9FA5-050380B35EBC}"/>
              </a:ext>
            </a:extLst>
          </p:cNvPr>
          <p:cNvSpPr>
            <a:spLocks noGrp="1"/>
          </p:cNvSpPr>
          <p:nvPr>
            <p:ph type="sldNum" sz="quarter" idx="12"/>
          </p:nvPr>
        </p:nvSpPr>
        <p:spPr/>
        <p:txBody>
          <a:bodyPr/>
          <a:lstStyle/>
          <a:p>
            <a:fld id="{C5F2BF34-A8A4-41FE-B021-876CF9AC3F0B}" type="slidenum">
              <a:rPr lang="en-IN" smtClean="0"/>
              <a:t>10</a:t>
            </a:fld>
            <a:endParaRPr lang="en-IN"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59CA3475-B76F-4E84-BC4D-2ABB6FBE3AF5}"/>
              </a:ext>
            </a:extLst>
          </p:cNvPr>
          <p:cNvSpPr>
            <a:spLocks noGrp="1"/>
          </p:cNvSpPr>
          <p:nvPr>
            <p:ph type="title"/>
          </p:nvPr>
        </p:nvSpPr>
        <p:spPr>
          <a:xfrm>
            <a:off x="209861" y="224851"/>
            <a:ext cx="11737300" cy="1118173"/>
          </a:xfrm>
        </p:spPr>
        <p:txBody>
          <a:bodyPr/>
          <a:lstStyle/>
          <a:p>
            <a:pPr eaLnBrk="1" hangingPunct="1"/>
            <a:r>
              <a:rPr lang="en-US" altLang="en-US" dirty="0"/>
              <a:t>NLU and NLG</a:t>
            </a:r>
          </a:p>
        </p:txBody>
      </p:sp>
      <p:sp>
        <p:nvSpPr>
          <p:cNvPr id="2" name="Footer Placeholder 1">
            <a:extLst>
              <a:ext uri="{FF2B5EF4-FFF2-40B4-BE49-F238E27FC236}">
                <a16:creationId xmlns:a16="http://schemas.microsoft.com/office/drawing/2014/main" id="{7A1DF6CC-A6DE-4857-86A2-A9CD10446117}"/>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3" name="Slide Number Placeholder 2">
            <a:extLst>
              <a:ext uri="{FF2B5EF4-FFF2-40B4-BE49-F238E27FC236}">
                <a16:creationId xmlns:a16="http://schemas.microsoft.com/office/drawing/2014/main" id="{EDADCEF8-ECE5-42F4-A41A-7BD10D11C8F7}"/>
              </a:ext>
            </a:extLst>
          </p:cNvPr>
          <p:cNvSpPr>
            <a:spLocks noGrp="1"/>
          </p:cNvSpPr>
          <p:nvPr>
            <p:ph type="sldNum" sz="quarter" idx="12"/>
          </p:nvPr>
        </p:nvSpPr>
        <p:spPr/>
        <p:txBody>
          <a:bodyPr/>
          <a:lstStyle/>
          <a:p>
            <a:fld id="{C5F2BF34-A8A4-41FE-B021-876CF9AC3F0B}" type="slidenum">
              <a:rPr lang="en-IN" smtClean="0"/>
              <a:t>11</a:t>
            </a:fld>
            <a:endParaRPr lang="en-IN" dirty="0"/>
          </a:p>
        </p:txBody>
      </p:sp>
      <p:sp>
        <p:nvSpPr>
          <p:cNvPr id="4" name="Rectangle 3">
            <a:extLst>
              <a:ext uri="{FF2B5EF4-FFF2-40B4-BE49-F238E27FC236}">
                <a16:creationId xmlns:a16="http://schemas.microsoft.com/office/drawing/2014/main" id="{5D4D4416-375D-4ECF-9B81-6DC392307821}"/>
              </a:ext>
            </a:extLst>
          </p:cNvPr>
          <p:cNvSpPr/>
          <p:nvPr/>
        </p:nvSpPr>
        <p:spPr>
          <a:xfrm>
            <a:off x="5308600" y="2527300"/>
            <a:ext cx="1651000" cy="1406525"/>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eaLnBrk="1" fontAlgn="auto" hangingPunct="1">
              <a:spcBef>
                <a:spcPts val="0"/>
              </a:spcBef>
              <a:spcAft>
                <a:spcPts val="0"/>
              </a:spcAft>
              <a:defRPr/>
            </a:pPr>
            <a:r>
              <a:rPr lang="en-US" dirty="0"/>
              <a:t>M. T. </a:t>
            </a:r>
          </a:p>
        </p:txBody>
      </p:sp>
      <p:sp>
        <p:nvSpPr>
          <p:cNvPr id="6" name="Rectangle 5">
            <a:extLst>
              <a:ext uri="{FF2B5EF4-FFF2-40B4-BE49-F238E27FC236}">
                <a16:creationId xmlns:a16="http://schemas.microsoft.com/office/drawing/2014/main" id="{308046D4-616F-46FF-9C27-3D308A246E39}"/>
              </a:ext>
            </a:extLst>
          </p:cNvPr>
          <p:cNvSpPr/>
          <p:nvPr/>
        </p:nvSpPr>
        <p:spPr>
          <a:xfrm>
            <a:off x="2513013" y="2557463"/>
            <a:ext cx="1652587" cy="1404937"/>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eaLnBrk="1" fontAlgn="auto" hangingPunct="1">
              <a:spcBef>
                <a:spcPts val="0"/>
              </a:spcBef>
              <a:spcAft>
                <a:spcPts val="0"/>
              </a:spcAft>
              <a:defRPr/>
            </a:pPr>
            <a:endParaRPr lang="en-US" dirty="0"/>
          </a:p>
          <a:p>
            <a:pPr algn="ctr" eaLnBrk="1" fontAlgn="auto" hangingPunct="1">
              <a:spcBef>
                <a:spcPts val="0"/>
              </a:spcBef>
              <a:spcAft>
                <a:spcPts val="0"/>
              </a:spcAft>
              <a:defRPr/>
            </a:pPr>
            <a:r>
              <a:rPr lang="en-US" dirty="0"/>
              <a:t>I am learning basics of NLP.</a:t>
            </a:r>
          </a:p>
        </p:txBody>
      </p:sp>
      <p:sp>
        <p:nvSpPr>
          <p:cNvPr id="7" name="Right Arrow 6">
            <a:extLst>
              <a:ext uri="{FF2B5EF4-FFF2-40B4-BE49-F238E27FC236}">
                <a16:creationId xmlns:a16="http://schemas.microsoft.com/office/drawing/2014/main" id="{2FEF55C2-5F20-47D7-BD1A-4A8CE5C0C334}"/>
              </a:ext>
            </a:extLst>
          </p:cNvPr>
          <p:cNvSpPr/>
          <p:nvPr/>
        </p:nvSpPr>
        <p:spPr>
          <a:xfrm>
            <a:off x="4271963" y="3195638"/>
            <a:ext cx="873125"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8" name="Right Arrow 7">
            <a:extLst>
              <a:ext uri="{FF2B5EF4-FFF2-40B4-BE49-F238E27FC236}">
                <a16:creationId xmlns:a16="http://schemas.microsoft.com/office/drawing/2014/main" id="{6ED517A6-ECE6-4FBF-A902-0261ABD9C697}"/>
              </a:ext>
            </a:extLst>
          </p:cNvPr>
          <p:cNvSpPr/>
          <p:nvPr/>
        </p:nvSpPr>
        <p:spPr>
          <a:xfrm>
            <a:off x="7440613" y="3198813"/>
            <a:ext cx="873125" cy="177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11" name="Rectangle 10">
            <a:extLst>
              <a:ext uri="{FF2B5EF4-FFF2-40B4-BE49-F238E27FC236}">
                <a16:creationId xmlns:a16="http://schemas.microsoft.com/office/drawing/2014/main" id="{9B90354A-E814-4A6A-A285-CF751D0CE172}"/>
              </a:ext>
            </a:extLst>
          </p:cNvPr>
          <p:cNvSpPr/>
          <p:nvPr/>
        </p:nvSpPr>
        <p:spPr>
          <a:xfrm>
            <a:off x="8712200" y="2573338"/>
            <a:ext cx="1651000" cy="1404937"/>
          </a:xfrm>
          <a:prstGeom prst="rect">
            <a:avLst/>
          </a:prstGeom>
        </p:spPr>
        <p:style>
          <a:lnRef idx="2">
            <a:schemeClr val="accent6"/>
          </a:lnRef>
          <a:fillRef idx="1">
            <a:schemeClr val="lt1"/>
          </a:fillRef>
          <a:effectRef idx="0">
            <a:schemeClr val="accent6"/>
          </a:effectRef>
          <a:fontRef idx="minor">
            <a:schemeClr val="dk1"/>
          </a:fontRef>
        </p:style>
        <p:txBody>
          <a:bodyPr anchor="ctr"/>
          <a:lstStyle/>
          <a:p>
            <a:pPr algn="ctr" eaLnBrk="1" fontAlgn="auto" hangingPunct="1">
              <a:spcBef>
                <a:spcPts val="0"/>
              </a:spcBef>
              <a:spcAft>
                <a:spcPts val="0"/>
              </a:spcAft>
              <a:defRPr/>
            </a:pPr>
            <a:r>
              <a:rPr lang="hi-IN" dirty="0"/>
              <a:t>मैं N.L.P. की मूल बातें सीख रहा हूँ</a:t>
            </a:r>
            <a:endParaRPr lang="en-US" dirty="0"/>
          </a:p>
        </p:txBody>
      </p:sp>
      <p:sp>
        <p:nvSpPr>
          <p:cNvPr id="12296" name="TextBox 11">
            <a:extLst>
              <a:ext uri="{FF2B5EF4-FFF2-40B4-BE49-F238E27FC236}">
                <a16:creationId xmlns:a16="http://schemas.microsoft.com/office/drawing/2014/main" id="{49AF8FEE-90B2-4734-83A7-13FB5C176417}"/>
              </a:ext>
            </a:extLst>
          </p:cNvPr>
          <p:cNvSpPr txBox="1">
            <a:spLocks noChangeArrowheads="1"/>
          </p:cNvSpPr>
          <p:nvPr/>
        </p:nvSpPr>
        <p:spPr bwMode="auto">
          <a:xfrm>
            <a:off x="3016250" y="4225925"/>
            <a:ext cx="3384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t>Natural Language Understanding</a:t>
            </a:r>
          </a:p>
        </p:txBody>
      </p:sp>
      <p:sp>
        <p:nvSpPr>
          <p:cNvPr id="12297" name="TextBox 12">
            <a:extLst>
              <a:ext uri="{FF2B5EF4-FFF2-40B4-BE49-F238E27FC236}">
                <a16:creationId xmlns:a16="http://schemas.microsoft.com/office/drawing/2014/main" id="{D34544B4-3898-44B7-8202-E8B7CCD66AAF}"/>
              </a:ext>
            </a:extLst>
          </p:cNvPr>
          <p:cNvSpPr txBox="1">
            <a:spLocks noChangeArrowheads="1"/>
          </p:cNvSpPr>
          <p:nvPr/>
        </p:nvSpPr>
        <p:spPr bwMode="auto">
          <a:xfrm>
            <a:off x="7194550" y="4229100"/>
            <a:ext cx="33845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lnSpc>
                <a:spcPct val="100000"/>
              </a:lnSpc>
              <a:spcBef>
                <a:spcPct val="0"/>
              </a:spcBef>
              <a:buFontTx/>
              <a:buNone/>
            </a:pPr>
            <a:r>
              <a:rPr lang="en-US" altLang="en-US" sz="1800"/>
              <a:t>Natural Language Generation</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338" name="Title 1">
            <a:extLst>
              <a:ext uri="{FF2B5EF4-FFF2-40B4-BE49-F238E27FC236}">
                <a16:creationId xmlns:a16="http://schemas.microsoft.com/office/drawing/2014/main" id="{CAFA282C-490A-47C2-B268-88C394ABDFB0}"/>
              </a:ext>
            </a:extLst>
          </p:cNvPr>
          <p:cNvSpPr>
            <a:spLocks noGrp="1"/>
          </p:cNvSpPr>
          <p:nvPr>
            <p:ph type="title"/>
          </p:nvPr>
        </p:nvSpPr>
        <p:spPr>
          <a:xfrm>
            <a:off x="209862" y="254057"/>
            <a:ext cx="11767279" cy="1066041"/>
          </a:xfrm>
        </p:spPr>
        <p:txBody>
          <a:bodyPr/>
          <a:lstStyle/>
          <a:p>
            <a:pPr eaLnBrk="1" hangingPunct="1"/>
            <a:r>
              <a:rPr lang="en-US" altLang="en-US" b="1" dirty="0"/>
              <a:t>Two broad paradigms to work with languages</a:t>
            </a:r>
          </a:p>
        </p:txBody>
      </p:sp>
      <p:sp>
        <p:nvSpPr>
          <p:cNvPr id="14339" name="Content Placeholder 2">
            <a:extLst>
              <a:ext uri="{FF2B5EF4-FFF2-40B4-BE49-F238E27FC236}">
                <a16:creationId xmlns:a16="http://schemas.microsoft.com/office/drawing/2014/main" id="{7BBDA83B-BF9E-43DF-861D-90F2BB13705B}"/>
              </a:ext>
            </a:extLst>
          </p:cNvPr>
          <p:cNvSpPr>
            <a:spLocks noGrp="1"/>
          </p:cNvSpPr>
          <p:nvPr>
            <p:ph idx="1"/>
          </p:nvPr>
        </p:nvSpPr>
        <p:spPr>
          <a:xfrm>
            <a:off x="838200" y="1773238"/>
            <a:ext cx="10515600" cy="5033962"/>
          </a:xfrm>
        </p:spPr>
        <p:txBody>
          <a:bodyPr/>
          <a:lstStyle/>
          <a:p>
            <a:pPr eaLnBrk="1" hangingPunct="1"/>
            <a:r>
              <a:rPr lang="en-US" altLang="en-US"/>
              <a:t>Rationalist</a:t>
            </a:r>
          </a:p>
          <a:p>
            <a:pPr eaLnBrk="1" hangingPunct="1"/>
            <a:endParaRPr lang="en-US" altLang="en-US"/>
          </a:p>
          <a:p>
            <a:pPr eaLnBrk="1" hangingPunct="1"/>
            <a:r>
              <a:rPr lang="en-US" altLang="en-US"/>
              <a:t>Empiricist</a:t>
            </a:r>
          </a:p>
          <a:p>
            <a:pPr eaLnBrk="1" hangingPunct="1"/>
            <a:endParaRPr lang="en-US" altLang="en-US"/>
          </a:p>
        </p:txBody>
      </p:sp>
      <p:sp>
        <p:nvSpPr>
          <p:cNvPr id="2" name="Footer Placeholder 1">
            <a:extLst>
              <a:ext uri="{FF2B5EF4-FFF2-40B4-BE49-F238E27FC236}">
                <a16:creationId xmlns:a16="http://schemas.microsoft.com/office/drawing/2014/main" id="{940A3888-87F5-4F15-AA6F-4E8E7E422F1D}"/>
              </a:ext>
            </a:extLst>
          </p:cNvPr>
          <p:cNvSpPr>
            <a:spLocks noGrp="1"/>
          </p:cNvSpPr>
          <p:nvPr>
            <p:ph type="ftr" sz="quarter" idx="11"/>
          </p:nvPr>
        </p:nvSpPr>
        <p:spPr/>
        <p:txBody>
          <a:bodyPr/>
          <a:lstStyle/>
          <a:p>
            <a:r>
              <a:rPr lang="en-US"/>
              <a:t>TEQIP-III Course on Deep Learning for NLP: Neural Networks II</a:t>
            </a:r>
            <a:endParaRPr lang="en-IN" dirty="0"/>
          </a:p>
        </p:txBody>
      </p:sp>
      <p:sp>
        <p:nvSpPr>
          <p:cNvPr id="3" name="Slide Number Placeholder 2">
            <a:extLst>
              <a:ext uri="{FF2B5EF4-FFF2-40B4-BE49-F238E27FC236}">
                <a16:creationId xmlns:a16="http://schemas.microsoft.com/office/drawing/2014/main" id="{41F7EF67-DD5E-4D15-A331-71679552A4DE}"/>
              </a:ext>
            </a:extLst>
          </p:cNvPr>
          <p:cNvSpPr>
            <a:spLocks noGrp="1"/>
          </p:cNvSpPr>
          <p:nvPr>
            <p:ph type="sldNum" sz="quarter" idx="12"/>
          </p:nvPr>
        </p:nvSpPr>
        <p:spPr/>
        <p:txBody>
          <a:bodyPr/>
          <a:lstStyle/>
          <a:p>
            <a:fld id="{C5F2BF34-A8A4-41FE-B021-876CF9AC3F0B}" type="slidenum">
              <a:rPr lang="en-IN" smtClean="0"/>
              <a:t>12</a:t>
            </a:fld>
            <a:endParaRPr lang="en-IN"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E51A61FE-29B9-460F-90A5-B02A3BC4870A}"/>
              </a:ext>
            </a:extLst>
          </p:cNvPr>
          <p:cNvSpPr>
            <a:spLocks noGrp="1"/>
          </p:cNvSpPr>
          <p:nvPr>
            <p:ph type="title"/>
          </p:nvPr>
        </p:nvSpPr>
        <p:spPr>
          <a:xfrm>
            <a:off x="209862" y="254057"/>
            <a:ext cx="11707318" cy="1066041"/>
          </a:xfrm>
        </p:spPr>
        <p:txBody>
          <a:bodyPr/>
          <a:lstStyle/>
          <a:p>
            <a:pPr eaLnBrk="1" hangingPunct="1"/>
            <a:r>
              <a:rPr lang="en-US" altLang="en-US" b="1" dirty="0"/>
              <a:t>Rationalist: Our brain is hardwired</a:t>
            </a:r>
          </a:p>
        </p:txBody>
      </p:sp>
      <p:sp>
        <p:nvSpPr>
          <p:cNvPr id="6147" name="Content Placeholder 2">
            <a:extLst>
              <a:ext uri="{FF2B5EF4-FFF2-40B4-BE49-F238E27FC236}">
                <a16:creationId xmlns:a16="http://schemas.microsoft.com/office/drawing/2014/main" id="{3D1165C1-CF92-4FEC-8B33-D30A223EB6E7}"/>
              </a:ext>
            </a:extLst>
          </p:cNvPr>
          <p:cNvSpPr>
            <a:spLocks noGrp="1"/>
          </p:cNvSpPr>
          <p:nvPr>
            <p:ph idx="1"/>
          </p:nvPr>
        </p:nvSpPr>
        <p:spPr>
          <a:xfrm>
            <a:off x="838200" y="1282518"/>
            <a:ext cx="10515600" cy="4458715"/>
          </a:xfrm>
        </p:spPr>
        <p:txBody>
          <a:bodyPr/>
          <a:lstStyle/>
          <a:p>
            <a:pPr eaLnBrk="1" hangingPunct="1">
              <a:defRPr/>
            </a:pPr>
            <a:r>
              <a:rPr lang="en-US" altLang="en-US" dirty="0"/>
              <a:t>Primary objective: describe the language models of human mind (I-Language)</a:t>
            </a:r>
          </a:p>
          <a:p>
            <a:pPr marL="0" indent="0" eaLnBrk="1" hangingPunct="1">
              <a:buFont typeface="Arial" panose="020B0604020202020204" pitchFamily="34" charset="0"/>
              <a:buNone/>
              <a:defRPr/>
            </a:pPr>
            <a:endParaRPr lang="en-US" altLang="en-US" dirty="0"/>
          </a:p>
          <a:p>
            <a:pPr eaLnBrk="1" hangingPunct="1">
              <a:defRPr/>
            </a:pPr>
            <a:r>
              <a:rPr lang="en-US" altLang="en-US" dirty="0"/>
              <a:t>Innate Language Faculty [Noam Chomsky]</a:t>
            </a:r>
          </a:p>
          <a:p>
            <a:pPr eaLnBrk="1" hangingPunct="1">
              <a:defRPr/>
            </a:pPr>
            <a:endParaRPr lang="en-US" altLang="en-US" dirty="0"/>
          </a:p>
          <a:p>
            <a:pPr eaLnBrk="1" hangingPunct="1">
              <a:defRPr/>
            </a:pPr>
            <a:r>
              <a:rPr lang="en-US" altLang="en-US" dirty="0"/>
              <a:t>Significant part of knowledge is pre-coded</a:t>
            </a:r>
          </a:p>
          <a:p>
            <a:pPr eaLnBrk="1" hangingPunct="1">
              <a:defRPr/>
            </a:pPr>
            <a:endParaRPr lang="en-US" altLang="en-US" dirty="0"/>
          </a:p>
          <a:p>
            <a:pPr eaLnBrk="1" hangingPunct="1">
              <a:defRPr/>
            </a:pPr>
            <a:endParaRPr lang="en-US" altLang="en-US" dirty="0"/>
          </a:p>
          <a:p>
            <a:pPr marL="0" indent="0" eaLnBrk="1" hangingPunct="1">
              <a:buFont typeface="Arial" panose="020B0604020202020204" pitchFamily="34" charset="0"/>
              <a:buNone/>
              <a:defRPr/>
            </a:pPr>
            <a:endParaRPr lang="en-US" altLang="en-US" dirty="0"/>
          </a:p>
        </p:txBody>
      </p:sp>
      <p:sp>
        <p:nvSpPr>
          <p:cNvPr id="2" name="Footer Placeholder 1">
            <a:extLst>
              <a:ext uri="{FF2B5EF4-FFF2-40B4-BE49-F238E27FC236}">
                <a16:creationId xmlns:a16="http://schemas.microsoft.com/office/drawing/2014/main" id="{72228C53-57C4-44D0-9AA1-BFE9BE5DFA11}"/>
              </a:ext>
            </a:extLst>
          </p:cNvPr>
          <p:cNvSpPr>
            <a:spLocks noGrp="1"/>
          </p:cNvSpPr>
          <p:nvPr>
            <p:ph type="ftr" sz="quarter" idx="11"/>
          </p:nvPr>
        </p:nvSpPr>
        <p:spPr/>
        <p:txBody>
          <a:bodyPr/>
          <a:lstStyle/>
          <a:p>
            <a:r>
              <a:rPr lang="en-US"/>
              <a:t>TEQIP-III Course on Deep Learning for NLP: Neural Networks II</a:t>
            </a:r>
            <a:endParaRPr lang="en-IN" dirty="0"/>
          </a:p>
        </p:txBody>
      </p:sp>
      <p:sp>
        <p:nvSpPr>
          <p:cNvPr id="3" name="Slide Number Placeholder 2">
            <a:extLst>
              <a:ext uri="{FF2B5EF4-FFF2-40B4-BE49-F238E27FC236}">
                <a16:creationId xmlns:a16="http://schemas.microsoft.com/office/drawing/2014/main" id="{6C3197F9-E5D8-48B0-B749-3014B549DDA0}"/>
              </a:ext>
            </a:extLst>
          </p:cNvPr>
          <p:cNvSpPr>
            <a:spLocks noGrp="1"/>
          </p:cNvSpPr>
          <p:nvPr>
            <p:ph type="sldNum" sz="quarter" idx="12"/>
          </p:nvPr>
        </p:nvSpPr>
        <p:spPr/>
        <p:txBody>
          <a:bodyPr/>
          <a:lstStyle/>
          <a:p>
            <a:fld id="{C5F2BF34-A8A4-41FE-B021-876CF9AC3F0B}" type="slidenum">
              <a:rPr lang="en-IN" smtClean="0"/>
              <a:t>13</a:t>
            </a:fld>
            <a:endParaRPr lang="en-IN"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8434" name="Title 1">
            <a:extLst>
              <a:ext uri="{FF2B5EF4-FFF2-40B4-BE49-F238E27FC236}">
                <a16:creationId xmlns:a16="http://schemas.microsoft.com/office/drawing/2014/main" id="{A4BA55A8-8577-4C41-8461-BA00D8EB4CAF}"/>
              </a:ext>
            </a:extLst>
          </p:cNvPr>
          <p:cNvSpPr>
            <a:spLocks noGrp="1"/>
          </p:cNvSpPr>
          <p:nvPr>
            <p:ph type="title"/>
          </p:nvPr>
        </p:nvSpPr>
        <p:spPr>
          <a:xfrm>
            <a:off x="224852" y="239067"/>
            <a:ext cx="11692328" cy="1066041"/>
          </a:xfrm>
        </p:spPr>
        <p:txBody>
          <a:bodyPr/>
          <a:lstStyle/>
          <a:p>
            <a:pPr eaLnBrk="1" hangingPunct="1"/>
            <a:r>
              <a:rPr lang="en-US" altLang="en-US" b="1" dirty="0"/>
              <a:t>Rationalist: In Practice</a:t>
            </a:r>
          </a:p>
        </p:txBody>
      </p:sp>
      <p:sp>
        <p:nvSpPr>
          <p:cNvPr id="6147" name="Content Placeholder 2">
            <a:extLst>
              <a:ext uri="{FF2B5EF4-FFF2-40B4-BE49-F238E27FC236}">
                <a16:creationId xmlns:a16="http://schemas.microsoft.com/office/drawing/2014/main" id="{F6F0FBBC-9978-4DD7-B343-2226E796D4E9}"/>
              </a:ext>
            </a:extLst>
          </p:cNvPr>
          <p:cNvSpPr>
            <a:spLocks noGrp="1"/>
          </p:cNvSpPr>
          <p:nvPr>
            <p:ph idx="1"/>
          </p:nvPr>
        </p:nvSpPr>
        <p:spPr>
          <a:xfrm>
            <a:off x="838200" y="1417428"/>
            <a:ext cx="10515600" cy="4263842"/>
          </a:xfrm>
        </p:spPr>
        <p:txBody>
          <a:bodyPr/>
          <a:lstStyle/>
          <a:p>
            <a:pPr eaLnBrk="1" hangingPunct="1">
              <a:defRPr/>
            </a:pPr>
            <a:r>
              <a:rPr lang="en-US" altLang="en-US" dirty="0"/>
              <a:t>Focuses on</a:t>
            </a:r>
          </a:p>
          <a:p>
            <a:pPr lvl="1" eaLnBrk="1" hangingPunct="1">
              <a:defRPr/>
            </a:pPr>
            <a:r>
              <a:rPr lang="en-US" altLang="en-US" dirty="0"/>
              <a:t>Rule based system and defining grammar</a:t>
            </a:r>
          </a:p>
          <a:p>
            <a:pPr marL="457200" lvl="1" indent="0" eaLnBrk="1" hangingPunct="1">
              <a:buFont typeface="Arial" panose="020B0604020202020204" pitchFamily="34" charset="0"/>
              <a:buNone/>
              <a:defRPr/>
            </a:pPr>
            <a:endParaRPr lang="en-US" altLang="en-US" dirty="0"/>
          </a:p>
          <a:p>
            <a:pPr eaLnBrk="1" hangingPunct="1">
              <a:defRPr/>
            </a:pPr>
            <a:r>
              <a:rPr lang="en-US" altLang="en-US" dirty="0"/>
              <a:t>Initial AI systems mimicked innate language faculty by trying to hardcode a lot of starting knowledge and reasoning mechanism</a:t>
            </a:r>
          </a:p>
          <a:p>
            <a:pPr eaLnBrk="1" hangingPunct="1">
              <a:defRPr/>
            </a:pPr>
            <a:endParaRPr lang="en-US" altLang="en-US" dirty="0"/>
          </a:p>
          <a:p>
            <a:pPr eaLnBrk="1" hangingPunct="1">
              <a:defRPr/>
            </a:pPr>
            <a:r>
              <a:rPr lang="en-US" altLang="en-US" dirty="0"/>
              <a:t>Models: State Machines, Formal rule systems (Regular Grammar/CFG), Logic</a:t>
            </a:r>
          </a:p>
        </p:txBody>
      </p:sp>
      <p:sp>
        <p:nvSpPr>
          <p:cNvPr id="2" name="Footer Placeholder 1">
            <a:extLst>
              <a:ext uri="{FF2B5EF4-FFF2-40B4-BE49-F238E27FC236}">
                <a16:creationId xmlns:a16="http://schemas.microsoft.com/office/drawing/2014/main" id="{1DC3AC54-75A8-4FC1-877A-D94151032EBF}"/>
              </a:ext>
            </a:extLst>
          </p:cNvPr>
          <p:cNvSpPr>
            <a:spLocks noGrp="1"/>
          </p:cNvSpPr>
          <p:nvPr>
            <p:ph type="ftr" sz="quarter" idx="11"/>
          </p:nvPr>
        </p:nvSpPr>
        <p:spPr/>
        <p:txBody>
          <a:bodyPr/>
          <a:lstStyle/>
          <a:p>
            <a:r>
              <a:rPr lang="en-US"/>
              <a:t>TEQIP-III Course on Deep Learning for NLP: Neural Networks II</a:t>
            </a:r>
            <a:endParaRPr lang="en-IN" dirty="0"/>
          </a:p>
        </p:txBody>
      </p:sp>
      <p:sp>
        <p:nvSpPr>
          <p:cNvPr id="3" name="Slide Number Placeholder 2">
            <a:extLst>
              <a:ext uri="{FF2B5EF4-FFF2-40B4-BE49-F238E27FC236}">
                <a16:creationId xmlns:a16="http://schemas.microsoft.com/office/drawing/2014/main" id="{F4DD01E6-DC4D-4548-843F-BCE383AFE195}"/>
              </a:ext>
            </a:extLst>
          </p:cNvPr>
          <p:cNvSpPr>
            <a:spLocks noGrp="1"/>
          </p:cNvSpPr>
          <p:nvPr>
            <p:ph type="sldNum" sz="quarter" idx="12"/>
          </p:nvPr>
        </p:nvSpPr>
        <p:spPr/>
        <p:txBody>
          <a:bodyPr/>
          <a:lstStyle/>
          <a:p>
            <a:fld id="{C5F2BF34-A8A4-41FE-B021-876CF9AC3F0B}" type="slidenum">
              <a:rPr lang="en-IN" smtClean="0"/>
              <a:t>14</a:t>
            </a:fld>
            <a:endParaRPr lang="en-IN"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4C191CF4-D4B6-4142-9643-A85B8E8AAD29}"/>
              </a:ext>
            </a:extLst>
          </p:cNvPr>
          <p:cNvSpPr>
            <a:spLocks noGrp="1"/>
          </p:cNvSpPr>
          <p:nvPr>
            <p:ph type="title"/>
          </p:nvPr>
        </p:nvSpPr>
        <p:spPr>
          <a:xfrm>
            <a:off x="164892" y="269047"/>
            <a:ext cx="11827239" cy="1066041"/>
          </a:xfrm>
        </p:spPr>
        <p:txBody>
          <a:bodyPr>
            <a:normAutofit fontScale="90000"/>
          </a:bodyPr>
          <a:lstStyle/>
          <a:p>
            <a:pPr eaLnBrk="1" hangingPunct="1"/>
            <a:r>
              <a:rPr lang="en-US" altLang="en-US" b="1" dirty="0"/>
              <a:t>Empiricist: Sense and experience in tandem with generic cognitive ability</a:t>
            </a:r>
          </a:p>
        </p:txBody>
      </p:sp>
      <p:sp>
        <p:nvSpPr>
          <p:cNvPr id="6147" name="Content Placeholder 2">
            <a:extLst>
              <a:ext uri="{FF2B5EF4-FFF2-40B4-BE49-F238E27FC236}">
                <a16:creationId xmlns:a16="http://schemas.microsoft.com/office/drawing/2014/main" id="{B155397F-18F5-4714-BC74-1DCBF2065E0E}"/>
              </a:ext>
            </a:extLst>
          </p:cNvPr>
          <p:cNvSpPr>
            <a:spLocks noGrp="1"/>
          </p:cNvSpPr>
          <p:nvPr>
            <p:ph idx="1"/>
          </p:nvPr>
        </p:nvSpPr>
        <p:spPr>
          <a:xfrm>
            <a:off x="838200" y="1687250"/>
            <a:ext cx="10515600" cy="3844118"/>
          </a:xfrm>
        </p:spPr>
        <p:txBody>
          <a:bodyPr/>
          <a:lstStyle/>
          <a:p>
            <a:pPr eaLnBrk="1" hangingPunct="1">
              <a:defRPr/>
            </a:pPr>
            <a:r>
              <a:rPr lang="en-US" altLang="en-US" dirty="0"/>
              <a:t>Primary objective: describe the language as it actually occurs (E-Language)</a:t>
            </a:r>
          </a:p>
          <a:p>
            <a:pPr marL="0" indent="0" eaLnBrk="1" hangingPunct="1">
              <a:buFont typeface="Arial" panose="020B0604020202020204" pitchFamily="34" charset="0"/>
              <a:buNone/>
              <a:defRPr/>
            </a:pPr>
            <a:endParaRPr lang="en-US" altLang="en-US" dirty="0"/>
          </a:p>
          <a:p>
            <a:pPr eaLnBrk="1" hangingPunct="1">
              <a:defRPr/>
            </a:pPr>
            <a:r>
              <a:rPr lang="en-US" altLang="en-US" dirty="0"/>
              <a:t>Differs with rationalist in degree of belief about nature of pre-coded knowledge</a:t>
            </a:r>
          </a:p>
          <a:p>
            <a:pPr lvl="1" eaLnBrk="1" hangingPunct="1">
              <a:defRPr/>
            </a:pPr>
            <a:r>
              <a:rPr lang="en-US" altLang="en-US" dirty="0"/>
              <a:t>Does assume generic ability of association, pattern recognition and generalization</a:t>
            </a:r>
          </a:p>
          <a:p>
            <a:pPr lvl="1" eaLnBrk="1" hangingPunct="1">
              <a:defRPr/>
            </a:pPr>
            <a:r>
              <a:rPr lang="en-US" altLang="en-US" dirty="0"/>
              <a:t>Generic ability works in tandem with rich sensory inputs</a:t>
            </a:r>
          </a:p>
          <a:p>
            <a:pPr eaLnBrk="1" hangingPunct="1">
              <a:defRPr/>
            </a:pPr>
            <a:endParaRPr lang="en-US" altLang="en-US" dirty="0"/>
          </a:p>
          <a:p>
            <a:pPr marL="0" indent="0" eaLnBrk="1" hangingPunct="1">
              <a:buFont typeface="Arial" panose="020B0604020202020204" pitchFamily="34" charset="0"/>
              <a:buNone/>
              <a:defRPr/>
            </a:pPr>
            <a:endParaRPr lang="en-US" altLang="en-US" dirty="0"/>
          </a:p>
          <a:p>
            <a:pPr eaLnBrk="1" hangingPunct="1">
              <a:defRPr/>
            </a:pPr>
            <a:endParaRPr lang="en-US" altLang="en-US" dirty="0"/>
          </a:p>
          <a:p>
            <a:pPr marL="0" indent="0" eaLnBrk="1" hangingPunct="1">
              <a:buFont typeface="Arial" panose="020B0604020202020204" pitchFamily="34" charset="0"/>
              <a:buNone/>
              <a:defRPr/>
            </a:pPr>
            <a:endParaRPr lang="en-US" altLang="en-US" dirty="0"/>
          </a:p>
        </p:txBody>
      </p:sp>
      <p:sp>
        <p:nvSpPr>
          <p:cNvPr id="2" name="Footer Placeholder 1">
            <a:extLst>
              <a:ext uri="{FF2B5EF4-FFF2-40B4-BE49-F238E27FC236}">
                <a16:creationId xmlns:a16="http://schemas.microsoft.com/office/drawing/2014/main" id="{EDB4111F-A64C-4887-8949-0B552EF674E7}"/>
              </a:ext>
            </a:extLst>
          </p:cNvPr>
          <p:cNvSpPr>
            <a:spLocks noGrp="1"/>
          </p:cNvSpPr>
          <p:nvPr>
            <p:ph type="ftr" sz="quarter" idx="11"/>
          </p:nvPr>
        </p:nvSpPr>
        <p:spPr/>
        <p:txBody>
          <a:bodyPr/>
          <a:lstStyle/>
          <a:p>
            <a:r>
              <a:rPr lang="en-US"/>
              <a:t>TEQIP-III Course on Deep Learning for NLP: Neural Networks II</a:t>
            </a:r>
            <a:endParaRPr lang="en-IN" dirty="0"/>
          </a:p>
        </p:txBody>
      </p:sp>
      <p:sp>
        <p:nvSpPr>
          <p:cNvPr id="3" name="Slide Number Placeholder 2">
            <a:extLst>
              <a:ext uri="{FF2B5EF4-FFF2-40B4-BE49-F238E27FC236}">
                <a16:creationId xmlns:a16="http://schemas.microsoft.com/office/drawing/2014/main" id="{80FA10F2-EEE1-4CB9-B546-5749370CC732}"/>
              </a:ext>
            </a:extLst>
          </p:cNvPr>
          <p:cNvSpPr>
            <a:spLocks noGrp="1"/>
          </p:cNvSpPr>
          <p:nvPr>
            <p:ph type="sldNum" sz="quarter" idx="12"/>
          </p:nvPr>
        </p:nvSpPr>
        <p:spPr/>
        <p:txBody>
          <a:bodyPr/>
          <a:lstStyle/>
          <a:p>
            <a:fld id="{C5F2BF34-A8A4-41FE-B021-876CF9AC3F0B}" type="slidenum">
              <a:rPr lang="en-IN" smtClean="0"/>
              <a:t>15</a:t>
            </a:fld>
            <a:endParaRPr lang="en-IN"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2D61C2F5-1481-4714-92DA-06C04A0DB55B}"/>
              </a:ext>
            </a:extLst>
          </p:cNvPr>
          <p:cNvSpPr>
            <a:spLocks noGrp="1"/>
          </p:cNvSpPr>
          <p:nvPr>
            <p:ph type="title"/>
          </p:nvPr>
        </p:nvSpPr>
        <p:spPr>
          <a:xfrm>
            <a:off x="194872" y="239067"/>
            <a:ext cx="11752289" cy="1066041"/>
          </a:xfrm>
        </p:spPr>
        <p:txBody>
          <a:bodyPr/>
          <a:lstStyle/>
          <a:p>
            <a:pPr eaLnBrk="1" hangingPunct="1"/>
            <a:r>
              <a:rPr lang="en-US" altLang="en-US" b="1" dirty="0"/>
              <a:t>Empiricist: In Practice</a:t>
            </a:r>
          </a:p>
        </p:txBody>
      </p:sp>
      <p:sp>
        <p:nvSpPr>
          <p:cNvPr id="6147" name="Content Placeholder 2">
            <a:extLst>
              <a:ext uri="{FF2B5EF4-FFF2-40B4-BE49-F238E27FC236}">
                <a16:creationId xmlns:a16="http://schemas.microsoft.com/office/drawing/2014/main" id="{F5C47A4B-D1CC-4F3F-8462-46414065E224}"/>
              </a:ext>
            </a:extLst>
          </p:cNvPr>
          <p:cNvSpPr>
            <a:spLocks noGrp="1"/>
          </p:cNvSpPr>
          <p:nvPr>
            <p:ph idx="1"/>
          </p:nvPr>
        </p:nvSpPr>
        <p:spPr>
          <a:xfrm>
            <a:off x="838200" y="1312498"/>
            <a:ext cx="10515600" cy="4578636"/>
          </a:xfrm>
        </p:spPr>
        <p:txBody>
          <a:bodyPr/>
          <a:lstStyle/>
          <a:p>
            <a:pPr eaLnBrk="1" hangingPunct="1">
              <a:defRPr/>
            </a:pPr>
            <a:r>
              <a:rPr lang="en-US" altLang="en-US" dirty="0"/>
              <a:t>Focuses on</a:t>
            </a:r>
          </a:p>
          <a:p>
            <a:pPr lvl="1" eaLnBrk="1" hangingPunct="1">
              <a:defRPr/>
            </a:pPr>
            <a:r>
              <a:rPr lang="en-US" altLang="en-US" dirty="0"/>
              <a:t>Large collection of text and data-driven approaches</a:t>
            </a:r>
          </a:p>
          <a:p>
            <a:pPr marL="457200" lvl="1" indent="0" eaLnBrk="1" hangingPunct="1">
              <a:buFont typeface="Arial" panose="020B0604020202020204" pitchFamily="34" charset="0"/>
              <a:buNone/>
              <a:defRPr/>
            </a:pPr>
            <a:endParaRPr lang="en-US" altLang="en-US" dirty="0"/>
          </a:p>
          <a:p>
            <a:pPr eaLnBrk="1" hangingPunct="1">
              <a:defRPr/>
            </a:pPr>
            <a:r>
              <a:rPr lang="en-US" altLang="en-US" dirty="0"/>
              <a:t>Explores and uses common patterns in language use</a:t>
            </a:r>
          </a:p>
          <a:p>
            <a:pPr eaLnBrk="1" hangingPunct="1">
              <a:defRPr/>
            </a:pPr>
            <a:endParaRPr lang="en-US" altLang="en-US" dirty="0"/>
          </a:p>
          <a:p>
            <a:pPr eaLnBrk="1" hangingPunct="1">
              <a:defRPr/>
            </a:pPr>
            <a:r>
              <a:rPr lang="en-US" altLang="en-US" dirty="0"/>
              <a:t>Appropriate Probabilistic, Statistical, Pattern-recognition and ML Models</a:t>
            </a:r>
          </a:p>
          <a:p>
            <a:pPr lvl="1" eaLnBrk="1" hangingPunct="1">
              <a:defRPr/>
            </a:pPr>
            <a:r>
              <a:rPr lang="en-US" altLang="en-US" dirty="0"/>
              <a:t>Objective is to tune model parameters to learn the complicated and extensive language structure</a:t>
            </a:r>
          </a:p>
          <a:p>
            <a:pPr lvl="1" eaLnBrk="1" hangingPunct="1">
              <a:defRPr/>
            </a:pPr>
            <a:r>
              <a:rPr lang="en-US" altLang="en-US" dirty="0"/>
              <a:t>We will see plenty of them during the course</a:t>
            </a:r>
          </a:p>
        </p:txBody>
      </p:sp>
      <p:sp>
        <p:nvSpPr>
          <p:cNvPr id="2" name="Footer Placeholder 1">
            <a:extLst>
              <a:ext uri="{FF2B5EF4-FFF2-40B4-BE49-F238E27FC236}">
                <a16:creationId xmlns:a16="http://schemas.microsoft.com/office/drawing/2014/main" id="{841E66FF-C11D-460F-B19D-C66303FD9F50}"/>
              </a:ext>
            </a:extLst>
          </p:cNvPr>
          <p:cNvSpPr>
            <a:spLocks noGrp="1"/>
          </p:cNvSpPr>
          <p:nvPr>
            <p:ph type="ftr" sz="quarter" idx="11"/>
          </p:nvPr>
        </p:nvSpPr>
        <p:spPr/>
        <p:txBody>
          <a:bodyPr/>
          <a:lstStyle/>
          <a:p>
            <a:r>
              <a:rPr lang="en-US"/>
              <a:t>TEQIP-III Course on Deep Learning for NLP: Neural Networks II</a:t>
            </a:r>
            <a:endParaRPr lang="en-IN" dirty="0"/>
          </a:p>
        </p:txBody>
      </p:sp>
      <p:sp>
        <p:nvSpPr>
          <p:cNvPr id="3" name="Slide Number Placeholder 2">
            <a:extLst>
              <a:ext uri="{FF2B5EF4-FFF2-40B4-BE49-F238E27FC236}">
                <a16:creationId xmlns:a16="http://schemas.microsoft.com/office/drawing/2014/main" id="{CE0BFB3A-4392-413B-9E2F-109EAC1DC543}"/>
              </a:ext>
            </a:extLst>
          </p:cNvPr>
          <p:cNvSpPr>
            <a:spLocks noGrp="1"/>
          </p:cNvSpPr>
          <p:nvPr>
            <p:ph type="sldNum" sz="quarter" idx="12"/>
          </p:nvPr>
        </p:nvSpPr>
        <p:spPr/>
        <p:txBody>
          <a:bodyPr/>
          <a:lstStyle/>
          <a:p>
            <a:fld id="{C5F2BF34-A8A4-41FE-B021-876CF9AC3F0B}" type="slidenum">
              <a:rPr lang="en-IN" smtClean="0"/>
              <a:t>16</a:t>
            </a:fld>
            <a:endParaRPr lang="en-IN"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4B3DBF9-A1C1-467F-AD78-043BFBBDDBC4}"/>
              </a:ext>
            </a:extLst>
          </p:cNvPr>
          <p:cNvSpPr>
            <a:spLocks noGrp="1"/>
          </p:cNvSpPr>
          <p:nvPr>
            <p:ph type="title"/>
          </p:nvPr>
        </p:nvSpPr>
        <p:spPr/>
        <p:txBody>
          <a:bodyPr/>
          <a:lstStyle/>
          <a:p>
            <a:r>
              <a:rPr lang="en-IN" dirty="0"/>
              <a:t>Introduction to NLP</a:t>
            </a:r>
          </a:p>
        </p:txBody>
      </p:sp>
      <p:sp>
        <p:nvSpPr>
          <p:cNvPr id="7" name="Text Placeholder 6">
            <a:extLst>
              <a:ext uri="{FF2B5EF4-FFF2-40B4-BE49-F238E27FC236}">
                <a16:creationId xmlns:a16="http://schemas.microsoft.com/office/drawing/2014/main" id="{F4EB9164-EAC9-4207-9276-AA8C27D09680}"/>
              </a:ext>
            </a:extLst>
          </p:cNvPr>
          <p:cNvSpPr>
            <a:spLocks noGrp="1"/>
          </p:cNvSpPr>
          <p:nvPr>
            <p:ph type="body" idx="1"/>
          </p:nvPr>
        </p:nvSpPr>
        <p:spPr/>
        <p:txBody>
          <a:bodyPr/>
          <a:lstStyle/>
          <a:p>
            <a:r>
              <a:rPr lang="en-IN" dirty="0"/>
              <a:t>Why NLP is Hard?</a:t>
            </a:r>
          </a:p>
        </p:txBody>
      </p:sp>
      <p:sp>
        <p:nvSpPr>
          <p:cNvPr id="2" name="Footer Placeholder 1">
            <a:extLst>
              <a:ext uri="{FF2B5EF4-FFF2-40B4-BE49-F238E27FC236}">
                <a16:creationId xmlns:a16="http://schemas.microsoft.com/office/drawing/2014/main" id="{62778E9E-7916-4DF7-8C0E-C18EF6AB2A77}"/>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3" name="Slide Number Placeholder 2">
            <a:extLst>
              <a:ext uri="{FF2B5EF4-FFF2-40B4-BE49-F238E27FC236}">
                <a16:creationId xmlns:a16="http://schemas.microsoft.com/office/drawing/2014/main" id="{0DD46A9B-EC13-43EE-81B8-A5485D053390}"/>
              </a:ext>
            </a:extLst>
          </p:cNvPr>
          <p:cNvSpPr>
            <a:spLocks noGrp="1"/>
          </p:cNvSpPr>
          <p:nvPr>
            <p:ph type="sldNum" sz="quarter" idx="12"/>
          </p:nvPr>
        </p:nvSpPr>
        <p:spPr/>
        <p:txBody>
          <a:bodyPr/>
          <a:lstStyle/>
          <a:p>
            <a:fld id="{19713A0C-9D2D-400B-8F12-117CE2477AA9}" type="slidenum">
              <a:rPr lang="en-IN" smtClean="0"/>
              <a:t>17</a:t>
            </a:fld>
            <a:endParaRPr lang="en-IN"/>
          </a:p>
        </p:txBody>
      </p:sp>
    </p:spTree>
    <p:extLst>
      <p:ext uri="{BB962C8B-B14F-4D97-AF65-F5344CB8AC3E}">
        <p14:creationId xmlns:p14="http://schemas.microsoft.com/office/powerpoint/2010/main" val="35119636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A0BEF5C-2EB7-41C2-9A5B-A9A92C7B8F60}"/>
              </a:ext>
            </a:extLst>
          </p:cNvPr>
          <p:cNvSpPr>
            <a:spLocks noGrp="1"/>
          </p:cNvSpPr>
          <p:nvPr>
            <p:ph type="title"/>
          </p:nvPr>
        </p:nvSpPr>
        <p:spPr/>
        <p:txBody>
          <a:bodyPr/>
          <a:lstStyle/>
          <a:p>
            <a:r>
              <a:rPr lang="en-IN" dirty="0"/>
              <a:t>Primary reasons</a:t>
            </a:r>
          </a:p>
        </p:txBody>
      </p:sp>
      <p:sp>
        <p:nvSpPr>
          <p:cNvPr id="5" name="Content Placeholder 4">
            <a:extLst>
              <a:ext uri="{FF2B5EF4-FFF2-40B4-BE49-F238E27FC236}">
                <a16:creationId xmlns:a16="http://schemas.microsoft.com/office/drawing/2014/main" id="{E15B71E5-338C-4333-A17B-2DB18F83921D}"/>
              </a:ext>
            </a:extLst>
          </p:cNvPr>
          <p:cNvSpPr>
            <a:spLocks noGrp="1"/>
          </p:cNvSpPr>
          <p:nvPr>
            <p:ph idx="1"/>
          </p:nvPr>
        </p:nvSpPr>
        <p:spPr/>
        <p:txBody>
          <a:bodyPr/>
          <a:lstStyle/>
          <a:p>
            <a:r>
              <a:rPr lang="en-IN" dirty="0"/>
              <a:t>Multiple intertwined levels of NLP</a:t>
            </a:r>
          </a:p>
          <a:p>
            <a:endParaRPr lang="en-IN" dirty="0"/>
          </a:p>
          <a:p>
            <a:r>
              <a:rPr lang="en-IN" dirty="0"/>
              <a:t>Ambiguity at each level</a:t>
            </a:r>
          </a:p>
          <a:p>
            <a:endParaRPr lang="en-IN" dirty="0"/>
          </a:p>
          <a:p>
            <a:r>
              <a:rPr lang="en-IN" dirty="0"/>
              <a:t>Data and Annotation</a:t>
            </a:r>
          </a:p>
        </p:txBody>
      </p:sp>
      <p:sp>
        <p:nvSpPr>
          <p:cNvPr id="2" name="Footer Placeholder 1">
            <a:extLst>
              <a:ext uri="{FF2B5EF4-FFF2-40B4-BE49-F238E27FC236}">
                <a16:creationId xmlns:a16="http://schemas.microsoft.com/office/drawing/2014/main" id="{BD4588D2-CC9E-4CCD-A79A-2EC10664AD64}"/>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3" name="Slide Number Placeholder 2">
            <a:extLst>
              <a:ext uri="{FF2B5EF4-FFF2-40B4-BE49-F238E27FC236}">
                <a16:creationId xmlns:a16="http://schemas.microsoft.com/office/drawing/2014/main" id="{48EE953A-5590-463D-A94F-DC00118AB1F7}"/>
              </a:ext>
            </a:extLst>
          </p:cNvPr>
          <p:cNvSpPr>
            <a:spLocks noGrp="1"/>
          </p:cNvSpPr>
          <p:nvPr>
            <p:ph type="sldNum" sz="quarter" idx="12"/>
          </p:nvPr>
        </p:nvSpPr>
        <p:spPr/>
        <p:txBody>
          <a:bodyPr/>
          <a:lstStyle/>
          <a:p>
            <a:fld id="{19713A0C-9D2D-400B-8F12-117CE2477AA9}" type="slidenum">
              <a:rPr lang="en-IN" smtClean="0"/>
              <a:t>18</a:t>
            </a:fld>
            <a:endParaRPr lang="en-IN"/>
          </a:p>
        </p:txBody>
      </p:sp>
    </p:spTree>
    <p:extLst>
      <p:ext uri="{BB962C8B-B14F-4D97-AF65-F5344CB8AC3E}">
        <p14:creationId xmlns:p14="http://schemas.microsoft.com/office/powerpoint/2010/main" val="31781864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872EE-634B-4BE1-97C6-D6800E40D1CA}"/>
              </a:ext>
            </a:extLst>
          </p:cNvPr>
          <p:cNvSpPr>
            <a:spLocks noGrp="1"/>
          </p:cNvSpPr>
          <p:nvPr>
            <p:ph type="title"/>
          </p:nvPr>
        </p:nvSpPr>
        <p:spPr/>
        <p:txBody>
          <a:bodyPr/>
          <a:lstStyle/>
          <a:p>
            <a:r>
              <a:rPr lang="en-IN" dirty="0"/>
              <a:t>Ambiguity</a:t>
            </a:r>
          </a:p>
        </p:txBody>
      </p:sp>
      <p:sp>
        <p:nvSpPr>
          <p:cNvPr id="3" name="Content Placeholder 2">
            <a:extLst>
              <a:ext uri="{FF2B5EF4-FFF2-40B4-BE49-F238E27FC236}">
                <a16:creationId xmlns:a16="http://schemas.microsoft.com/office/drawing/2014/main" id="{49E1BB2D-6E48-4E56-82E4-B9486D3F6850}"/>
              </a:ext>
            </a:extLst>
          </p:cNvPr>
          <p:cNvSpPr>
            <a:spLocks noGrp="1"/>
          </p:cNvSpPr>
          <p:nvPr>
            <p:ph idx="1"/>
          </p:nvPr>
        </p:nvSpPr>
        <p:spPr/>
        <p:txBody>
          <a:bodyPr/>
          <a:lstStyle/>
          <a:p>
            <a:r>
              <a:rPr lang="en-IN" dirty="0"/>
              <a:t>Consider the two sentences</a:t>
            </a:r>
          </a:p>
          <a:p>
            <a:pPr lvl="1"/>
            <a:r>
              <a:rPr lang="en-IN" dirty="0"/>
              <a:t>S1: </a:t>
            </a:r>
            <a:r>
              <a:rPr lang="en-IN" i="1" dirty="0"/>
              <a:t>I made her duck</a:t>
            </a:r>
          </a:p>
          <a:p>
            <a:pPr lvl="1"/>
            <a:endParaRPr lang="en-IN" i="1" dirty="0"/>
          </a:p>
          <a:p>
            <a:pPr lvl="1"/>
            <a:r>
              <a:rPr lang="en-IN" dirty="0"/>
              <a:t>S2: </a:t>
            </a:r>
            <a:r>
              <a:rPr lang="en-IN" i="1" dirty="0"/>
              <a:t>Time flies like an arrow</a:t>
            </a:r>
            <a:endParaRPr lang="en-IN" dirty="0"/>
          </a:p>
        </p:txBody>
      </p:sp>
      <p:sp>
        <p:nvSpPr>
          <p:cNvPr id="4" name="Footer Placeholder 3">
            <a:extLst>
              <a:ext uri="{FF2B5EF4-FFF2-40B4-BE49-F238E27FC236}">
                <a16:creationId xmlns:a16="http://schemas.microsoft.com/office/drawing/2014/main" id="{6B12608A-0B2E-43B8-80DB-33F58C8DD4ED}"/>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145B46E2-049D-416D-B645-0B048B1C76AE}"/>
              </a:ext>
            </a:extLst>
          </p:cNvPr>
          <p:cNvSpPr>
            <a:spLocks noGrp="1"/>
          </p:cNvSpPr>
          <p:nvPr>
            <p:ph type="sldNum" sz="quarter" idx="12"/>
          </p:nvPr>
        </p:nvSpPr>
        <p:spPr/>
        <p:txBody>
          <a:bodyPr/>
          <a:lstStyle/>
          <a:p>
            <a:fld id="{19713A0C-9D2D-400B-8F12-117CE2477AA9}" type="slidenum">
              <a:rPr lang="en-IN" smtClean="0"/>
              <a:t>19</a:t>
            </a:fld>
            <a:endParaRPr lang="en-IN"/>
          </a:p>
        </p:txBody>
      </p:sp>
    </p:spTree>
    <p:extLst>
      <p:ext uri="{BB962C8B-B14F-4D97-AF65-F5344CB8AC3E}">
        <p14:creationId xmlns:p14="http://schemas.microsoft.com/office/powerpoint/2010/main" val="2241943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A0A65-5FC4-4C16-AF98-5F3E76CBA468}"/>
              </a:ext>
            </a:extLst>
          </p:cNvPr>
          <p:cNvSpPr>
            <a:spLocks noGrp="1"/>
          </p:cNvSpPr>
          <p:nvPr>
            <p:ph type="title"/>
          </p:nvPr>
        </p:nvSpPr>
        <p:spPr/>
        <p:txBody>
          <a:bodyPr/>
          <a:lstStyle/>
          <a:p>
            <a:r>
              <a:rPr lang="en-IN" dirty="0"/>
              <a:t>Outline</a:t>
            </a:r>
          </a:p>
        </p:txBody>
      </p:sp>
      <p:sp>
        <p:nvSpPr>
          <p:cNvPr id="3" name="Content Placeholder 2">
            <a:extLst>
              <a:ext uri="{FF2B5EF4-FFF2-40B4-BE49-F238E27FC236}">
                <a16:creationId xmlns:a16="http://schemas.microsoft.com/office/drawing/2014/main" id="{03A01639-6B68-452B-90A2-565CA62D63E1}"/>
              </a:ext>
            </a:extLst>
          </p:cNvPr>
          <p:cNvSpPr>
            <a:spLocks noGrp="1"/>
          </p:cNvSpPr>
          <p:nvPr>
            <p:ph idx="1"/>
          </p:nvPr>
        </p:nvSpPr>
        <p:spPr/>
        <p:txBody>
          <a:bodyPr>
            <a:normAutofit/>
          </a:bodyPr>
          <a:lstStyle/>
          <a:p>
            <a:r>
              <a:rPr lang="en-IN" b="1" dirty="0"/>
              <a:t>What is NLP?</a:t>
            </a:r>
          </a:p>
          <a:p>
            <a:r>
              <a:rPr lang="en-IN" b="1" dirty="0"/>
              <a:t>Why NLP for Social Media?</a:t>
            </a:r>
            <a:endParaRPr lang="en-IN" dirty="0">
              <a:solidFill>
                <a:schemeClr val="tx1"/>
              </a:solidFill>
            </a:endParaRPr>
          </a:p>
          <a:p>
            <a:r>
              <a:rPr lang="en-IN" b="1" dirty="0"/>
              <a:t>What specific challenges Social Media Text pose?</a:t>
            </a:r>
          </a:p>
          <a:p>
            <a:r>
              <a:rPr lang="en-IN" b="1" dirty="0"/>
              <a:t>Getting Started</a:t>
            </a:r>
            <a:endParaRPr lang="en-IN" dirty="0">
              <a:solidFill>
                <a:schemeClr val="tx1"/>
              </a:solidFill>
            </a:endParaRPr>
          </a:p>
        </p:txBody>
      </p:sp>
      <p:sp>
        <p:nvSpPr>
          <p:cNvPr id="6" name="Footer Placeholder 5">
            <a:extLst>
              <a:ext uri="{FF2B5EF4-FFF2-40B4-BE49-F238E27FC236}">
                <a16:creationId xmlns:a16="http://schemas.microsoft.com/office/drawing/2014/main" id="{94991CDC-0D3F-403C-8EF1-626AD353DBD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DF5327"/>
                </a:solidFill>
                <a:effectLst/>
                <a:uLnTx/>
                <a:uFillTx/>
                <a:latin typeface="Corbel" panose="020B0503020204020204"/>
                <a:ea typeface="+mn-ea"/>
                <a:cs typeface="+mn-cs"/>
              </a:rPr>
              <a:t>e-</a:t>
            </a:r>
            <a:r>
              <a:rPr lang="en-US" dirty="0">
                <a:solidFill>
                  <a:srgbClr val="DF5327"/>
                </a:solidFill>
                <a:latin typeface="Corbel" panose="020B0503020204020204"/>
              </a:rPr>
              <a:t>Faculty Training Program: </a:t>
            </a:r>
            <a:r>
              <a:rPr kumimoji="0" lang="en-US" sz="1200" b="0" i="0" u="none" strike="noStrike" kern="1200" cap="none" spc="0" normalizeH="0" baseline="0" noProof="0" dirty="0">
                <a:ln>
                  <a:noFill/>
                </a:ln>
                <a:solidFill>
                  <a:srgbClr val="DF5327"/>
                </a:solidFill>
                <a:effectLst/>
                <a:uLnTx/>
                <a:uFillTx/>
                <a:latin typeface="Corbel" panose="020B0503020204020204"/>
                <a:ea typeface="+mn-ea"/>
                <a:cs typeface="+mn-cs"/>
              </a:rPr>
              <a:t>ML for Social Media Analytics </a:t>
            </a:r>
            <a:endParaRPr kumimoji="0" lang="en-IN" sz="1200" b="0" i="0" u="none" strike="noStrike" kern="1200" cap="none" spc="0" normalizeH="0" baseline="0" noProof="0" dirty="0">
              <a:ln>
                <a:noFill/>
              </a:ln>
              <a:solidFill>
                <a:srgbClr val="DF5327"/>
              </a:solidFill>
              <a:effectLst/>
              <a:uLnTx/>
              <a:uFillTx/>
              <a:latin typeface="Corbel" panose="020B0503020204020204"/>
              <a:ea typeface="+mn-ea"/>
              <a:cs typeface="+mn-cs"/>
            </a:endParaRPr>
          </a:p>
        </p:txBody>
      </p:sp>
      <p:sp>
        <p:nvSpPr>
          <p:cNvPr id="7" name="Slide Number Placeholder 6">
            <a:extLst>
              <a:ext uri="{FF2B5EF4-FFF2-40B4-BE49-F238E27FC236}">
                <a16:creationId xmlns:a16="http://schemas.microsoft.com/office/drawing/2014/main" id="{BC7C49C6-4F17-4F11-9EA2-9B39A9822B1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9713A0C-9D2D-400B-8F12-117CE2477AA9}" type="slidenum">
              <a:rPr kumimoji="0" lang="en-IN" sz="1200" b="0" i="0" u="none" strike="noStrike" kern="1200" cap="none" spc="0" normalizeH="0" baseline="0" noProof="0" smtClean="0">
                <a:ln>
                  <a:noFill/>
                </a:ln>
                <a:solidFill>
                  <a:srgbClr val="DF5327"/>
                </a:solidFill>
                <a:effectLst/>
                <a:uLnTx/>
                <a:uFillTx/>
                <a:latin typeface="Corbel" panose="020B050302020402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IN" sz="1200" b="0" i="0" u="none" strike="noStrike" kern="1200" cap="none" spc="0" normalizeH="0" baseline="0" noProof="0">
              <a:ln>
                <a:noFill/>
              </a:ln>
              <a:solidFill>
                <a:srgbClr val="DF5327"/>
              </a:solidFill>
              <a:effectLst/>
              <a:uLnTx/>
              <a:uFillTx/>
              <a:latin typeface="Corbel" panose="020B0503020204020204"/>
              <a:ea typeface="+mn-ea"/>
              <a:cs typeface="+mn-cs"/>
            </a:endParaRPr>
          </a:p>
        </p:txBody>
      </p:sp>
    </p:spTree>
    <p:extLst>
      <p:ext uri="{BB962C8B-B14F-4D97-AF65-F5344CB8AC3E}">
        <p14:creationId xmlns:p14="http://schemas.microsoft.com/office/powerpoint/2010/main" val="673008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872EE-634B-4BE1-97C6-D6800E40D1CA}"/>
              </a:ext>
            </a:extLst>
          </p:cNvPr>
          <p:cNvSpPr>
            <a:spLocks noGrp="1"/>
          </p:cNvSpPr>
          <p:nvPr>
            <p:ph type="title"/>
          </p:nvPr>
        </p:nvSpPr>
        <p:spPr/>
        <p:txBody>
          <a:bodyPr/>
          <a:lstStyle/>
          <a:p>
            <a:r>
              <a:rPr lang="en-IN" dirty="0"/>
              <a:t>Ambiguity</a:t>
            </a:r>
          </a:p>
        </p:txBody>
      </p:sp>
      <p:sp>
        <p:nvSpPr>
          <p:cNvPr id="3" name="Content Placeholder 2">
            <a:extLst>
              <a:ext uri="{FF2B5EF4-FFF2-40B4-BE49-F238E27FC236}">
                <a16:creationId xmlns:a16="http://schemas.microsoft.com/office/drawing/2014/main" id="{49E1BB2D-6E48-4E56-82E4-B9486D3F6850}"/>
              </a:ext>
            </a:extLst>
          </p:cNvPr>
          <p:cNvSpPr>
            <a:spLocks noGrp="1"/>
          </p:cNvSpPr>
          <p:nvPr>
            <p:ph idx="1"/>
          </p:nvPr>
        </p:nvSpPr>
        <p:spPr/>
        <p:txBody>
          <a:bodyPr/>
          <a:lstStyle/>
          <a:p>
            <a:r>
              <a:rPr lang="en-IN" dirty="0"/>
              <a:t>Consider the two sentences</a:t>
            </a:r>
          </a:p>
          <a:p>
            <a:pPr lvl="1"/>
            <a:r>
              <a:rPr lang="en-IN" dirty="0"/>
              <a:t>S1: </a:t>
            </a:r>
            <a:r>
              <a:rPr lang="en-IN" i="1" dirty="0"/>
              <a:t>I made her duck</a:t>
            </a:r>
          </a:p>
          <a:p>
            <a:pPr lvl="1"/>
            <a:endParaRPr lang="en-IN" i="1" dirty="0"/>
          </a:p>
          <a:p>
            <a:pPr lvl="1"/>
            <a:r>
              <a:rPr lang="en-IN" dirty="0"/>
              <a:t>S2: </a:t>
            </a:r>
            <a:r>
              <a:rPr lang="en-IN" i="1" dirty="0"/>
              <a:t>Time flies like an arrow</a:t>
            </a:r>
          </a:p>
          <a:p>
            <a:pPr lvl="1"/>
            <a:endParaRPr lang="en-IN" i="1" dirty="0"/>
          </a:p>
          <a:p>
            <a:r>
              <a:rPr lang="en-IN" dirty="0"/>
              <a:t>Questions are</a:t>
            </a:r>
          </a:p>
          <a:p>
            <a:pPr lvl="1"/>
            <a:r>
              <a:rPr lang="en-IN" dirty="0"/>
              <a:t>What is your inference of the two sentences ?</a:t>
            </a:r>
          </a:p>
          <a:p>
            <a:pPr lvl="1"/>
            <a:r>
              <a:rPr lang="en-IN" dirty="0"/>
              <a:t>Whether all of them are meaningful/grammatically correct?</a:t>
            </a:r>
          </a:p>
        </p:txBody>
      </p:sp>
      <p:sp>
        <p:nvSpPr>
          <p:cNvPr id="4" name="Footer Placeholder 3">
            <a:extLst>
              <a:ext uri="{FF2B5EF4-FFF2-40B4-BE49-F238E27FC236}">
                <a16:creationId xmlns:a16="http://schemas.microsoft.com/office/drawing/2014/main" id="{5EB0305E-496A-4BFA-B34D-9C7B97F36FDF}"/>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37EF5039-4EE7-43A8-AFF0-15B9D14F93A5}"/>
              </a:ext>
            </a:extLst>
          </p:cNvPr>
          <p:cNvSpPr>
            <a:spLocks noGrp="1"/>
          </p:cNvSpPr>
          <p:nvPr>
            <p:ph type="sldNum" sz="quarter" idx="12"/>
          </p:nvPr>
        </p:nvSpPr>
        <p:spPr/>
        <p:txBody>
          <a:bodyPr/>
          <a:lstStyle/>
          <a:p>
            <a:fld id="{19713A0C-9D2D-400B-8F12-117CE2477AA9}" type="slidenum">
              <a:rPr lang="en-IN" smtClean="0"/>
              <a:t>20</a:t>
            </a:fld>
            <a:endParaRPr lang="en-IN"/>
          </a:p>
        </p:txBody>
      </p:sp>
    </p:spTree>
    <p:extLst>
      <p:ext uri="{BB962C8B-B14F-4D97-AF65-F5344CB8AC3E}">
        <p14:creationId xmlns:p14="http://schemas.microsoft.com/office/powerpoint/2010/main" val="36846477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AD2F8-0E86-4482-A5E4-FB925A02AF10}"/>
              </a:ext>
            </a:extLst>
          </p:cNvPr>
          <p:cNvSpPr>
            <a:spLocks noGrp="1"/>
          </p:cNvSpPr>
          <p:nvPr>
            <p:ph type="title"/>
          </p:nvPr>
        </p:nvSpPr>
        <p:spPr/>
        <p:txBody>
          <a:bodyPr/>
          <a:lstStyle/>
          <a:p>
            <a:r>
              <a:rPr lang="en-IN" dirty="0"/>
              <a:t>Ambiguity</a:t>
            </a:r>
          </a:p>
        </p:txBody>
      </p:sp>
      <p:sp>
        <p:nvSpPr>
          <p:cNvPr id="3" name="Content Placeholder 2">
            <a:extLst>
              <a:ext uri="{FF2B5EF4-FFF2-40B4-BE49-F238E27FC236}">
                <a16:creationId xmlns:a16="http://schemas.microsoft.com/office/drawing/2014/main" id="{0AE6364C-910A-4710-A139-2C54FA14DA6A}"/>
              </a:ext>
            </a:extLst>
          </p:cNvPr>
          <p:cNvSpPr>
            <a:spLocks noGrp="1"/>
          </p:cNvSpPr>
          <p:nvPr>
            <p:ph idx="1"/>
          </p:nvPr>
        </p:nvSpPr>
        <p:spPr/>
        <p:txBody>
          <a:bodyPr/>
          <a:lstStyle/>
          <a:p>
            <a:r>
              <a:rPr lang="en-IN" dirty="0"/>
              <a:t>Interpretation of S1</a:t>
            </a:r>
          </a:p>
          <a:p>
            <a:pPr lvl="1"/>
            <a:r>
              <a:rPr lang="en-IN" dirty="0"/>
              <a:t>I cooked duck for her</a:t>
            </a:r>
          </a:p>
          <a:p>
            <a:pPr lvl="1"/>
            <a:r>
              <a:rPr lang="en-IN" dirty="0"/>
              <a:t>I cooked duck belonging to her</a:t>
            </a:r>
          </a:p>
          <a:p>
            <a:pPr lvl="1"/>
            <a:r>
              <a:rPr lang="en-IN" dirty="0"/>
              <a:t>I caused her to quickly lower her body</a:t>
            </a:r>
          </a:p>
        </p:txBody>
      </p:sp>
      <p:sp>
        <p:nvSpPr>
          <p:cNvPr id="4" name="Footer Placeholder 3">
            <a:extLst>
              <a:ext uri="{FF2B5EF4-FFF2-40B4-BE49-F238E27FC236}">
                <a16:creationId xmlns:a16="http://schemas.microsoft.com/office/drawing/2014/main" id="{C06E6C63-2102-4CF4-BA53-3667C4AE91D7}"/>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58E758AE-94A7-43A0-9BB6-A95B9D11B11B}"/>
              </a:ext>
            </a:extLst>
          </p:cNvPr>
          <p:cNvSpPr>
            <a:spLocks noGrp="1"/>
          </p:cNvSpPr>
          <p:nvPr>
            <p:ph type="sldNum" sz="quarter" idx="12"/>
          </p:nvPr>
        </p:nvSpPr>
        <p:spPr/>
        <p:txBody>
          <a:bodyPr/>
          <a:lstStyle/>
          <a:p>
            <a:fld id="{19713A0C-9D2D-400B-8F12-117CE2477AA9}" type="slidenum">
              <a:rPr lang="en-IN" smtClean="0"/>
              <a:t>21</a:t>
            </a:fld>
            <a:endParaRPr lang="en-IN"/>
          </a:p>
        </p:txBody>
      </p:sp>
    </p:spTree>
    <p:extLst>
      <p:ext uri="{BB962C8B-B14F-4D97-AF65-F5344CB8AC3E}">
        <p14:creationId xmlns:p14="http://schemas.microsoft.com/office/powerpoint/2010/main" val="22762402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3ACB2-3E34-4A6B-90AE-31EF9B2C8076}"/>
              </a:ext>
            </a:extLst>
          </p:cNvPr>
          <p:cNvSpPr>
            <a:spLocks noGrp="1"/>
          </p:cNvSpPr>
          <p:nvPr>
            <p:ph type="title"/>
          </p:nvPr>
        </p:nvSpPr>
        <p:spPr/>
        <p:txBody>
          <a:bodyPr/>
          <a:lstStyle/>
          <a:p>
            <a:r>
              <a:rPr lang="en-IN" dirty="0"/>
              <a:t>Ambiguity</a:t>
            </a:r>
          </a:p>
        </p:txBody>
      </p:sp>
      <p:sp>
        <p:nvSpPr>
          <p:cNvPr id="3" name="Content Placeholder 2">
            <a:extLst>
              <a:ext uri="{FF2B5EF4-FFF2-40B4-BE49-F238E27FC236}">
                <a16:creationId xmlns:a16="http://schemas.microsoft.com/office/drawing/2014/main" id="{BC5C46B5-AC1C-4021-8086-ED77CB5E41B8}"/>
              </a:ext>
            </a:extLst>
          </p:cNvPr>
          <p:cNvSpPr>
            <a:spLocks noGrp="1"/>
          </p:cNvSpPr>
          <p:nvPr>
            <p:ph idx="1"/>
          </p:nvPr>
        </p:nvSpPr>
        <p:spPr>
          <a:xfrm>
            <a:off x="838200" y="1825625"/>
            <a:ext cx="10515600" cy="527282"/>
          </a:xfrm>
        </p:spPr>
        <p:txBody>
          <a:bodyPr/>
          <a:lstStyle/>
          <a:p>
            <a:pPr marL="0" indent="0">
              <a:buNone/>
            </a:pPr>
            <a:r>
              <a:rPr lang="en-IN" dirty="0"/>
              <a:t>The variation in interpretation is due to</a:t>
            </a:r>
          </a:p>
        </p:txBody>
      </p:sp>
      <p:sp>
        <p:nvSpPr>
          <p:cNvPr id="4" name="Footer Placeholder 3">
            <a:extLst>
              <a:ext uri="{FF2B5EF4-FFF2-40B4-BE49-F238E27FC236}">
                <a16:creationId xmlns:a16="http://schemas.microsoft.com/office/drawing/2014/main" id="{9E92B1BE-18D8-45F5-B54E-7FA2C62F63AD}"/>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6" name="Slide Number Placeholder 5">
            <a:extLst>
              <a:ext uri="{FF2B5EF4-FFF2-40B4-BE49-F238E27FC236}">
                <a16:creationId xmlns:a16="http://schemas.microsoft.com/office/drawing/2014/main" id="{061F499C-BD88-4272-B543-98FFDF3E20E0}"/>
              </a:ext>
            </a:extLst>
          </p:cNvPr>
          <p:cNvSpPr>
            <a:spLocks noGrp="1"/>
          </p:cNvSpPr>
          <p:nvPr>
            <p:ph type="sldNum" sz="quarter" idx="12"/>
          </p:nvPr>
        </p:nvSpPr>
        <p:spPr/>
        <p:txBody>
          <a:bodyPr/>
          <a:lstStyle/>
          <a:p>
            <a:fld id="{19713A0C-9D2D-400B-8F12-117CE2477AA9}" type="slidenum">
              <a:rPr lang="en-IN" smtClean="0"/>
              <a:t>22</a:t>
            </a:fld>
            <a:endParaRPr lang="en-IN"/>
          </a:p>
        </p:txBody>
      </p:sp>
      <p:pic>
        <p:nvPicPr>
          <p:cNvPr id="5" name="Picture 4">
            <a:extLst>
              <a:ext uri="{FF2B5EF4-FFF2-40B4-BE49-F238E27FC236}">
                <a16:creationId xmlns:a16="http://schemas.microsoft.com/office/drawing/2014/main" id="{A37420F2-A858-4032-8736-ECE851A071C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85640" y="2761090"/>
            <a:ext cx="7890698" cy="2139641"/>
          </a:xfrm>
          <a:prstGeom prst="rect">
            <a:avLst/>
          </a:prstGeom>
        </p:spPr>
      </p:pic>
    </p:spTree>
    <p:extLst>
      <p:ext uri="{BB962C8B-B14F-4D97-AF65-F5344CB8AC3E}">
        <p14:creationId xmlns:p14="http://schemas.microsoft.com/office/powerpoint/2010/main" val="29508198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E53EC9-33C9-4E21-ADB1-BF4A6F6709BD}"/>
              </a:ext>
            </a:extLst>
          </p:cNvPr>
          <p:cNvSpPr>
            <a:spLocks noGrp="1"/>
          </p:cNvSpPr>
          <p:nvPr>
            <p:ph type="title"/>
          </p:nvPr>
        </p:nvSpPr>
        <p:spPr/>
        <p:txBody>
          <a:bodyPr/>
          <a:lstStyle/>
          <a:p>
            <a:r>
              <a:rPr lang="en-IN" dirty="0"/>
              <a:t>More examples of Ambiguity</a:t>
            </a:r>
          </a:p>
        </p:txBody>
      </p:sp>
      <p:sp>
        <p:nvSpPr>
          <p:cNvPr id="3" name="Content Placeholder 2">
            <a:extLst>
              <a:ext uri="{FF2B5EF4-FFF2-40B4-BE49-F238E27FC236}">
                <a16:creationId xmlns:a16="http://schemas.microsoft.com/office/drawing/2014/main" id="{F90282A1-B976-4911-82D2-8A15E9B2CFBD}"/>
              </a:ext>
            </a:extLst>
          </p:cNvPr>
          <p:cNvSpPr>
            <a:spLocks noGrp="1"/>
          </p:cNvSpPr>
          <p:nvPr>
            <p:ph idx="1"/>
          </p:nvPr>
        </p:nvSpPr>
        <p:spPr/>
        <p:txBody>
          <a:bodyPr/>
          <a:lstStyle/>
          <a:p>
            <a:r>
              <a:rPr lang="en-IN" u="sng" dirty="0"/>
              <a:t>Anne Hathaway</a:t>
            </a:r>
            <a:r>
              <a:rPr lang="en-IN" dirty="0"/>
              <a:t> vs. Warren Buffett’s </a:t>
            </a:r>
            <a:r>
              <a:rPr lang="en-IN" u="sng" dirty="0"/>
              <a:t>Berkshire Hathaway</a:t>
            </a:r>
            <a:r>
              <a:rPr lang="en-IN" dirty="0"/>
              <a:t> stock</a:t>
            </a:r>
          </a:p>
          <a:p>
            <a:pPr lvl="1"/>
            <a:r>
              <a:rPr lang="en-IN" dirty="0"/>
              <a:t>When Bride Wars opened the stock rose by 2.61%</a:t>
            </a:r>
          </a:p>
          <a:p>
            <a:endParaRPr lang="en-IN" dirty="0"/>
          </a:p>
          <a:p>
            <a:r>
              <a:rPr lang="en-IN" dirty="0"/>
              <a:t>We gave the </a:t>
            </a:r>
            <a:r>
              <a:rPr lang="en-IN" u="sng" dirty="0"/>
              <a:t>monkeys</a:t>
            </a:r>
            <a:r>
              <a:rPr lang="en-IN" dirty="0"/>
              <a:t> the bananas because </a:t>
            </a:r>
            <a:r>
              <a:rPr lang="en-IN" u="sng" dirty="0"/>
              <a:t>they</a:t>
            </a:r>
            <a:r>
              <a:rPr lang="en-IN" dirty="0"/>
              <a:t> were hungry vs. </a:t>
            </a:r>
          </a:p>
          <a:p>
            <a:pPr marL="0" indent="0">
              <a:buNone/>
            </a:pPr>
            <a:r>
              <a:rPr lang="en-IN" dirty="0"/>
              <a:t>We gave the monkeys the </a:t>
            </a:r>
            <a:r>
              <a:rPr lang="en-IN" u="sng" dirty="0"/>
              <a:t>bananas</a:t>
            </a:r>
            <a:r>
              <a:rPr lang="en-IN" dirty="0"/>
              <a:t> because </a:t>
            </a:r>
            <a:r>
              <a:rPr lang="en-IN" u="sng" dirty="0"/>
              <a:t>they</a:t>
            </a:r>
            <a:r>
              <a:rPr lang="en-IN" dirty="0"/>
              <a:t> were over-ripe. </a:t>
            </a:r>
          </a:p>
        </p:txBody>
      </p:sp>
      <p:sp>
        <p:nvSpPr>
          <p:cNvPr id="4" name="Footer Placeholder 3">
            <a:extLst>
              <a:ext uri="{FF2B5EF4-FFF2-40B4-BE49-F238E27FC236}">
                <a16:creationId xmlns:a16="http://schemas.microsoft.com/office/drawing/2014/main" id="{C07C6E2B-A700-4850-BA8F-D0942F013C47}"/>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A5B82C3E-2B4D-4B15-8EA7-5C59945B9127}"/>
              </a:ext>
            </a:extLst>
          </p:cNvPr>
          <p:cNvSpPr>
            <a:spLocks noGrp="1"/>
          </p:cNvSpPr>
          <p:nvPr>
            <p:ph type="sldNum" sz="quarter" idx="12"/>
          </p:nvPr>
        </p:nvSpPr>
        <p:spPr/>
        <p:txBody>
          <a:bodyPr/>
          <a:lstStyle/>
          <a:p>
            <a:fld id="{19713A0C-9D2D-400B-8F12-117CE2477AA9}" type="slidenum">
              <a:rPr lang="en-IN" smtClean="0"/>
              <a:t>23</a:t>
            </a:fld>
            <a:endParaRPr lang="en-IN"/>
          </a:p>
        </p:txBody>
      </p:sp>
    </p:spTree>
    <p:extLst>
      <p:ext uri="{BB962C8B-B14F-4D97-AF65-F5344CB8AC3E}">
        <p14:creationId xmlns:p14="http://schemas.microsoft.com/office/powerpoint/2010/main" val="41490165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2C1E4B-C638-488D-86CE-0D575E369F4A}"/>
              </a:ext>
            </a:extLst>
          </p:cNvPr>
          <p:cNvSpPr>
            <a:spLocks noGrp="1"/>
          </p:cNvSpPr>
          <p:nvPr>
            <p:ph type="title"/>
          </p:nvPr>
        </p:nvSpPr>
        <p:spPr/>
        <p:txBody>
          <a:bodyPr/>
          <a:lstStyle/>
          <a:p>
            <a:r>
              <a:rPr lang="en-IN" dirty="0"/>
              <a:t>Types of Ambiguity</a:t>
            </a:r>
          </a:p>
        </p:txBody>
      </p:sp>
      <p:sp>
        <p:nvSpPr>
          <p:cNvPr id="3" name="Content Placeholder 2">
            <a:extLst>
              <a:ext uri="{FF2B5EF4-FFF2-40B4-BE49-F238E27FC236}">
                <a16:creationId xmlns:a16="http://schemas.microsoft.com/office/drawing/2014/main" id="{7AA0010D-6E6B-4DB3-AFC3-9F1C88CB1FB4}"/>
              </a:ext>
            </a:extLst>
          </p:cNvPr>
          <p:cNvSpPr>
            <a:spLocks noGrp="1"/>
          </p:cNvSpPr>
          <p:nvPr>
            <p:ph idx="1"/>
          </p:nvPr>
        </p:nvSpPr>
        <p:spPr>
          <a:xfrm>
            <a:off x="838199" y="1393902"/>
            <a:ext cx="10636405" cy="4503315"/>
          </a:xfrm>
        </p:spPr>
        <p:txBody>
          <a:bodyPr>
            <a:normAutofit/>
          </a:bodyPr>
          <a:lstStyle/>
          <a:p>
            <a:r>
              <a:rPr lang="en-IN" dirty="0"/>
              <a:t>Phonetic</a:t>
            </a:r>
          </a:p>
          <a:p>
            <a:pPr lvl="1"/>
            <a:r>
              <a:rPr lang="en-IN" dirty="0"/>
              <a:t>My finger got number</a:t>
            </a:r>
          </a:p>
          <a:p>
            <a:r>
              <a:rPr lang="en-IN" dirty="0"/>
              <a:t>Morphological</a:t>
            </a:r>
          </a:p>
          <a:p>
            <a:pPr lvl="1"/>
            <a:r>
              <a:rPr lang="en-IN" dirty="0"/>
              <a:t>Impossible vs Important</a:t>
            </a:r>
          </a:p>
          <a:p>
            <a:pPr lvl="1"/>
            <a:r>
              <a:rPr lang="en-IN" dirty="0"/>
              <a:t>Ram is quite impossible/Ram is quite important</a:t>
            </a:r>
          </a:p>
          <a:p>
            <a:r>
              <a:rPr lang="en-IN" dirty="0"/>
              <a:t>Part of speech</a:t>
            </a:r>
          </a:p>
          <a:p>
            <a:r>
              <a:rPr lang="en-IN" dirty="0"/>
              <a:t>PP attachment</a:t>
            </a:r>
          </a:p>
          <a:p>
            <a:pPr lvl="1"/>
            <a:r>
              <a:rPr lang="en-IN" dirty="0"/>
              <a:t>The children ate the cake with a spoon</a:t>
            </a:r>
          </a:p>
          <a:p>
            <a:r>
              <a:rPr lang="en-IN" dirty="0"/>
              <a:t>Syntactic</a:t>
            </a:r>
          </a:p>
          <a:p>
            <a:pPr lvl="1"/>
            <a:r>
              <a:rPr lang="en-IN" dirty="0"/>
              <a:t>Call Ram a taxi</a:t>
            </a:r>
          </a:p>
        </p:txBody>
      </p:sp>
      <p:sp>
        <p:nvSpPr>
          <p:cNvPr id="4" name="Footer Placeholder 3">
            <a:extLst>
              <a:ext uri="{FF2B5EF4-FFF2-40B4-BE49-F238E27FC236}">
                <a16:creationId xmlns:a16="http://schemas.microsoft.com/office/drawing/2014/main" id="{98AC95AF-AF21-4D13-A979-C306634DD080}"/>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4F030F1F-EE29-4523-8621-54923066ECAC}"/>
              </a:ext>
            </a:extLst>
          </p:cNvPr>
          <p:cNvSpPr>
            <a:spLocks noGrp="1"/>
          </p:cNvSpPr>
          <p:nvPr>
            <p:ph type="sldNum" sz="quarter" idx="12"/>
          </p:nvPr>
        </p:nvSpPr>
        <p:spPr/>
        <p:txBody>
          <a:bodyPr/>
          <a:lstStyle/>
          <a:p>
            <a:fld id="{19713A0C-9D2D-400B-8F12-117CE2477AA9}" type="slidenum">
              <a:rPr lang="en-IN" smtClean="0"/>
              <a:t>24</a:t>
            </a:fld>
            <a:endParaRPr lang="en-IN" dirty="0"/>
          </a:p>
        </p:txBody>
      </p:sp>
    </p:spTree>
    <p:extLst>
      <p:ext uri="{BB962C8B-B14F-4D97-AF65-F5344CB8AC3E}">
        <p14:creationId xmlns:p14="http://schemas.microsoft.com/office/powerpoint/2010/main" val="32500319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p:txBody>
          <a:bodyPr/>
          <a:lstStyle/>
          <a:p>
            <a:pPr eaLnBrk="1" hangingPunct="1"/>
            <a:r>
              <a:rPr lang="en-US" altLang="en-US"/>
              <a:t>Different Levels of NLP</a:t>
            </a:r>
          </a:p>
        </p:txBody>
      </p:sp>
      <p:sp>
        <p:nvSpPr>
          <p:cNvPr id="11267" name="Content Placeholder 2"/>
          <p:cNvSpPr>
            <a:spLocks noGrp="1"/>
          </p:cNvSpPr>
          <p:nvPr>
            <p:ph idx="1"/>
          </p:nvPr>
        </p:nvSpPr>
        <p:spPr/>
        <p:txBody>
          <a:bodyPr/>
          <a:lstStyle/>
          <a:p>
            <a:pPr eaLnBrk="1" hangingPunct="1"/>
            <a:r>
              <a:rPr lang="en-US" altLang="en-US" dirty="0"/>
              <a:t>Word</a:t>
            </a:r>
          </a:p>
          <a:p>
            <a:pPr lvl="1" eaLnBrk="1" hangingPunct="1"/>
            <a:r>
              <a:rPr lang="en-US" altLang="en-US" dirty="0"/>
              <a:t>Phonetics and Phonology: study of linguistic sounds</a:t>
            </a:r>
          </a:p>
          <a:p>
            <a:pPr lvl="1" eaLnBrk="1" hangingPunct="1"/>
            <a:r>
              <a:rPr lang="en-US" altLang="en-US" dirty="0"/>
              <a:t>Morphology: study of meaningful components of words [boys: boy + s]</a:t>
            </a:r>
          </a:p>
          <a:p>
            <a:pPr eaLnBrk="1" hangingPunct="1"/>
            <a:r>
              <a:rPr lang="en-US" altLang="en-US" dirty="0"/>
              <a:t>Syntax: structural relationship between words [study of sentence and phrase structure]</a:t>
            </a:r>
          </a:p>
          <a:p>
            <a:pPr eaLnBrk="1" hangingPunct="1"/>
            <a:r>
              <a:rPr lang="en-US" altLang="en-US" dirty="0"/>
              <a:t>Semantic: study of meaning</a:t>
            </a:r>
          </a:p>
          <a:p>
            <a:pPr lvl="1" eaLnBrk="1" hangingPunct="1"/>
            <a:r>
              <a:rPr lang="en-US" altLang="en-US" dirty="0"/>
              <a:t>Lexical semantics: study of meanings of words</a:t>
            </a:r>
          </a:p>
          <a:p>
            <a:pPr lvl="1" eaLnBrk="1" hangingPunct="1"/>
            <a:r>
              <a:rPr lang="en-US" altLang="en-US" dirty="0"/>
              <a:t>Compositional semantics: How to combine words</a:t>
            </a:r>
          </a:p>
          <a:p>
            <a:pPr eaLnBrk="1" hangingPunct="1"/>
            <a:r>
              <a:rPr lang="en-US" altLang="en-US" dirty="0"/>
              <a:t>Discourse: dealing with more than a sentence: paragraph, documents </a:t>
            </a:r>
          </a:p>
        </p:txBody>
      </p:sp>
      <p:sp>
        <p:nvSpPr>
          <p:cNvPr id="2" name="Footer Placeholder 1">
            <a:extLst>
              <a:ext uri="{FF2B5EF4-FFF2-40B4-BE49-F238E27FC236}">
                <a16:creationId xmlns:a16="http://schemas.microsoft.com/office/drawing/2014/main" id="{3CC92EE6-F3D7-4968-BA07-A41A37A6F56C}"/>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3" name="Slide Number Placeholder 2">
            <a:extLst>
              <a:ext uri="{FF2B5EF4-FFF2-40B4-BE49-F238E27FC236}">
                <a16:creationId xmlns:a16="http://schemas.microsoft.com/office/drawing/2014/main" id="{BCC353E6-E243-4FAC-B3DB-CD8DD859A9B7}"/>
              </a:ext>
            </a:extLst>
          </p:cNvPr>
          <p:cNvSpPr>
            <a:spLocks noGrp="1"/>
          </p:cNvSpPr>
          <p:nvPr>
            <p:ph type="sldNum" sz="quarter" idx="12"/>
          </p:nvPr>
        </p:nvSpPr>
        <p:spPr/>
        <p:txBody>
          <a:bodyPr/>
          <a:lstStyle/>
          <a:p>
            <a:fld id="{C5F2BF34-A8A4-41FE-B021-876CF9AC3F0B}" type="slidenum">
              <a:rPr lang="en-IN" smtClean="0"/>
              <a:t>25</a:t>
            </a:fld>
            <a:endParaRPr lang="en-IN" dirty="0"/>
          </a:p>
        </p:txBody>
      </p:sp>
    </p:spTree>
    <p:extLst>
      <p:ext uri="{BB962C8B-B14F-4D97-AF65-F5344CB8AC3E}">
        <p14:creationId xmlns:p14="http://schemas.microsoft.com/office/powerpoint/2010/main" val="6317695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051F8-4648-4CA9-B5E0-DC456DF7CF43}"/>
              </a:ext>
            </a:extLst>
          </p:cNvPr>
          <p:cNvSpPr>
            <a:spLocks noGrp="1"/>
          </p:cNvSpPr>
          <p:nvPr>
            <p:ph type="title"/>
          </p:nvPr>
        </p:nvSpPr>
        <p:spPr/>
        <p:txBody>
          <a:bodyPr/>
          <a:lstStyle/>
          <a:p>
            <a:r>
              <a:rPr lang="en-IN" dirty="0"/>
              <a:t>Summary: Why NLP is hard?</a:t>
            </a:r>
          </a:p>
        </p:txBody>
      </p:sp>
      <p:sp>
        <p:nvSpPr>
          <p:cNvPr id="3" name="Content Placeholder 2">
            <a:extLst>
              <a:ext uri="{FF2B5EF4-FFF2-40B4-BE49-F238E27FC236}">
                <a16:creationId xmlns:a16="http://schemas.microsoft.com/office/drawing/2014/main" id="{D33E777A-9F7A-4BD1-B5A8-8974A09017EB}"/>
              </a:ext>
            </a:extLst>
          </p:cNvPr>
          <p:cNvSpPr>
            <a:spLocks noGrp="1"/>
          </p:cNvSpPr>
          <p:nvPr>
            <p:ph idx="1"/>
          </p:nvPr>
        </p:nvSpPr>
        <p:spPr/>
        <p:txBody>
          <a:bodyPr/>
          <a:lstStyle/>
          <a:p>
            <a:r>
              <a:rPr lang="en-IN" dirty="0"/>
              <a:t>Highly ambiguous at all levels</a:t>
            </a:r>
          </a:p>
          <a:p>
            <a:endParaRPr lang="en-IN" dirty="0"/>
          </a:p>
          <a:p>
            <a:r>
              <a:rPr lang="en-IN" dirty="0"/>
              <a:t>Context is important to convey meaning</a:t>
            </a:r>
          </a:p>
          <a:p>
            <a:endParaRPr lang="en-IN" dirty="0"/>
          </a:p>
          <a:p>
            <a:r>
              <a:rPr lang="en-IN" dirty="0"/>
              <a:t>Involves reasoning about the world</a:t>
            </a:r>
          </a:p>
        </p:txBody>
      </p:sp>
      <p:sp>
        <p:nvSpPr>
          <p:cNvPr id="4" name="Footer Placeholder 3">
            <a:extLst>
              <a:ext uri="{FF2B5EF4-FFF2-40B4-BE49-F238E27FC236}">
                <a16:creationId xmlns:a16="http://schemas.microsoft.com/office/drawing/2014/main" id="{C470E5C5-FC43-4873-89B7-9F65231D0FF1}"/>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BB58CFCF-27FF-4B2B-BC17-789CEC777550}"/>
              </a:ext>
            </a:extLst>
          </p:cNvPr>
          <p:cNvSpPr>
            <a:spLocks noGrp="1"/>
          </p:cNvSpPr>
          <p:nvPr>
            <p:ph type="sldNum" sz="quarter" idx="12"/>
          </p:nvPr>
        </p:nvSpPr>
        <p:spPr/>
        <p:txBody>
          <a:bodyPr/>
          <a:lstStyle/>
          <a:p>
            <a:fld id="{19713A0C-9D2D-400B-8F12-117CE2477AA9}" type="slidenum">
              <a:rPr lang="en-IN" smtClean="0"/>
              <a:t>26</a:t>
            </a:fld>
            <a:endParaRPr lang="en-IN"/>
          </a:p>
        </p:txBody>
      </p:sp>
    </p:spTree>
    <p:extLst>
      <p:ext uri="{BB962C8B-B14F-4D97-AF65-F5344CB8AC3E}">
        <p14:creationId xmlns:p14="http://schemas.microsoft.com/office/powerpoint/2010/main" val="33538351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4B3DBF9-A1C1-467F-AD78-043BFBBDDBC4}"/>
              </a:ext>
            </a:extLst>
          </p:cNvPr>
          <p:cNvSpPr>
            <a:spLocks noGrp="1"/>
          </p:cNvSpPr>
          <p:nvPr>
            <p:ph type="title"/>
          </p:nvPr>
        </p:nvSpPr>
        <p:spPr/>
        <p:txBody>
          <a:bodyPr/>
          <a:lstStyle/>
          <a:p>
            <a:r>
              <a:rPr lang="en-IN" dirty="0"/>
              <a:t>Introduction to NLP</a:t>
            </a:r>
          </a:p>
        </p:txBody>
      </p:sp>
      <p:sp>
        <p:nvSpPr>
          <p:cNvPr id="7" name="Text Placeholder 6">
            <a:extLst>
              <a:ext uri="{FF2B5EF4-FFF2-40B4-BE49-F238E27FC236}">
                <a16:creationId xmlns:a16="http://schemas.microsoft.com/office/drawing/2014/main" id="{F4EB9164-EAC9-4207-9276-AA8C27D09680}"/>
              </a:ext>
            </a:extLst>
          </p:cNvPr>
          <p:cNvSpPr>
            <a:spLocks noGrp="1"/>
          </p:cNvSpPr>
          <p:nvPr>
            <p:ph type="body" idx="1"/>
          </p:nvPr>
        </p:nvSpPr>
        <p:spPr/>
        <p:txBody>
          <a:bodyPr/>
          <a:lstStyle/>
          <a:p>
            <a:r>
              <a:rPr lang="en-IN" dirty="0"/>
              <a:t>Why NLP for Social Media?</a:t>
            </a:r>
          </a:p>
        </p:txBody>
      </p:sp>
      <p:sp>
        <p:nvSpPr>
          <p:cNvPr id="2" name="Footer Placeholder 1">
            <a:extLst>
              <a:ext uri="{FF2B5EF4-FFF2-40B4-BE49-F238E27FC236}">
                <a16:creationId xmlns:a16="http://schemas.microsoft.com/office/drawing/2014/main" id="{62778E9E-7916-4DF7-8C0E-C18EF6AB2A77}"/>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3" name="Slide Number Placeholder 2">
            <a:extLst>
              <a:ext uri="{FF2B5EF4-FFF2-40B4-BE49-F238E27FC236}">
                <a16:creationId xmlns:a16="http://schemas.microsoft.com/office/drawing/2014/main" id="{0DD46A9B-EC13-43EE-81B8-A5485D053390}"/>
              </a:ext>
            </a:extLst>
          </p:cNvPr>
          <p:cNvSpPr>
            <a:spLocks noGrp="1"/>
          </p:cNvSpPr>
          <p:nvPr>
            <p:ph type="sldNum" sz="quarter" idx="12"/>
          </p:nvPr>
        </p:nvSpPr>
        <p:spPr/>
        <p:txBody>
          <a:bodyPr/>
          <a:lstStyle/>
          <a:p>
            <a:fld id="{19713A0C-9D2D-400B-8F12-117CE2477AA9}" type="slidenum">
              <a:rPr lang="en-IN" smtClean="0"/>
              <a:t>27</a:t>
            </a:fld>
            <a:endParaRPr lang="en-IN"/>
          </a:p>
        </p:txBody>
      </p:sp>
    </p:spTree>
    <p:extLst>
      <p:ext uri="{BB962C8B-B14F-4D97-AF65-F5344CB8AC3E}">
        <p14:creationId xmlns:p14="http://schemas.microsoft.com/office/powerpoint/2010/main" val="64374436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144EFFE-69D1-44DF-8975-AC4E36B03589}"/>
              </a:ext>
            </a:extLst>
          </p:cNvPr>
          <p:cNvSpPr>
            <a:spLocks noGrp="1"/>
          </p:cNvSpPr>
          <p:nvPr>
            <p:ph type="title"/>
          </p:nvPr>
        </p:nvSpPr>
        <p:spPr/>
        <p:txBody>
          <a:bodyPr/>
          <a:lstStyle/>
          <a:p>
            <a:r>
              <a:rPr lang="en-IN" dirty="0"/>
              <a:t>We have become Digitally Social</a:t>
            </a:r>
          </a:p>
        </p:txBody>
      </p:sp>
      <p:pic>
        <p:nvPicPr>
          <p:cNvPr id="8" name="Content Placeholder 7">
            <a:extLst>
              <a:ext uri="{FF2B5EF4-FFF2-40B4-BE49-F238E27FC236}">
                <a16:creationId xmlns:a16="http://schemas.microsoft.com/office/drawing/2014/main" id="{FF66371D-0228-4B88-8C4D-88B0CB0AE95D}"/>
              </a:ext>
            </a:extLst>
          </p:cNvPr>
          <p:cNvPicPr>
            <a:picLocks noGrp="1" noChangeAspect="1"/>
          </p:cNvPicPr>
          <p:nvPr>
            <p:ph idx="1"/>
          </p:nvPr>
        </p:nvPicPr>
        <p:blipFill>
          <a:blip r:embed="rId2"/>
          <a:stretch>
            <a:fillRect/>
          </a:stretch>
        </p:blipFill>
        <p:spPr>
          <a:xfrm>
            <a:off x="9796690" y="1888294"/>
            <a:ext cx="984521" cy="976948"/>
          </a:xfrm>
          <a:prstGeom prst="rect">
            <a:avLst/>
          </a:prstGeom>
        </p:spPr>
      </p:pic>
      <p:sp>
        <p:nvSpPr>
          <p:cNvPr id="4" name="Footer Placeholder 3">
            <a:extLst>
              <a:ext uri="{FF2B5EF4-FFF2-40B4-BE49-F238E27FC236}">
                <a16:creationId xmlns:a16="http://schemas.microsoft.com/office/drawing/2014/main" id="{3A815E5F-3734-4876-A292-DC9E17044883}"/>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9773F222-4094-4FD1-A586-F6F217393779}"/>
              </a:ext>
            </a:extLst>
          </p:cNvPr>
          <p:cNvSpPr>
            <a:spLocks noGrp="1"/>
          </p:cNvSpPr>
          <p:nvPr>
            <p:ph type="sldNum" sz="quarter" idx="12"/>
          </p:nvPr>
        </p:nvSpPr>
        <p:spPr>
          <a:xfrm>
            <a:off x="9898641" y="6195445"/>
            <a:ext cx="1706217" cy="365125"/>
          </a:xfrm>
        </p:spPr>
        <p:txBody>
          <a:bodyPr/>
          <a:lstStyle/>
          <a:p>
            <a:fld id="{C5F2BF34-A8A4-41FE-B021-876CF9AC3F0B}" type="slidenum">
              <a:rPr lang="en-IN" smtClean="0"/>
              <a:t>28</a:t>
            </a:fld>
            <a:endParaRPr lang="en-IN" dirty="0"/>
          </a:p>
        </p:txBody>
      </p:sp>
      <p:pic>
        <p:nvPicPr>
          <p:cNvPr id="9" name="Picture 8">
            <a:extLst>
              <a:ext uri="{FF2B5EF4-FFF2-40B4-BE49-F238E27FC236}">
                <a16:creationId xmlns:a16="http://schemas.microsoft.com/office/drawing/2014/main" id="{0357E338-E361-4CEC-A670-E0771073B677}"/>
              </a:ext>
            </a:extLst>
          </p:cNvPr>
          <p:cNvPicPr>
            <a:picLocks noChangeAspect="1"/>
          </p:cNvPicPr>
          <p:nvPr/>
        </p:nvPicPr>
        <p:blipFill>
          <a:blip r:embed="rId3"/>
          <a:stretch>
            <a:fillRect/>
          </a:stretch>
        </p:blipFill>
        <p:spPr>
          <a:xfrm>
            <a:off x="9851135" y="2979065"/>
            <a:ext cx="984521" cy="925326"/>
          </a:xfrm>
          <a:prstGeom prst="rect">
            <a:avLst/>
          </a:prstGeom>
        </p:spPr>
      </p:pic>
      <p:pic>
        <p:nvPicPr>
          <p:cNvPr id="10" name="Picture 9">
            <a:extLst>
              <a:ext uri="{FF2B5EF4-FFF2-40B4-BE49-F238E27FC236}">
                <a16:creationId xmlns:a16="http://schemas.microsoft.com/office/drawing/2014/main" id="{2848AC81-3780-4734-923C-A556604E33EC}"/>
              </a:ext>
            </a:extLst>
          </p:cNvPr>
          <p:cNvPicPr>
            <a:picLocks noChangeAspect="1"/>
          </p:cNvPicPr>
          <p:nvPr/>
        </p:nvPicPr>
        <p:blipFill>
          <a:blip r:embed="rId4"/>
          <a:stretch>
            <a:fillRect/>
          </a:stretch>
        </p:blipFill>
        <p:spPr>
          <a:xfrm>
            <a:off x="9663317" y="3946282"/>
            <a:ext cx="1561502" cy="1168123"/>
          </a:xfrm>
          <a:prstGeom prst="rect">
            <a:avLst/>
          </a:prstGeom>
        </p:spPr>
      </p:pic>
      <p:pic>
        <p:nvPicPr>
          <p:cNvPr id="12" name="Picture 11">
            <a:extLst>
              <a:ext uri="{FF2B5EF4-FFF2-40B4-BE49-F238E27FC236}">
                <a16:creationId xmlns:a16="http://schemas.microsoft.com/office/drawing/2014/main" id="{2C40C0B4-7190-4B65-B7DB-7E08675FCD4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46909" y="1578266"/>
            <a:ext cx="3660737" cy="2318327"/>
          </a:xfrm>
          <a:prstGeom prst="rect">
            <a:avLst/>
          </a:prstGeom>
        </p:spPr>
      </p:pic>
      <p:pic>
        <p:nvPicPr>
          <p:cNvPr id="14" name="Picture 13">
            <a:extLst>
              <a:ext uri="{FF2B5EF4-FFF2-40B4-BE49-F238E27FC236}">
                <a16:creationId xmlns:a16="http://schemas.microsoft.com/office/drawing/2014/main" id="{7AC24885-D6B7-4A7A-84F3-68E457197BC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05888" y="1603654"/>
            <a:ext cx="3664047" cy="2318327"/>
          </a:xfrm>
          <a:prstGeom prst="rect">
            <a:avLst/>
          </a:prstGeom>
        </p:spPr>
      </p:pic>
      <p:pic>
        <p:nvPicPr>
          <p:cNvPr id="22" name="Picture 21">
            <a:extLst>
              <a:ext uri="{FF2B5EF4-FFF2-40B4-BE49-F238E27FC236}">
                <a16:creationId xmlns:a16="http://schemas.microsoft.com/office/drawing/2014/main" id="{1CCDA531-DD49-43F2-8841-BE3E2C3EABC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35727" y="5261640"/>
            <a:ext cx="1481801" cy="370818"/>
          </a:xfrm>
          <a:prstGeom prst="rect">
            <a:avLst/>
          </a:prstGeom>
        </p:spPr>
      </p:pic>
      <p:pic>
        <p:nvPicPr>
          <p:cNvPr id="24" name="Picture 23">
            <a:extLst>
              <a:ext uri="{FF2B5EF4-FFF2-40B4-BE49-F238E27FC236}">
                <a16:creationId xmlns:a16="http://schemas.microsoft.com/office/drawing/2014/main" id="{77FEFD99-A692-4DFE-BFDF-65467F24790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97081" y="4496325"/>
            <a:ext cx="5417614" cy="1462480"/>
          </a:xfrm>
          <a:prstGeom prst="rect">
            <a:avLst/>
          </a:prstGeom>
        </p:spPr>
      </p:pic>
      <p:sp>
        <p:nvSpPr>
          <p:cNvPr id="25" name="TextBox 24">
            <a:extLst>
              <a:ext uri="{FF2B5EF4-FFF2-40B4-BE49-F238E27FC236}">
                <a16:creationId xmlns:a16="http://schemas.microsoft.com/office/drawing/2014/main" id="{CB656A41-33A8-4C9F-A16E-DF955FB6CB97}"/>
              </a:ext>
            </a:extLst>
          </p:cNvPr>
          <p:cNvSpPr txBox="1"/>
          <p:nvPr/>
        </p:nvSpPr>
        <p:spPr>
          <a:xfrm>
            <a:off x="1985554" y="4014645"/>
            <a:ext cx="7262949" cy="307777"/>
          </a:xfrm>
          <a:prstGeom prst="rect">
            <a:avLst/>
          </a:prstGeom>
          <a:noFill/>
        </p:spPr>
        <p:txBody>
          <a:bodyPr wrap="square" rtlCol="0">
            <a:spAutoFit/>
          </a:bodyPr>
          <a:lstStyle/>
          <a:p>
            <a:pPr algn="ctr"/>
            <a:r>
              <a:rPr lang="en-IN" sz="1400" dirty="0"/>
              <a:t>Source: https://www.oberlo.com/blog/social-media-marketing-statistics</a:t>
            </a:r>
          </a:p>
        </p:txBody>
      </p:sp>
    </p:spTree>
    <p:extLst>
      <p:ext uri="{BB962C8B-B14F-4D97-AF65-F5344CB8AC3E}">
        <p14:creationId xmlns:p14="http://schemas.microsoft.com/office/powerpoint/2010/main" val="48181650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2D98D3-8EEE-4415-8969-C6AC51A66D16}"/>
              </a:ext>
            </a:extLst>
          </p:cNvPr>
          <p:cNvSpPr>
            <a:spLocks noGrp="1"/>
          </p:cNvSpPr>
          <p:nvPr>
            <p:ph type="title"/>
          </p:nvPr>
        </p:nvSpPr>
        <p:spPr>
          <a:xfrm>
            <a:off x="1143000" y="238585"/>
            <a:ext cx="9875520" cy="1356360"/>
          </a:xfrm>
        </p:spPr>
        <p:txBody>
          <a:bodyPr/>
          <a:lstStyle/>
          <a:p>
            <a:r>
              <a:rPr lang="en-IN" dirty="0"/>
              <a:t>Huge Source of Unstructured text data</a:t>
            </a:r>
          </a:p>
        </p:txBody>
      </p:sp>
      <p:sp>
        <p:nvSpPr>
          <p:cNvPr id="3" name="Content Placeholder 2">
            <a:extLst>
              <a:ext uri="{FF2B5EF4-FFF2-40B4-BE49-F238E27FC236}">
                <a16:creationId xmlns:a16="http://schemas.microsoft.com/office/drawing/2014/main" id="{FF9BF444-9F00-4180-A948-126C45229788}"/>
              </a:ext>
            </a:extLst>
          </p:cNvPr>
          <p:cNvSpPr>
            <a:spLocks noGrp="1"/>
          </p:cNvSpPr>
          <p:nvPr>
            <p:ph idx="1"/>
          </p:nvPr>
        </p:nvSpPr>
        <p:spPr/>
        <p:txBody>
          <a:bodyPr/>
          <a:lstStyle/>
          <a:p>
            <a:r>
              <a:rPr lang="en-IN" dirty="0"/>
              <a:t>Volume: </a:t>
            </a:r>
            <a:r>
              <a:rPr lang="en-IN" dirty="0">
                <a:solidFill>
                  <a:srgbClr val="0070C0"/>
                </a:solidFill>
              </a:rPr>
              <a:t>1.3 billion monthly active FB users</a:t>
            </a:r>
          </a:p>
          <a:p>
            <a:r>
              <a:rPr lang="en-IN" dirty="0"/>
              <a:t>Velocity: </a:t>
            </a:r>
            <a:r>
              <a:rPr lang="en-IN" dirty="0">
                <a:solidFill>
                  <a:srgbClr val="0070C0"/>
                </a:solidFill>
              </a:rPr>
              <a:t>~10ooo tweets per sec</a:t>
            </a:r>
          </a:p>
          <a:p>
            <a:r>
              <a:rPr lang="en-IN" dirty="0"/>
              <a:t>Variety: </a:t>
            </a:r>
            <a:r>
              <a:rPr lang="en-IN" dirty="0">
                <a:solidFill>
                  <a:srgbClr val="0070C0"/>
                </a:solidFill>
              </a:rPr>
              <a:t>languages, style, domains</a:t>
            </a:r>
          </a:p>
          <a:p>
            <a:r>
              <a:rPr lang="en-IN" dirty="0"/>
              <a:t>Veracity: </a:t>
            </a:r>
            <a:r>
              <a:rPr lang="en-IN" dirty="0">
                <a:solidFill>
                  <a:srgbClr val="0070C0"/>
                </a:solidFill>
              </a:rPr>
              <a:t>bias, noise, abnormality</a:t>
            </a:r>
          </a:p>
          <a:p>
            <a:endParaRPr lang="en-IN" dirty="0">
              <a:solidFill>
                <a:srgbClr val="0070C0"/>
              </a:solidFill>
            </a:endParaRPr>
          </a:p>
        </p:txBody>
      </p:sp>
      <p:sp>
        <p:nvSpPr>
          <p:cNvPr id="4" name="Footer Placeholder 3">
            <a:extLst>
              <a:ext uri="{FF2B5EF4-FFF2-40B4-BE49-F238E27FC236}">
                <a16:creationId xmlns:a16="http://schemas.microsoft.com/office/drawing/2014/main" id="{E8E8787C-FEC7-4C7B-8055-DDAAB14AB527}"/>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C9597DE3-7493-44F6-B24D-BB2506183190}"/>
              </a:ext>
            </a:extLst>
          </p:cNvPr>
          <p:cNvSpPr>
            <a:spLocks noGrp="1"/>
          </p:cNvSpPr>
          <p:nvPr>
            <p:ph type="sldNum" sz="quarter" idx="12"/>
          </p:nvPr>
        </p:nvSpPr>
        <p:spPr/>
        <p:txBody>
          <a:bodyPr/>
          <a:lstStyle/>
          <a:p>
            <a:fld id="{C5F2BF34-A8A4-41FE-B021-876CF9AC3F0B}" type="slidenum">
              <a:rPr lang="en-IN" smtClean="0"/>
              <a:t>29</a:t>
            </a:fld>
            <a:endParaRPr lang="en-IN" dirty="0"/>
          </a:p>
        </p:txBody>
      </p:sp>
      <p:sp>
        <p:nvSpPr>
          <p:cNvPr id="6" name="TextBox 5">
            <a:extLst>
              <a:ext uri="{FF2B5EF4-FFF2-40B4-BE49-F238E27FC236}">
                <a16:creationId xmlns:a16="http://schemas.microsoft.com/office/drawing/2014/main" id="{148A47CE-363D-4D81-8E48-D4A51AA54DBE}"/>
              </a:ext>
            </a:extLst>
          </p:cNvPr>
          <p:cNvSpPr txBox="1"/>
          <p:nvPr/>
        </p:nvSpPr>
        <p:spPr>
          <a:xfrm>
            <a:off x="1176129" y="4336868"/>
            <a:ext cx="10003971" cy="1200329"/>
          </a:xfrm>
          <a:prstGeom prst="rect">
            <a:avLst/>
          </a:prstGeom>
          <a:noFill/>
        </p:spPr>
        <p:txBody>
          <a:bodyPr wrap="square" rtlCol="0">
            <a:spAutoFit/>
          </a:bodyPr>
          <a:lstStyle/>
          <a:p>
            <a:r>
              <a:rPr lang="en-IN" dirty="0"/>
              <a:t>If we want to understand what is being talked, we will have to use NLP.</a:t>
            </a:r>
          </a:p>
          <a:p>
            <a:endParaRPr lang="en-IN" dirty="0"/>
          </a:p>
          <a:p>
            <a:r>
              <a:rPr lang="en-IN" dirty="0"/>
              <a:t>Question: Why we want to understand what is being talked? </a:t>
            </a:r>
          </a:p>
          <a:p>
            <a:endParaRPr lang="en-IN" dirty="0"/>
          </a:p>
        </p:txBody>
      </p:sp>
    </p:spTree>
    <p:extLst>
      <p:ext uri="{BB962C8B-B14F-4D97-AF65-F5344CB8AC3E}">
        <p14:creationId xmlns:p14="http://schemas.microsoft.com/office/powerpoint/2010/main" val="10476566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4B3DBF9-A1C1-467F-AD78-043BFBBDDBC4}"/>
              </a:ext>
            </a:extLst>
          </p:cNvPr>
          <p:cNvSpPr>
            <a:spLocks noGrp="1"/>
          </p:cNvSpPr>
          <p:nvPr>
            <p:ph type="title"/>
          </p:nvPr>
        </p:nvSpPr>
        <p:spPr/>
        <p:txBody>
          <a:bodyPr/>
          <a:lstStyle/>
          <a:p>
            <a:r>
              <a:rPr lang="en-IN" dirty="0"/>
              <a:t>NLP for Social Media </a:t>
            </a:r>
            <a:r>
              <a:rPr lang="en-IN" dirty="0" err="1"/>
              <a:t>TExt</a:t>
            </a:r>
            <a:endParaRPr lang="en-IN" dirty="0"/>
          </a:p>
        </p:txBody>
      </p:sp>
      <p:sp>
        <p:nvSpPr>
          <p:cNvPr id="7" name="Text Placeholder 6">
            <a:extLst>
              <a:ext uri="{FF2B5EF4-FFF2-40B4-BE49-F238E27FC236}">
                <a16:creationId xmlns:a16="http://schemas.microsoft.com/office/drawing/2014/main" id="{F4EB9164-EAC9-4207-9276-AA8C27D09680}"/>
              </a:ext>
            </a:extLst>
          </p:cNvPr>
          <p:cNvSpPr>
            <a:spLocks noGrp="1"/>
          </p:cNvSpPr>
          <p:nvPr>
            <p:ph type="body" idx="1"/>
          </p:nvPr>
        </p:nvSpPr>
        <p:spPr/>
        <p:txBody>
          <a:bodyPr/>
          <a:lstStyle/>
          <a:p>
            <a:r>
              <a:rPr lang="en-IN" dirty="0"/>
              <a:t>What is NLP?</a:t>
            </a:r>
          </a:p>
        </p:txBody>
      </p:sp>
      <p:sp>
        <p:nvSpPr>
          <p:cNvPr id="2" name="Footer Placeholder 1">
            <a:extLst>
              <a:ext uri="{FF2B5EF4-FFF2-40B4-BE49-F238E27FC236}">
                <a16:creationId xmlns:a16="http://schemas.microsoft.com/office/drawing/2014/main" id="{62778E9E-7916-4DF7-8C0E-C18EF6AB2A77}"/>
              </a:ext>
            </a:extLst>
          </p:cNvPr>
          <p:cNvSpPr>
            <a:spLocks noGrp="1"/>
          </p:cNvSpPr>
          <p:nvPr>
            <p:ph type="ftr" sz="quarter" idx="11"/>
          </p:nvPr>
        </p:nvSpPr>
        <p:spPr/>
        <p:txBody>
          <a:bodyPr/>
          <a:lstStyle/>
          <a:p>
            <a:r>
              <a:rPr lang="en-US"/>
              <a:t>TEQIP-III Course on Deep Learning for NLP: Neural Networks II</a:t>
            </a:r>
            <a:endParaRPr lang="en-IN"/>
          </a:p>
        </p:txBody>
      </p:sp>
      <p:sp>
        <p:nvSpPr>
          <p:cNvPr id="3" name="Slide Number Placeholder 2">
            <a:extLst>
              <a:ext uri="{FF2B5EF4-FFF2-40B4-BE49-F238E27FC236}">
                <a16:creationId xmlns:a16="http://schemas.microsoft.com/office/drawing/2014/main" id="{0DD46A9B-EC13-43EE-81B8-A5485D053390}"/>
              </a:ext>
            </a:extLst>
          </p:cNvPr>
          <p:cNvSpPr>
            <a:spLocks noGrp="1"/>
          </p:cNvSpPr>
          <p:nvPr>
            <p:ph type="sldNum" sz="quarter" idx="12"/>
          </p:nvPr>
        </p:nvSpPr>
        <p:spPr/>
        <p:txBody>
          <a:bodyPr/>
          <a:lstStyle/>
          <a:p>
            <a:fld id="{19713A0C-9D2D-400B-8F12-117CE2477AA9}" type="slidenum">
              <a:rPr lang="en-IN" smtClean="0"/>
              <a:t>3</a:t>
            </a:fld>
            <a:endParaRPr lang="en-IN"/>
          </a:p>
        </p:txBody>
      </p:sp>
    </p:spTree>
    <p:extLst>
      <p:ext uri="{BB962C8B-B14F-4D97-AF65-F5344CB8AC3E}">
        <p14:creationId xmlns:p14="http://schemas.microsoft.com/office/powerpoint/2010/main" val="25665508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DA015-328B-40EF-B8DF-54E298D69C4C}"/>
              </a:ext>
            </a:extLst>
          </p:cNvPr>
          <p:cNvSpPr>
            <a:spLocks noGrp="1"/>
          </p:cNvSpPr>
          <p:nvPr>
            <p:ph type="title"/>
          </p:nvPr>
        </p:nvSpPr>
        <p:spPr/>
        <p:txBody>
          <a:bodyPr/>
          <a:lstStyle/>
          <a:p>
            <a:r>
              <a:rPr lang="en-IN" dirty="0"/>
              <a:t>Why NLP for Social Media</a:t>
            </a:r>
          </a:p>
        </p:txBody>
      </p:sp>
      <p:sp>
        <p:nvSpPr>
          <p:cNvPr id="3" name="Content Placeholder 2">
            <a:extLst>
              <a:ext uri="{FF2B5EF4-FFF2-40B4-BE49-F238E27FC236}">
                <a16:creationId xmlns:a16="http://schemas.microsoft.com/office/drawing/2014/main" id="{E36EDC61-D01F-42B9-A3F4-3754A5928E8F}"/>
              </a:ext>
            </a:extLst>
          </p:cNvPr>
          <p:cNvSpPr>
            <a:spLocks noGrp="1"/>
          </p:cNvSpPr>
          <p:nvPr>
            <p:ph idx="1"/>
          </p:nvPr>
        </p:nvSpPr>
        <p:spPr/>
        <p:txBody>
          <a:bodyPr/>
          <a:lstStyle/>
          <a:p>
            <a:r>
              <a:rPr lang="en-IN" dirty="0"/>
              <a:t>Trending Topics</a:t>
            </a:r>
          </a:p>
          <a:p>
            <a:r>
              <a:rPr lang="en-IN" dirty="0"/>
              <a:t>Real-time event detection</a:t>
            </a:r>
          </a:p>
          <a:p>
            <a:r>
              <a:rPr lang="en-IN" dirty="0"/>
              <a:t>Rumour detection</a:t>
            </a:r>
          </a:p>
          <a:p>
            <a:r>
              <a:rPr lang="en-IN" dirty="0"/>
              <a:t>Fake News detection</a:t>
            </a:r>
          </a:p>
          <a:p>
            <a:r>
              <a:rPr lang="en-IN" dirty="0"/>
              <a:t>Sentiment Analysis</a:t>
            </a:r>
          </a:p>
          <a:p>
            <a:endParaRPr lang="en-IN" dirty="0"/>
          </a:p>
        </p:txBody>
      </p:sp>
      <p:sp>
        <p:nvSpPr>
          <p:cNvPr id="4" name="Footer Placeholder 3">
            <a:extLst>
              <a:ext uri="{FF2B5EF4-FFF2-40B4-BE49-F238E27FC236}">
                <a16:creationId xmlns:a16="http://schemas.microsoft.com/office/drawing/2014/main" id="{0F493BB8-C8A7-496F-8C35-10042826634C}"/>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5A0A5F29-6191-4312-B2AD-4E86FC2C9A68}"/>
              </a:ext>
            </a:extLst>
          </p:cNvPr>
          <p:cNvSpPr>
            <a:spLocks noGrp="1"/>
          </p:cNvSpPr>
          <p:nvPr>
            <p:ph type="sldNum" sz="quarter" idx="12"/>
          </p:nvPr>
        </p:nvSpPr>
        <p:spPr/>
        <p:txBody>
          <a:bodyPr/>
          <a:lstStyle/>
          <a:p>
            <a:fld id="{C5F2BF34-A8A4-41FE-B021-876CF9AC3F0B}" type="slidenum">
              <a:rPr lang="en-IN" smtClean="0"/>
              <a:t>30</a:t>
            </a:fld>
            <a:endParaRPr lang="en-IN" dirty="0"/>
          </a:p>
        </p:txBody>
      </p:sp>
    </p:spTree>
    <p:extLst>
      <p:ext uri="{BB962C8B-B14F-4D97-AF65-F5344CB8AC3E}">
        <p14:creationId xmlns:p14="http://schemas.microsoft.com/office/powerpoint/2010/main" val="610013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1C97F-4CAD-465D-B6ED-199CC9AD5BBD}"/>
              </a:ext>
            </a:extLst>
          </p:cNvPr>
          <p:cNvSpPr>
            <a:spLocks noGrp="1"/>
          </p:cNvSpPr>
          <p:nvPr>
            <p:ph type="title"/>
          </p:nvPr>
        </p:nvSpPr>
        <p:spPr/>
        <p:txBody>
          <a:bodyPr/>
          <a:lstStyle/>
          <a:p>
            <a:r>
              <a:rPr lang="en-IN" dirty="0"/>
              <a:t>Poor performance of Off-the-shelf Tools</a:t>
            </a:r>
          </a:p>
        </p:txBody>
      </p:sp>
      <p:pic>
        <p:nvPicPr>
          <p:cNvPr id="7" name="Content Placeholder 6">
            <a:extLst>
              <a:ext uri="{FF2B5EF4-FFF2-40B4-BE49-F238E27FC236}">
                <a16:creationId xmlns:a16="http://schemas.microsoft.com/office/drawing/2014/main" id="{1F5513EA-B53D-40CE-BD96-47D1BCBE2DD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90896" y="2770681"/>
            <a:ext cx="4011854" cy="1444268"/>
          </a:xfrm>
        </p:spPr>
      </p:pic>
      <p:sp>
        <p:nvSpPr>
          <p:cNvPr id="4" name="Footer Placeholder 3">
            <a:extLst>
              <a:ext uri="{FF2B5EF4-FFF2-40B4-BE49-F238E27FC236}">
                <a16:creationId xmlns:a16="http://schemas.microsoft.com/office/drawing/2014/main" id="{4036DBB7-7A8F-4210-A8D3-F6BA47609768}"/>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504CAC4A-D284-4C21-B428-AEEB71C7CEC9}"/>
              </a:ext>
            </a:extLst>
          </p:cNvPr>
          <p:cNvSpPr>
            <a:spLocks noGrp="1"/>
          </p:cNvSpPr>
          <p:nvPr>
            <p:ph type="sldNum" sz="quarter" idx="12"/>
          </p:nvPr>
        </p:nvSpPr>
        <p:spPr/>
        <p:txBody>
          <a:bodyPr/>
          <a:lstStyle/>
          <a:p>
            <a:fld id="{C5F2BF34-A8A4-41FE-B021-876CF9AC3F0B}" type="slidenum">
              <a:rPr lang="en-IN" smtClean="0"/>
              <a:t>31</a:t>
            </a:fld>
            <a:endParaRPr lang="en-IN" dirty="0"/>
          </a:p>
        </p:txBody>
      </p:sp>
      <p:sp>
        <p:nvSpPr>
          <p:cNvPr id="8" name="TextBox 7">
            <a:extLst>
              <a:ext uri="{FF2B5EF4-FFF2-40B4-BE49-F238E27FC236}">
                <a16:creationId xmlns:a16="http://schemas.microsoft.com/office/drawing/2014/main" id="{B8E814BC-4C72-4C1B-A66C-A11CC511E11B}"/>
              </a:ext>
            </a:extLst>
          </p:cNvPr>
          <p:cNvSpPr txBox="1"/>
          <p:nvPr/>
        </p:nvSpPr>
        <p:spPr>
          <a:xfrm>
            <a:off x="4397828" y="5268071"/>
            <a:ext cx="4615543" cy="369332"/>
          </a:xfrm>
          <a:prstGeom prst="rect">
            <a:avLst/>
          </a:prstGeom>
          <a:noFill/>
        </p:spPr>
        <p:txBody>
          <a:bodyPr wrap="square" rtlCol="0">
            <a:spAutoFit/>
          </a:bodyPr>
          <a:lstStyle/>
          <a:p>
            <a:r>
              <a:rPr lang="en-IN" dirty="0"/>
              <a:t>Ritter et al. EMNLP 2011</a:t>
            </a:r>
          </a:p>
        </p:txBody>
      </p:sp>
      <p:sp>
        <p:nvSpPr>
          <p:cNvPr id="9" name="TextBox 8">
            <a:extLst>
              <a:ext uri="{FF2B5EF4-FFF2-40B4-BE49-F238E27FC236}">
                <a16:creationId xmlns:a16="http://schemas.microsoft.com/office/drawing/2014/main" id="{E8FA8A49-576C-4207-A036-BF77380D70CB}"/>
              </a:ext>
            </a:extLst>
          </p:cNvPr>
          <p:cNvSpPr txBox="1"/>
          <p:nvPr/>
        </p:nvSpPr>
        <p:spPr>
          <a:xfrm>
            <a:off x="3222179" y="4432042"/>
            <a:ext cx="5837393" cy="369332"/>
          </a:xfrm>
          <a:prstGeom prst="rect">
            <a:avLst/>
          </a:prstGeom>
          <a:noFill/>
        </p:spPr>
        <p:txBody>
          <a:bodyPr wrap="square" rtlCol="0">
            <a:spAutoFit/>
          </a:bodyPr>
          <a:lstStyle/>
          <a:p>
            <a:r>
              <a:rPr lang="en-IN" dirty="0"/>
              <a:t>Performance on POS tagging drops from 90% to 80%.</a:t>
            </a:r>
          </a:p>
        </p:txBody>
      </p:sp>
      <p:sp>
        <p:nvSpPr>
          <p:cNvPr id="10" name="TextBox 9">
            <a:extLst>
              <a:ext uri="{FF2B5EF4-FFF2-40B4-BE49-F238E27FC236}">
                <a16:creationId xmlns:a16="http://schemas.microsoft.com/office/drawing/2014/main" id="{C851589C-91C9-461C-98E9-33AA6D0E6535}"/>
              </a:ext>
            </a:extLst>
          </p:cNvPr>
          <p:cNvSpPr txBox="1"/>
          <p:nvPr/>
        </p:nvSpPr>
        <p:spPr>
          <a:xfrm>
            <a:off x="5948144" y="2721366"/>
            <a:ext cx="5070376" cy="1477328"/>
          </a:xfrm>
          <a:prstGeom prst="rect">
            <a:avLst/>
          </a:prstGeom>
          <a:noFill/>
        </p:spPr>
        <p:txBody>
          <a:bodyPr wrap="square" rtlCol="0">
            <a:spAutoFit/>
          </a:bodyPr>
          <a:lstStyle/>
          <a:p>
            <a:r>
              <a:rPr lang="en-IN" dirty="0"/>
              <a:t>Background: </a:t>
            </a:r>
          </a:p>
          <a:p>
            <a:r>
              <a:rPr lang="en-IN" dirty="0"/>
              <a:t>	Simple Baseline: </a:t>
            </a:r>
          </a:p>
          <a:p>
            <a:pPr marL="742950" lvl="1" indent="-285750">
              <a:buFont typeface="Arial" panose="020B0604020202020204" pitchFamily="34" charset="0"/>
              <a:buChar char="•"/>
            </a:pPr>
            <a:r>
              <a:rPr lang="en-IN" dirty="0"/>
              <a:t>assign each word its most frequent tag</a:t>
            </a:r>
          </a:p>
          <a:p>
            <a:pPr marL="742950" lvl="1" indent="-285750">
              <a:buFont typeface="Arial" panose="020B0604020202020204" pitchFamily="34" charset="0"/>
              <a:buChar char="•"/>
            </a:pPr>
            <a:r>
              <a:rPr lang="en-IN" dirty="0"/>
              <a:t>assign OOV the most common POS tag</a:t>
            </a:r>
          </a:p>
          <a:p>
            <a:pPr marL="742950" lvl="1" indent="-285750">
              <a:buFont typeface="Arial" panose="020B0604020202020204" pitchFamily="34" charset="0"/>
              <a:buChar char="•"/>
            </a:pPr>
            <a:r>
              <a:rPr lang="en-IN" dirty="0"/>
              <a:t>90% on Brown Corpus</a:t>
            </a:r>
          </a:p>
        </p:txBody>
      </p:sp>
    </p:spTree>
    <p:extLst>
      <p:ext uri="{BB962C8B-B14F-4D97-AF65-F5344CB8AC3E}">
        <p14:creationId xmlns:p14="http://schemas.microsoft.com/office/powerpoint/2010/main" val="61472717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23BA4-4022-4A99-9DA3-F83F0786EF65}"/>
              </a:ext>
            </a:extLst>
          </p:cNvPr>
          <p:cNvSpPr>
            <a:spLocks noGrp="1"/>
          </p:cNvSpPr>
          <p:nvPr>
            <p:ph type="title"/>
          </p:nvPr>
        </p:nvSpPr>
        <p:spPr/>
        <p:txBody>
          <a:bodyPr/>
          <a:lstStyle/>
          <a:p>
            <a:r>
              <a:rPr lang="en-IN" dirty="0"/>
              <a:t>Challenges pose by Social Media Text</a:t>
            </a:r>
          </a:p>
        </p:txBody>
      </p:sp>
      <p:sp>
        <p:nvSpPr>
          <p:cNvPr id="3" name="Content Placeholder 2">
            <a:extLst>
              <a:ext uri="{FF2B5EF4-FFF2-40B4-BE49-F238E27FC236}">
                <a16:creationId xmlns:a16="http://schemas.microsoft.com/office/drawing/2014/main" id="{64FECE56-B27D-4AEA-9ECE-4EB009A685C4}"/>
              </a:ext>
            </a:extLst>
          </p:cNvPr>
          <p:cNvSpPr>
            <a:spLocks noGrp="1"/>
          </p:cNvSpPr>
          <p:nvPr>
            <p:ph idx="1"/>
          </p:nvPr>
        </p:nvSpPr>
        <p:spPr>
          <a:xfrm>
            <a:off x="1143000" y="2057400"/>
            <a:ext cx="9872871" cy="772886"/>
          </a:xfrm>
        </p:spPr>
        <p:txBody>
          <a:bodyPr>
            <a:normAutofit/>
          </a:bodyPr>
          <a:lstStyle/>
          <a:p>
            <a:r>
              <a:rPr lang="en-IN" dirty="0"/>
              <a:t>Distinct flavours: </a:t>
            </a:r>
            <a:r>
              <a:rPr lang="en-IN" dirty="0">
                <a:solidFill>
                  <a:srgbClr val="0070C0"/>
                </a:solidFill>
              </a:rPr>
              <a:t>collaboratively-authored content, blogs, microblogs, social media forums, user generated comments, user forums </a:t>
            </a:r>
          </a:p>
          <a:p>
            <a:pPr marL="274320" lvl="1" indent="0">
              <a:buNone/>
            </a:pPr>
            <a:endParaRPr lang="en-IN" dirty="0"/>
          </a:p>
          <a:p>
            <a:pPr lvl="1"/>
            <a:endParaRPr lang="en-IN" dirty="0"/>
          </a:p>
        </p:txBody>
      </p:sp>
      <p:sp>
        <p:nvSpPr>
          <p:cNvPr id="4" name="Footer Placeholder 3">
            <a:extLst>
              <a:ext uri="{FF2B5EF4-FFF2-40B4-BE49-F238E27FC236}">
                <a16:creationId xmlns:a16="http://schemas.microsoft.com/office/drawing/2014/main" id="{9E9ACE47-BF05-4FE7-B281-CCCA164298A0}"/>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F76339AE-3C19-46B4-B32D-7618D21BE0DF}"/>
              </a:ext>
            </a:extLst>
          </p:cNvPr>
          <p:cNvSpPr>
            <a:spLocks noGrp="1"/>
          </p:cNvSpPr>
          <p:nvPr>
            <p:ph type="sldNum" sz="quarter" idx="12"/>
          </p:nvPr>
        </p:nvSpPr>
        <p:spPr/>
        <p:txBody>
          <a:bodyPr/>
          <a:lstStyle/>
          <a:p>
            <a:fld id="{C5F2BF34-A8A4-41FE-B021-876CF9AC3F0B}" type="slidenum">
              <a:rPr lang="en-IN" smtClean="0"/>
              <a:t>32</a:t>
            </a:fld>
            <a:endParaRPr lang="en-IN" dirty="0"/>
          </a:p>
        </p:txBody>
      </p:sp>
      <p:pic>
        <p:nvPicPr>
          <p:cNvPr id="7" name="Picture 6">
            <a:extLst>
              <a:ext uri="{FF2B5EF4-FFF2-40B4-BE49-F238E27FC236}">
                <a16:creationId xmlns:a16="http://schemas.microsoft.com/office/drawing/2014/main" id="{BEBBD082-8785-4890-A9EA-858273B8E69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72696" y="2837360"/>
            <a:ext cx="4261069" cy="2152761"/>
          </a:xfrm>
          <a:prstGeom prst="rect">
            <a:avLst/>
          </a:prstGeom>
        </p:spPr>
      </p:pic>
      <p:sp>
        <p:nvSpPr>
          <p:cNvPr id="10" name="TextBox 9">
            <a:extLst>
              <a:ext uri="{FF2B5EF4-FFF2-40B4-BE49-F238E27FC236}">
                <a16:creationId xmlns:a16="http://schemas.microsoft.com/office/drawing/2014/main" id="{21611915-DB7C-4118-B052-2BD584E7A8F7}"/>
              </a:ext>
            </a:extLst>
          </p:cNvPr>
          <p:cNvSpPr txBox="1"/>
          <p:nvPr/>
        </p:nvSpPr>
        <p:spPr>
          <a:xfrm>
            <a:off x="3586557" y="5279010"/>
            <a:ext cx="5442955" cy="369332"/>
          </a:xfrm>
          <a:prstGeom prst="rect">
            <a:avLst/>
          </a:prstGeom>
          <a:noFill/>
        </p:spPr>
        <p:txBody>
          <a:bodyPr wrap="square" rtlCol="0">
            <a:spAutoFit/>
          </a:bodyPr>
          <a:lstStyle/>
          <a:p>
            <a:r>
              <a:rPr lang="en-IN" dirty="0">
                <a:solidFill>
                  <a:srgbClr val="C00000"/>
                </a:solidFill>
              </a:rPr>
              <a:t>Message:</a:t>
            </a:r>
            <a:r>
              <a:rPr lang="en-IN" dirty="0"/>
              <a:t> </a:t>
            </a:r>
            <a:r>
              <a:rPr lang="en-IN" dirty="0">
                <a:solidFill>
                  <a:srgbClr val="0070C0"/>
                </a:solidFill>
              </a:rPr>
              <a:t>Context present in each will vary</a:t>
            </a:r>
          </a:p>
        </p:txBody>
      </p:sp>
      <p:sp>
        <p:nvSpPr>
          <p:cNvPr id="12" name="TextBox 11">
            <a:extLst>
              <a:ext uri="{FF2B5EF4-FFF2-40B4-BE49-F238E27FC236}">
                <a16:creationId xmlns:a16="http://schemas.microsoft.com/office/drawing/2014/main" id="{5DD023C3-EA7F-4652-8F14-9A81DC1116E7}"/>
              </a:ext>
            </a:extLst>
          </p:cNvPr>
          <p:cNvSpPr txBox="1"/>
          <p:nvPr/>
        </p:nvSpPr>
        <p:spPr>
          <a:xfrm>
            <a:off x="4130212" y="5752565"/>
            <a:ext cx="3346035" cy="369332"/>
          </a:xfrm>
          <a:prstGeom prst="rect">
            <a:avLst/>
          </a:prstGeom>
          <a:noFill/>
        </p:spPr>
        <p:txBody>
          <a:bodyPr wrap="square" rtlCol="0">
            <a:spAutoFit/>
          </a:bodyPr>
          <a:lstStyle/>
          <a:p>
            <a:r>
              <a:rPr lang="en-IN" dirty="0"/>
              <a:t>Source: Baldwin et al. IJCNLP 13</a:t>
            </a:r>
          </a:p>
        </p:txBody>
      </p:sp>
    </p:spTree>
    <p:extLst>
      <p:ext uri="{BB962C8B-B14F-4D97-AF65-F5344CB8AC3E}">
        <p14:creationId xmlns:p14="http://schemas.microsoft.com/office/powerpoint/2010/main" val="284738327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23BA4-4022-4A99-9DA3-F83F0786EF65}"/>
              </a:ext>
            </a:extLst>
          </p:cNvPr>
          <p:cNvSpPr>
            <a:spLocks noGrp="1"/>
          </p:cNvSpPr>
          <p:nvPr>
            <p:ph type="title"/>
          </p:nvPr>
        </p:nvSpPr>
        <p:spPr/>
        <p:txBody>
          <a:bodyPr/>
          <a:lstStyle/>
          <a:p>
            <a:r>
              <a:rPr lang="en-IN" dirty="0"/>
              <a:t>Challenges pose by Social Media Text</a:t>
            </a:r>
          </a:p>
        </p:txBody>
      </p:sp>
      <p:sp>
        <p:nvSpPr>
          <p:cNvPr id="3" name="Content Placeholder 2">
            <a:extLst>
              <a:ext uri="{FF2B5EF4-FFF2-40B4-BE49-F238E27FC236}">
                <a16:creationId xmlns:a16="http://schemas.microsoft.com/office/drawing/2014/main" id="{64FECE56-B27D-4AEA-9ECE-4EB009A685C4}"/>
              </a:ext>
            </a:extLst>
          </p:cNvPr>
          <p:cNvSpPr>
            <a:spLocks noGrp="1"/>
          </p:cNvSpPr>
          <p:nvPr>
            <p:ph idx="1"/>
          </p:nvPr>
        </p:nvSpPr>
        <p:spPr>
          <a:xfrm>
            <a:off x="1143000" y="2057400"/>
            <a:ext cx="9872871" cy="772886"/>
          </a:xfrm>
        </p:spPr>
        <p:txBody>
          <a:bodyPr>
            <a:normAutofit/>
          </a:bodyPr>
          <a:lstStyle/>
          <a:p>
            <a:r>
              <a:rPr lang="en-IN" dirty="0"/>
              <a:t>Language Mixing: </a:t>
            </a:r>
            <a:r>
              <a:rPr lang="en-IN" dirty="0">
                <a:solidFill>
                  <a:srgbClr val="0070C0"/>
                </a:solidFill>
              </a:rPr>
              <a:t>predominant language used in documents</a:t>
            </a:r>
            <a:endParaRPr lang="en-IN" dirty="0"/>
          </a:p>
          <a:p>
            <a:pPr lvl="1"/>
            <a:endParaRPr lang="en-IN" dirty="0"/>
          </a:p>
        </p:txBody>
      </p:sp>
      <p:sp>
        <p:nvSpPr>
          <p:cNvPr id="4" name="Footer Placeholder 3">
            <a:extLst>
              <a:ext uri="{FF2B5EF4-FFF2-40B4-BE49-F238E27FC236}">
                <a16:creationId xmlns:a16="http://schemas.microsoft.com/office/drawing/2014/main" id="{9E9ACE47-BF05-4FE7-B281-CCCA164298A0}"/>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F76339AE-3C19-46B4-B32D-7618D21BE0DF}"/>
              </a:ext>
            </a:extLst>
          </p:cNvPr>
          <p:cNvSpPr>
            <a:spLocks noGrp="1"/>
          </p:cNvSpPr>
          <p:nvPr>
            <p:ph type="sldNum" sz="quarter" idx="12"/>
          </p:nvPr>
        </p:nvSpPr>
        <p:spPr/>
        <p:txBody>
          <a:bodyPr/>
          <a:lstStyle/>
          <a:p>
            <a:fld id="{C5F2BF34-A8A4-41FE-B021-876CF9AC3F0B}" type="slidenum">
              <a:rPr lang="en-IN" smtClean="0"/>
              <a:t>33</a:t>
            </a:fld>
            <a:endParaRPr lang="en-IN" dirty="0"/>
          </a:p>
        </p:txBody>
      </p:sp>
      <p:pic>
        <p:nvPicPr>
          <p:cNvPr id="9" name="Picture 8">
            <a:extLst>
              <a:ext uri="{FF2B5EF4-FFF2-40B4-BE49-F238E27FC236}">
                <a16:creationId xmlns:a16="http://schemas.microsoft.com/office/drawing/2014/main" id="{9E599770-C991-403D-A6BC-A6CE2DC4264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1736" y="2826783"/>
            <a:ext cx="8718998" cy="2838596"/>
          </a:xfrm>
          <a:prstGeom prst="rect">
            <a:avLst/>
          </a:prstGeom>
        </p:spPr>
      </p:pic>
      <p:sp>
        <p:nvSpPr>
          <p:cNvPr id="10" name="TextBox 9">
            <a:extLst>
              <a:ext uri="{FF2B5EF4-FFF2-40B4-BE49-F238E27FC236}">
                <a16:creationId xmlns:a16="http://schemas.microsoft.com/office/drawing/2014/main" id="{EF53B9E9-3180-4684-BFED-6148B4703205}"/>
              </a:ext>
            </a:extLst>
          </p:cNvPr>
          <p:cNvSpPr txBox="1"/>
          <p:nvPr/>
        </p:nvSpPr>
        <p:spPr>
          <a:xfrm>
            <a:off x="4130212" y="5752565"/>
            <a:ext cx="3346035" cy="369332"/>
          </a:xfrm>
          <a:prstGeom prst="rect">
            <a:avLst/>
          </a:prstGeom>
          <a:noFill/>
        </p:spPr>
        <p:txBody>
          <a:bodyPr wrap="square" rtlCol="0">
            <a:spAutoFit/>
          </a:bodyPr>
          <a:lstStyle/>
          <a:p>
            <a:r>
              <a:rPr lang="en-IN" dirty="0"/>
              <a:t>Source: Baldwin et al. IJCNLP 13</a:t>
            </a:r>
          </a:p>
        </p:txBody>
      </p:sp>
    </p:spTree>
    <p:extLst>
      <p:ext uri="{BB962C8B-B14F-4D97-AF65-F5344CB8AC3E}">
        <p14:creationId xmlns:p14="http://schemas.microsoft.com/office/powerpoint/2010/main" val="31702368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23BA4-4022-4A99-9DA3-F83F0786EF65}"/>
              </a:ext>
            </a:extLst>
          </p:cNvPr>
          <p:cNvSpPr>
            <a:spLocks noGrp="1"/>
          </p:cNvSpPr>
          <p:nvPr>
            <p:ph type="title"/>
          </p:nvPr>
        </p:nvSpPr>
        <p:spPr/>
        <p:txBody>
          <a:bodyPr/>
          <a:lstStyle/>
          <a:p>
            <a:r>
              <a:rPr lang="en-IN" dirty="0"/>
              <a:t>Challenges pose by Social Media Text</a:t>
            </a:r>
          </a:p>
        </p:txBody>
      </p:sp>
      <p:sp>
        <p:nvSpPr>
          <p:cNvPr id="3" name="Content Placeholder 2">
            <a:extLst>
              <a:ext uri="{FF2B5EF4-FFF2-40B4-BE49-F238E27FC236}">
                <a16:creationId xmlns:a16="http://schemas.microsoft.com/office/drawing/2014/main" id="{64FECE56-B27D-4AEA-9ECE-4EB009A685C4}"/>
              </a:ext>
            </a:extLst>
          </p:cNvPr>
          <p:cNvSpPr>
            <a:spLocks noGrp="1"/>
          </p:cNvSpPr>
          <p:nvPr>
            <p:ph idx="1"/>
          </p:nvPr>
        </p:nvSpPr>
        <p:spPr>
          <a:xfrm>
            <a:off x="1143000" y="2057400"/>
            <a:ext cx="9872871" cy="772886"/>
          </a:xfrm>
        </p:spPr>
        <p:txBody>
          <a:bodyPr>
            <a:normAutofit/>
          </a:bodyPr>
          <a:lstStyle/>
          <a:p>
            <a:r>
              <a:rPr lang="en-IN" dirty="0"/>
              <a:t>Free-form usage of Language: </a:t>
            </a:r>
            <a:r>
              <a:rPr lang="en-IN" dirty="0">
                <a:solidFill>
                  <a:srgbClr val="0070C0"/>
                </a:solidFill>
              </a:rPr>
              <a:t>Lexical variance, Inconsistent spellings, OOV words</a:t>
            </a:r>
            <a:endParaRPr lang="en-IN" dirty="0"/>
          </a:p>
          <a:p>
            <a:pPr lvl="1"/>
            <a:endParaRPr lang="en-IN" dirty="0"/>
          </a:p>
        </p:txBody>
      </p:sp>
      <p:sp>
        <p:nvSpPr>
          <p:cNvPr id="4" name="Footer Placeholder 3">
            <a:extLst>
              <a:ext uri="{FF2B5EF4-FFF2-40B4-BE49-F238E27FC236}">
                <a16:creationId xmlns:a16="http://schemas.microsoft.com/office/drawing/2014/main" id="{9E9ACE47-BF05-4FE7-B281-CCCA164298A0}"/>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F76339AE-3C19-46B4-B32D-7618D21BE0DF}"/>
              </a:ext>
            </a:extLst>
          </p:cNvPr>
          <p:cNvSpPr>
            <a:spLocks noGrp="1"/>
          </p:cNvSpPr>
          <p:nvPr>
            <p:ph type="sldNum" sz="quarter" idx="12"/>
          </p:nvPr>
        </p:nvSpPr>
        <p:spPr/>
        <p:txBody>
          <a:bodyPr/>
          <a:lstStyle/>
          <a:p>
            <a:fld id="{C5F2BF34-A8A4-41FE-B021-876CF9AC3F0B}" type="slidenum">
              <a:rPr lang="en-IN" smtClean="0"/>
              <a:t>34</a:t>
            </a:fld>
            <a:endParaRPr lang="en-IN" dirty="0"/>
          </a:p>
        </p:txBody>
      </p:sp>
      <p:sp>
        <p:nvSpPr>
          <p:cNvPr id="10" name="TextBox 9">
            <a:extLst>
              <a:ext uri="{FF2B5EF4-FFF2-40B4-BE49-F238E27FC236}">
                <a16:creationId xmlns:a16="http://schemas.microsoft.com/office/drawing/2014/main" id="{519A66C4-6514-4D2C-BB81-FBCFC5E08924}"/>
              </a:ext>
            </a:extLst>
          </p:cNvPr>
          <p:cNvSpPr txBox="1"/>
          <p:nvPr/>
        </p:nvSpPr>
        <p:spPr>
          <a:xfrm>
            <a:off x="4865504" y="5846835"/>
            <a:ext cx="3346035" cy="369332"/>
          </a:xfrm>
          <a:prstGeom prst="rect">
            <a:avLst/>
          </a:prstGeom>
          <a:noFill/>
        </p:spPr>
        <p:txBody>
          <a:bodyPr wrap="square" rtlCol="0">
            <a:spAutoFit/>
          </a:bodyPr>
          <a:lstStyle/>
          <a:p>
            <a:r>
              <a:rPr lang="en-IN" dirty="0"/>
              <a:t>Source: Ritter et al. EMNLP 11</a:t>
            </a:r>
          </a:p>
        </p:txBody>
      </p:sp>
      <p:pic>
        <p:nvPicPr>
          <p:cNvPr id="8" name="Picture 7">
            <a:extLst>
              <a:ext uri="{FF2B5EF4-FFF2-40B4-BE49-F238E27FC236}">
                <a16:creationId xmlns:a16="http://schemas.microsoft.com/office/drawing/2014/main" id="{E14979B9-261B-4B33-884D-B28F53A157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8055" y="2730766"/>
            <a:ext cx="3695890" cy="2838596"/>
          </a:xfrm>
          <a:prstGeom prst="rect">
            <a:avLst/>
          </a:prstGeom>
        </p:spPr>
      </p:pic>
    </p:spTree>
    <p:extLst>
      <p:ext uri="{BB962C8B-B14F-4D97-AF65-F5344CB8AC3E}">
        <p14:creationId xmlns:p14="http://schemas.microsoft.com/office/powerpoint/2010/main" val="31871691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23BA4-4022-4A99-9DA3-F83F0786EF65}"/>
              </a:ext>
            </a:extLst>
          </p:cNvPr>
          <p:cNvSpPr>
            <a:spLocks noGrp="1"/>
          </p:cNvSpPr>
          <p:nvPr>
            <p:ph type="title"/>
          </p:nvPr>
        </p:nvSpPr>
        <p:spPr/>
        <p:txBody>
          <a:bodyPr/>
          <a:lstStyle/>
          <a:p>
            <a:r>
              <a:rPr lang="en-IN" dirty="0"/>
              <a:t>Challenges pose by Social Media Text</a:t>
            </a:r>
          </a:p>
        </p:txBody>
      </p:sp>
      <p:sp>
        <p:nvSpPr>
          <p:cNvPr id="3" name="Content Placeholder 2">
            <a:extLst>
              <a:ext uri="{FF2B5EF4-FFF2-40B4-BE49-F238E27FC236}">
                <a16:creationId xmlns:a16="http://schemas.microsoft.com/office/drawing/2014/main" id="{64FECE56-B27D-4AEA-9ECE-4EB009A685C4}"/>
              </a:ext>
            </a:extLst>
          </p:cNvPr>
          <p:cNvSpPr>
            <a:spLocks noGrp="1"/>
          </p:cNvSpPr>
          <p:nvPr>
            <p:ph idx="1"/>
          </p:nvPr>
        </p:nvSpPr>
        <p:spPr>
          <a:xfrm>
            <a:off x="1143000" y="2057400"/>
            <a:ext cx="9872871" cy="772886"/>
          </a:xfrm>
        </p:spPr>
        <p:txBody>
          <a:bodyPr>
            <a:normAutofit/>
          </a:bodyPr>
          <a:lstStyle/>
          <a:p>
            <a:r>
              <a:rPr lang="en-IN" dirty="0"/>
              <a:t>Free-form usage of Language: </a:t>
            </a:r>
            <a:r>
              <a:rPr lang="en-IN" dirty="0">
                <a:solidFill>
                  <a:srgbClr val="0070C0"/>
                </a:solidFill>
              </a:rPr>
              <a:t>Lexical variance, Inconsistent spellings, OOV words</a:t>
            </a:r>
            <a:endParaRPr lang="en-IN" dirty="0"/>
          </a:p>
          <a:p>
            <a:pPr lvl="1"/>
            <a:endParaRPr lang="en-IN" dirty="0"/>
          </a:p>
        </p:txBody>
      </p:sp>
      <p:sp>
        <p:nvSpPr>
          <p:cNvPr id="4" name="Footer Placeholder 3">
            <a:extLst>
              <a:ext uri="{FF2B5EF4-FFF2-40B4-BE49-F238E27FC236}">
                <a16:creationId xmlns:a16="http://schemas.microsoft.com/office/drawing/2014/main" id="{9E9ACE47-BF05-4FE7-B281-CCCA164298A0}"/>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F76339AE-3C19-46B4-B32D-7618D21BE0DF}"/>
              </a:ext>
            </a:extLst>
          </p:cNvPr>
          <p:cNvSpPr>
            <a:spLocks noGrp="1"/>
          </p:cNvSpPr>
          <p:nvPr>
            <p:ph type="sldNum" sz="quarter" idx="12"/>
          </p:nvPr>
        </p:nvSpPr>
        <p:spPr/>
        <p:txBody>
          <a:bodyPr/>
          <a:lstStyle/>
          <a:p>
            <a:fld id="{C5F2BF34-A8A4-41FE-B021-876CF9AC3F0B}" type="slidenum">
              <a:rPr lang="en-IN" smtClean="0"/>
              <a:t>35</a:t>
            </a:fld>
            <a:endParaRPr lang="en-IN" dirty="0"/>
          </a:p>
        </p:txBody>
      </p:sp>
      <p:pic>
        <p:nvPicPr>
          <p:cNvPr id="7" name="Picture 6">
            <a:extLst>
              <a:ext uri="{FF2B5EF4-FFF2-40B4-BE49-F238E27FC236}">
                <a16:creationId xmlns:a16="http://schemas.microsoft.com/office/drawing/2014/main" id="{E72FB9D2-0AF9-4940-8C5E-48CC09B1B85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41106" y="2597043"/>
            <a:ext cx="4816066" cy="3208360"/>
          </a:xfrm>
          <a:prstGeom prst="rect">
            <a:avLst/>
          </a:prstGeom>
        </p:spPr>
      </p:pic>
      <p:sp>
        <p:nvSpPr>
          <p:cNvPr id="10" name="TextBox 9">
            <a:extLst>
              <a:ext uri="{FF2B5EF4-FFF2-40B4-BE49-F238E27FC236}">
                <a16:creationId xmlns:a16="http://schemas.microsoft.com/office/drawing/2014/main" id="{519A66C4-6514-4D2C-BB81-FBCFC5E08924}"/>
              </a:ext>
            </a:extLst>
          </p:cNvPr>
          <p:cNvSpPr txBox="1"/>
          <p:nvPr/>
        </p:nvSpPr>
        <p:spPr>
          <a:xfrm>
            <a:off x="4865504" y="5846835"/>
            <a:ext cx="3346035" cy="369332"/>
          </a:xfrm>
          <a:prstGeom prst="rect">
            <a:avLst/>
          </a:prstGeom>
          <a:noFill/>
        </p:spPr>
        <p:txBody>
          <a:bodyPr wrap="square" rtlCol="0">
            <a:spAutoFit/>
          </a:bodyPr>
          <a:lstStyle/>
          <a:p>
            <a:r>
              <a:rPr lang="en-IN" dirty="0"/>
              <a:t>Source: Baldwin et al. IJCNLP 13</a:t>
            </a:r>
          </a:p>
        </p:txBody>
      </p:sp>
    </p:spTree>
    <p:extLst>
      <p:ext uri="{BB962C8B-B14F-4D97-AF65-F5344CB8AC3E}">
        <p14:creationId xmlns:p14="http://schemas.microsoft.com/office/powerpoint/2010/main" val="12523723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323BA4-4022-4A99-9DA3-F83F0786EF65}"/>
              </a:ext>
            </a:extLst>
          </p:cNvPr>
          <p:cNvSpPr>
            <a:spLocks noGrp="1"/>
          </p:cNvSpPr>
          <p:nvPr>
            <p:ph type="title"/>
          </p:nvPr>
        </p:nvSpPr>
        <p:spPr/>
        <p:txBody>
          <a:bodyPr/>
          <a:lstStyle/>
          <a:p>
            <a:r>
              <a:rPr lang="en-IN" dirty="0"/>
              <a:t>Challenges pose by Social Media Text</a:t>
            </a:r>
          </a:p>
        </p:txBody>
      </p:sp>
      <p:sp>
        <p:nvSpPr>
          <p:cNvPr id="3" name="Content Placeholder 2">
            <a:extLst>
              <a:ext uri="{FF2B5EF4-FFF2-40B4-BE49-F238E27FC236}">
                <a16:creationId xmlns:a16="http://schemas.microsoft.com/office/drawing/2014/main" id="{64FECE56-B27D-4AEA-9ECE-4EB009A685C4}"/>
              </a:ext>
            </a:extLst>
          </p:cNvPr>
          <p:cNvSpPr>
            <a:spLocks noGrp="1"/>
          </p:cNvSpPr>
          <p:nvPr>
            <p:ph idx="1"/>
          </p:nvPr>
        </p:nvSpPr>
        <p:spPr/>
        <p:txBody>
          <a:bodyPr>
            <a:normAutofit/>
          </a:bodyPr>
          <a:lstStyle/>
          <a:p>
            <a:r>
              <a:rPr lang="en-IN" dirty="0"/>
              <a:t>Distinct flavours: </a:t>
            </a:r>
            <a:r>
              <a:rPr lang="en-IN" dirty="0">
                <a:solidFill>
                  <a:srgbClr val="0070C0"/>
                </a:solidFill>
              </a:rPr>
              <a:t>collaboratively-authored content, blogs, microblogs, social media forums, user generated comments, user forums </a:t>
            </a:r>
          </a:p>
          <a:p>
            <a:r>
              <a:rPr lang="en-IN" dirty="0"/>
              <a:t>Free-form nature of language</a:t>
            </a:r>
          </a:p>
          <a:p>
            <a:pPr lvl="1"/>
            <a:r>
              <a:rPr lang="en-IN" dirty="0">
                <a:solidFill>
                  <a:srgbClr val="0070C0"/>
                </a:solidFill>
              </a:rPr>
              <a:t>Inconsistent spellings</a:t>
            </a:r>
          </a:p>
          <a:p>
            <a:pPr lvl="1"/>
            <a:r>
              <a:rPr lang="en-IN" dirty="0">
                <a:solidFill>
                  <a:srgbClr val="0070C0"/>
                </a:solidFill>
              </a:rPr>
              <a:t>Adoption of new terms</a:t>
            </a:r>
          </a:p>
          <a:p>
            <a:pPr lvl="1"/>
            <a:r>
              <a:rPr lang="en-IN" dirty="0">
                <a:solidFill>
                  <a:srgbClr val="0070C0"/>
                </a:solidFill>
              </a:rPr>
              <a:t>Usage of slangs</a:t>
            </a:r>
          </a:p>
          <a:p>
            <a:pPr lvl="1"/>
            <a:r>
              <a:rPr lang="en-IN" dirty="0">
                <a:solidFill>
                  <a:srgbClr val="0070C0"/>
                </a:solidFill>
              </a:rPr>
              <a:t>Usage of non-canonical short forms, abbreviations</a:t>
            </a:r>
          </a:p>
          <a:p>
            <a:pPr lvl="1"/>
            <a:r>
              <a:rPr lang="en-IN" dirty="0">
                <a:solidFill>
                  <a:srgbClr val="0070C0"/>
                </a:solidFill>
              </a:rPr>
              <a:t>More like a conversation</a:t>
            </a:r>
          </a:p>
          <a:p>
            <a:r>
              <a:rPr lang="en-IN" dirty="0"/>
              <a:t>Absence of grammatical structure</a:t>
            </a:r>
          </a:p>
          <a:p>
            <a:r>
              <a:rPr lang="en-IN" dirty="0"/>
              <a:t>Usage of special symbols: Tags, Emoticons</a:t>
            </a:r>
          </a:p>
          <a:p>
            <a:pPr marL="274320" lvl="1" indent="0">
              <a:buNone/>
            </a:pPr>
            <a:endParaRPr lang="en-IN" dirty="0"/>
          </a:p>
          <a:p>
            <a:pPr lvl="1"/>
            <a:endParaRPr lang="en-IN" dirty="0"/>
          </a:p>
        </p:txBody>
      </p:sp>
      <p:sp>
        <p:nvSpPr>
          <p:cNvPr id="4" name="Footer Placeholder 3">
            <a:extLst>
              <a:ext uri="{FF2B5EF4-FFF2-40B4-BE49-F238E27FC236}">
                <a16:creationId xmlns:a16="http://schemas.microsoft.com/office/drawing/2014/main" id="{9E9ACE47-BF05-4FE7-B281-CCCA164298A0}"/>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F76339AE-3C19-46B4-B32D-7618D21BE0DF}"/>
              </a:ext>
            </a:extLst>
          </p:cNvPr>
          <p:cNvSpPr>
            <a:spLocks noGrp="1"/>
          </p:cNvSpPr>
          <p:nvPr>
            <p:ph type="sldNum" sz="quarter" idx="12"/>
          </p:nvPr>
        </p:nvSpPr>
        <p:spPr/>
        <p:txBody>
          <a:bodyPr/>
          <a:lstStyle/>
          <a:p>
            <a:fld id="{C5F2BF34-A8A4-41FE-B021-876CF9AC3F0B}" type="slidenum">
              <a:rPr lang="en-IN" smtClean="0"/>
              <a:t>36</a:t>
            </a:fld>
            <a:endParaRPr lang="en-IN" dirty="0"/>
          </a:p>
        </p:txBody>
      </p:sp>
    </p:spTree>
    <p:extLst>
      <p:ext uri="{BB962C8B-B14F-4D97-AF65-F5344CB8AC3E}">
        <p14:creationId xmlns:p14="http://schemas.microsoft.com/office/powerpoint/2010/main" val="21599621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4960B3-E23F-4EF7-9A29-66094E97C300}"/>
              </a:ext>
            </a:extLst>
          </p:cNvPr>
          <p:cNvSpPr>
            <a:spLocks noGrp="1"/>
          </p:cNvSpPr>
          <p:nvPr>
            <p:ph type="title"/>
          </p:nvPr>
        </p:nvSpPr>
        <p:spPr/>
        <p:txBody>
          <a:bodyPr/>
          <a:lstStyle/>
          <a:p>
            <a:r>
              <a:rPr lang="en-IN" dirty="0"/>
              <a:t>What is required to get Started</a:t>
            </a:r>
          </a:p>
        </p:txBody>
      </p:sp>
      <p:sp>
        <p:nvSpPr>
          <p:cNvPr id="3" name="Content Placeholder 2">
            <a:extLst>
              <a:ext uri="{FF2B5EF4-FFF2-40B4-BE49-F238E27FC236}">
                <a16:creationId xmlns:a16="http://schemas.microsoft.com/office/drawing/2014/main" id="{A8507BC3-91B9-4815-96DA-E73D5C8E78C9}"/>
              </a:ext>
            </a:extLst>
          </p:cNvPr>
          <p:cNvSpPr>
            <a:spLocks noGrp="1"/>
          </p:cNvSpPr>
          <p:nvPr>
            <p:ph idx="1"/>
          </p:nvPr>
        </p:nvSpPr>
        <p:spPr/>
        <p:txBody>
          <a:bodyPr/>
          <a:lstStyle/>
          <a:p>
            <a:r>
              <a:rPr lang="en-IN" dirty="0"/>
              <a:t>Tokenization</a:t>
            </a:r>
          </a:p>
          <a:p>
            <a:pPr lvl="1"/>
            <a:r>
              <a:rPr lang="en-IN" dirty="0"/>
              <a:t>Word-level</a:t>
            </a:r>
          </a:p>
          <a:p>
            <a:pPr lvl="1"/>
            <a:r>
              <a:rPr lang="en-IN" dirty="0"/>
              <a:t>Sentence-level</a:t>
            </a:r>
          </a:p>
          <a:p>
            <a:pPr lvl="1"/>
            <a:endParaRPr lang="en-IN" dirty="0"/>
          </a:p>
          <a:p>
            <a:r>
              <a:rPr lang="en-IN" dirty="0"/>
              <a:t>Normalization</a:t>
            </a:r>
          </a:p>
          <a:p>
            <a:r>
              <a:rPr lang="en-IN" dirty="0"/>
              <a:t>Task- and Domain-specific data creation: Corpus</a:t>
            </a:r>
          </a:p>
          <a:p>
            <a:r>
              <a:rPr lang="en-IN" dirty="0"/>
              <a:t>Task- and Domain-specific features</a:t>
            </a:r>
          </a:p>
          <a:p>
            <a:r>
              <a:rPr lang="en-IN" dirty="0"/>
              <a:t>Models</a:t>
            </a:r>
          </a:p>
        </p:txBody>
      </p:sp>
      <p:sp>
        <p:nvSpPr>
          <p:cNvPr id="4" name="Footer Placeholder 3">
            <a:extLst>
              <a:ext uri="{FF2B5EF4-FFF2-40B4-BE49-F238E27FC236}">
                <a16:creationId xmlns:a16="http://schemas.microsoft.com/office/drawing/2014/main" id="{20D62012-C586-4DCF-A7B8-D0676D7BA39E}"/>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EAB06061-1DEE-4992-8F35-77A3DE058B06}"/>
              </a:ext>
            </a:extLst>
          </p:cNvPr>
          <p:cNvSpPr>
            <a:spLocks noGrp="1"/>
          </p:cNvSpPr>
          <p:nvPr>
            <p:ph type="sldNum" sz="quarter" idx="12"/>
          </p:nvPr>
        </p:nvSpPr>
        <p:spPr/>
        <p:txBody>
          <a:bodyPr/>
          <a:lstStyle/>
          <a:p>
            <a:fld id="{C5F2BF34-A8A4-41FE-B021-876CF9AC3F0B}" type="slidenum">
              <a:rPr lang="en-IN" smtClean="0"/>
              <a:t>37</a:t>
            </a:fld>
            <a:endParaRPr lang="en-IN" dirty="0"/>
          </a:p>
        </p:txBody>
      </p:sp>
    </p:spTree>
    <p:extLst>
      <p:ext uri="{BB962C8B-B14F-4D97-AF65-F5344CB8AC3E}">
        <p14:creationId xmlns:p14="http://schemas.microsoft.com/office/powerpoint/2010/main" val="361146464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AAE23-66CD-4AD7-831E-CDA010B2E874}"/>
              </a:ext>
            </a:extLst>
          </p:cNvPr>
          <p:cNvSpPr>
            <a:spLocks noGrp="1"/>
          </p:cNvSpPr>
          <p:nvPr>
            <p:ph type="title"/>
          </p:nvPr>
        </p:nvSpPr>
        <p:spPr/>
        <p:txBody>
          <a:bodyPr/>
          <a:lstStyle/>
          <a:p>
            <a:r>
              <a:rPr lang="en-IN" dirty="0"/>
              <a:t>Improved POS Tagging Performance</a:t>
            </a:r>
          </a:p>
        </p:txBody>
      </p:sp>
      <p:pic>
        <p:nvPicPr>
          <p:cNvPr id="7" name="Content Placeholder 6">
            <a:extLst>
              <a:ext uri="{FF2B5EF4-FFF2-40B4-BE49-F238E27FC236}">
                <a16:creationId xmlns:a16="http://schemas.microsoft.com/office/drawing/2014/main" id="{9404AEA3-796E-496E-B216-30D33F43187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502378" y="1603654"/>
            <a:ext cx="5081301" cy="4080875"/>
          </a:xfrm>
        </p:spPr>
      </p:pic>
      <p:sp>
        <p:nvSpPr>
          <p:cNvPr id="4" name="Footer Placeholder 3">
            <a:extLst>
              <a:ext uri="{FF2B5EF4-FFF2-40B4-BE49-F238E27FC236}">
                <a16:creationId xmlns:a16="http://schemas.microsoft.com/office/drawing/2014/main" id="{0BE43559-5487-4513-AD73-39CE4CC1D004}"/>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CCA3C1DC-575C-4D9B-8BDF-6B1636E92140}"/>
              </a:ext>
            </a:extLst>
          </p:cNvPr>
          <p:cNvSpPr>
            <a:spLocks noGrp="1"/>
          </p:cNvSpPr>
          <p:nvPr>
            <p:ph type="sldNum" sz="quarter" idx="12"/>
          </p:nvPr>
        </p:nvSpPr>
        <p:spPr/>
        <p:txBody>
          <a:bodyPr/>
          <a:lstStyle/>
          <a:p>
            <a:fld id="{C5F2BF34-A8A4-41FE-B021-876CF9AC3F0B}" type="slidenum">
              <a:rPr lang="en-IN" smtClean="0"/>
              <a:t>38</a:t>
            </a:fld>
            <a:endParaRPr lang="en-IN" dirty="0"/>
          </a:p>
        </p:txBody>
      </p:sp>
      <p:sp>
        <p:nvSpPr>
          <p:cNvPr id="8" name="TextBox 7">
            <a:extLst>
              <a:ext uri="{FF2B5EF4-FFF2-40B4-BE49-F238E27FC236}">
                <a16:creationId xmlns:a16="http://schemas.microsoft.com/office/drawing/2014/main" id="{87205E74-18E9-43E9-BC23-D7B7501FB8BF}"/>
              </a:ext>
            </a:extLst>
          </p:cNvPr>
          <p:cNvSpPr txBox="1"/>
          <p:nvPr/>
        </p:nvSpPr>
        <p:spPr>
          <a:xfrm>
            <a:off x="7045234" y="2126176"/>
            <a:ext cx="4632960" cy="2308324"/>
          </a:xfrm>
          <a:prstGeom prst="rect">
            <a:avLst/>
          </a:prstGeom>
          <a:ln/>
        </p:spPr>
        <p:style>
          <a:lnRef idx="2">
            <a:schemeClr val="accent6"/>
          </a:lnRef>
          <a:fillRef idx="1">
            <a:schemeClr val="lt1"/>
          </a:fillRef>
          <a:effectRef idx="0">
            <a:schemeClr val="accent6"/>
          </a:effectRef>
          <a:fontRef idx="minor">
            <a:schemeClr val="dk1"/>
          </a:fontRef>
        </p:style>
        <p:txBody>
          <a:bodyPr wrap="square" rtlCol="0">
            <a:spAutoFit/>
          </a:bodyPr>
          <a:lstStyle/>
          <a:p>
            <a:r>
              <a:rPr lang="en-IN" b="1" dirty="0"/>
              <a:t>How the enhanced performance obtained</a:t>
            </a:r>
            <a:r>
              <a:rPr lang="en-IN" dirty="0"/>
              <a:t>:</a:t>
            </a:r>
          </a:p>
          <a:p>
            <a:pPr marL="742950" lvl="1" indent="-285750">
              <a:buFont typeface="Arial" panose="020B0604020202020204" pitchFamily="34" charset="0"/>
              <a:buChar char="•"/>
            </a:pPr>
            <a:r>
              <a:rPr lang="en-IN" dirty="0">
                <a:solidFill>
                  <a:srgbClr val="002060"/>
                </a:solidFill>
              </a:rPr>
              <a:t>Creation of domain-specific corpus</a:t>
            </a:r>
          </a:p>
          <a:p>
            <a:pPr marL="742950" lvl="1" indent="-285750">
              <a:buFont typeface="Arial" panose="020B0604020202020204" pitchFamily="34" charset="0"/>
              <a:buChar char="•"/>
            </a:pPr>
            <a:r>
              <a:rPr lang="en-IN" dirty="0">
                <a:solidFill>
                  <a:srgbClr val="C00000"/>
                </a:solidFill>
              </a:rPr>
              <a:t>Specific tags for Twitter-specific phenomena: retweets, @usernames, #hashtags</a:t>
            </a:r>
          </a:p>
          <a:p>
            <a:pPr marL="742950" lvl="1" indent="-285750">
              <a:buFont typeface="Arial" panose="020B0604020202020204" pitchFamily="34" charset="0"/>
              <a:buChar char="•"/>
            </a:pPr>
            <a:r>
              <a:rPr lang="en-IN" dirty="0">
                <a:solidFill>
                  <a:srgbClr val="002060"/>
                </a:solidFill>
              </a:rPr>
              <a:t>OOV words and lexical variations: Brown Clustering to group words together</a:t>
            </a:r>
          </a:p>
        </p:txBody>
      </p:sp>
    </p:spTree>
    <p:extLst>
      <p:ext uri="{BB962C8B-B14F-4D97-AF65-F5344CB8AC3E}">
        <p14:creationId xmlns:p14="http://schemas.microsoft.com/office/powerpoint/2010/main" val="21423268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5470C-468C-40EC-B207-21AC4FFDA3F0}"/>
              </a:ext>
            </a:extLst>
          </p:cNvPr>
          <p:cNvSpPr>
            <a:spLocks noGrp="1"/>
          </p:cNvSpPr>
          <p:nvPr>
            <p:ph type="title"/>
          </p:nvPr>
        </p:nvSpPr>
        <p:spPr/>
        <p:txBody>
          <a:bodyPr/>
          <a:lstStyle/>
          <a:p>
            <a:r>
              <a:rPr lang="en-IN" dirty="0"/>
              <a:t>References</a:t>
            </a:r>
          </a:p>
        </p:txBody>
      </p:sp>
      <p:sp>
        <p:nvSpPr>
          <p:cNvPr id="3" name="Content Placeholder 2">
            <a:extLst>
              <a:ext uri="{FF2B5EF4-FFF2-40B4-BE49-F238E27FC236}">
                <a16:creationId xmlns:a16="http://schemas.microsoft.com/office/drawing/2014/main" id="{FB155010-4DF6-4E83-AF19-44F365D81373}"/>
              </a:ext>
            </a:extLst>
          </p:cNvPr>
          <p:cNvSpPr>
            <a:spLocks noGrp="1"/>
          </p:cNvSpPr>
          <p:nvPr>
            <p:ph idx="1"/>
          </p:nvPr>
        </p:nvSpPr>
        <p:spPr/>
        <p:txBody>
          <a:bodyPr/>
          <a:lstStyle/>
          <a:p>
            <a:r>
              <a:rPr lang="en-IN" dirty="0"/>
              <a:t>Baldwin, Cook, Lui, </a:t>
            </a:r>
            <a:r>
              <a:rPr lang="en-IN" dirty="0" err="1"/>
              <a:t>MacKinlay</a:t>
            </a:r>
            <a:r>
              <a:rPr lang="en-IN" dirty="0"/>
              <a:t>, Wang. “How noisy social media text, how </a:t>
            </a:r>
            <a:r>
              <a:rPr lang="en-IN" dirty="0" err="1"/>
              <a:t>diffrnt</a:t>
            </a:r>
            <a:r>
              <a:rPr lang="en-IN" dirty="0"/>
              <a:t> social media sources?” IJCNLP 13.</a:t>
            </a:r>
          </a:p>
          <a:p>
            <a:r>
              <a:rPr lang="en-IN" dirty="0"/>
              <a:t>Ritter, Clark, Mausam, Etzioni. “Named Entity Recognition in Tweets: An experimental study.” EMNLP 11</a:t>
            </a:r>
          </a:p>
        </p:txBody>
      </p:sp>
      <p:sp>
        <p:nvSpPr>
          <p:cNvPr id="4" name="Footer Placeholder 3">
            <a:extLst>
              <a:ext uri="{FF2B5EF4-FFF2-40B4-BE49-F238E27FC236}">
                <a16:creationId xmlns:a16="http://schemas.microsoft.com/office/drawing/2014/main" id="{ABD15890-04FC-4FC2-AE54-DB93F3FF15DF}"/>
              </a:ext>
            </a:extLst>
          </p:cNvPr>
          <p:cNvSpPr>
            <a:spLocks noGrp="1"/>
          </p:cNvSpPr>
          <p:nvPr>
            <p:ph type="ftr" sz="quarter" idx="11"/>
          </p:nvPr>
        </p:nvSpPr>
        <p:spPr/>
        <p:txBody>
          <a:bodyPr/>
          <a:lstStyle/>
          <a:p>
            <a:r>
              <a:rPr lang="en-US">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529FCF56-D9A1-4796-8532-0B4E402F7968}"/>
              </a:ext>
            </a:extLst>
          </p:cNvPr>
          <p:cNvSpPr>
            <a:spLocks noGrp="1"/>
          </p:cNvSpPr>
          <p:nvPr>
            <p:ph type="sldNum" sz="quarter" idx="12"/>
          </p:nvPr>
        </p:nvSpPr>
        <p:spPr/>
        <p:txBody>
          <a:bodyPr/>
          <a:lstStyle/>
          <a:p>
            <a:fld id="{C5F2BF34-A8A4-41FE-B021-876CF9AC3F0B}" type="slidenum">
              <a:rPr lang="en-IN" smtClean="0"/>
              <a:t>39</a:t>
            </a:fld>
            <a:endParaRPr lang="en-IN" dirty="0"/>
          </a:p>
        </p:txBody>
      </p:sp>
    </p:spTree>
    <p:extLst>
      <p:ext uri="{BB962C8B-B14F-4D97-AF65-F5344CB8AC3E}">
        <p14:creationId xmlns:p14="http://schemas.microsoft.com/office/powerpoint/2010/main" val="32638426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F1757705-8580-4AB8-92A3-33198CD31CC4}"/>
              </a:ext>
            </a:extLst>
          </p:cNvPr>
          <p:cNvSpPr>
            <a:spLocks noGrp="1"/>
          </p:cNvSpPr>
          <p:nvPr>
            <p:ph type="title"/>
          </p:nvPr>
        </p:nvSpPr>
        <p:spPr>
          <a:xfrm>
            <a:off x="1143000" y="249385"/>
            <a:ext cx="9875520" cy="1356360"/>
          </a:xfrm>
        </p:spPr>
        <p:txBody>
          <a:bodyPr/>
          <a:lstStyle/>
          <a:p>
            <a:r>
              <a:rPr lang="en-IN" dirty="0"/>
              <a:t>NLP in daily usage: Automatic Text Completion</a:t>
            </a:r>
          </a:p>
        </p:txBody>
      </p:sp>
      <p:pic>
        <p:nvPicPr>
          <p:cNvPr id="11" name="Picture 10">
            <a:extLst>
              <a:ext uri="{FF2B5EF4-FFF2-40B4-BE49-F238E27FC236}">
                <a16:creationId xmlns:a16="http://schemas.microsoft.com/office/drawing/2014/main" id="{10C700FC-429E-4948-AE94-57D2C1168A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23269" y="2000195"/>
            <a:ext cx="8319899" cy="2517765"/>
          </a:xfrm>
          <a:prstGeom prst="rect">
            <a:avLst/>
          </a:prstGeom>
        </p:spPr>
      </p:pic>
      <p:sp>
        <p:nvSpPr>
          <p:cNvPr id="12" name="TextBox 11">
            <a:extLst>
              <a:ext uri="{FF2B5EF4-FFF2-40B4-BE49-F238E27FC236}">
                <a16:creationId xmlns:a16="http://schemas.microsoft.com/office/drawing/2014/main" id="{AA82B1C6-0ADE-46CC-BD76-D39FFA866E52}"/>
              </a:ext>
            </a:extLst>
          </p:cNvPr>
          <p:cNvSpPr txBox="1"/>
          <p:nvPr/>
        </p:nvSpPr>
        <p:spPr>
          <a:xfrm>
            <a:off x="3129699" y="5147035"/>
            <a:ext cx="6532775" cy="369332"/>
          </a:xfrm>
          <a:prstGeom prst="rect">
            <a:avLst/>
          </a:prstGeom>
          <a:noFill/>
        </p:spPr>
        <p:txBody>
          <a:bodyPr wrap="square" rtlCol="0">
            <a:spAutoFit/>
          </a:bodyPr>
          <a:lstStyle/>
          <a:p>
            <a:pPr algn="ctr"/>
            <a:r>
              <a:rPr lang="en-IN" dirty="0"/>
              <a:t>Automatic search query completion</a:t>
            </a:r>
          </a:p>
        </p:txBody>
      </p:sp>
      <p:sp>
        <p:nvSpPr>
          <p:cNvPr id="2" name="Footer Placeholder 1">
            <a:extLst>
              <a:ext uri="{FF2B5EF4-FFF2-40B4-BE49-F238E27FC236}">
                <a16:creationId xmlns:a16="http://schemas.microsoft.com/office/drawing/2014/main" id="{7D690B9F-F907-42F0-A627-C323AD9562F4}"/>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3" name="Slide Number Placeholder 2">
            <a:extLst>
              <a:ext uri="{FF2B5EF4-FFF2-40B4-BE49-F238E27FC236}">
                <a16:creationId xmlns:a16="http://schemas.microsoft.com/office/drawing/2014/main" id="{C6493E04-E034-4CA9-89F4-B84795596894}"/>
              </a:ext>
            </a:extLst>
          </p:cNvPr>
          <p:cNvSpPr>
            <a:spLocks noGrp="1"/>
          </p:cNvSpPr>
          <p:nvPr>
            <p:ph type="sldNum" sz="quarter" idx="12"/>
          </p:nvPr>
        </p:nvSpPr>
        <p:spPr/>
        <p:txBody>
          <a:bodyPr/>
          <a:lstStyle/>
          <a:p>
            <a:fld id="{19713A0C-9D2D-400B-8F12-117CE2477AA9}" type="slidenum">
              <a:rPr lang="en-IN" smtClean="0"/>
              <a:t>4</a:t>
            </a:fld>
            <a:endParaRPr lang="en-IN"/>
          </a:p>
        </p:txBody>
      </p:sp>
    </p:spTree>
    <p:extLst>
      <p:ext uri="{BB962C8B-B14F-4D97-AF65-F5344CB8AC3E}">
        <p14:creationId xmlns:p14="http://schemas.microsoft.com/office/powerpoint/2010/main" val="19671076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8AF06115-9B53-47A0-A828-8A9CCAA78878}"/>
              </a:ext>
            </a:extLst>
          </p:cNvPr>
          <p:cNvSpPr>
            <a:spLocks noGrp="1"/>
          </p:cNvSpPr>
          <p:nvPr>
            <p:ph type="title"/>
          </p:nvPr>
        </p:nvSpPr>
        <p:spPr>
          <a:xfrm>
            <a:off x="1077012" y="2750820"/>
            <a:ext cx="9875520" cy="1679778"/>
          </a:xfrm>
        </p:spPr>
        <p:txBody>
          <a:bodyPr>
            <a:normAutofit/>
          </a:bodyPr>
          <a:lstStyle/>
          <a:p>
            <a:pPr algn="ctr"/>
            <a:r>
              <a:rPr lang="en-IN" dirty="0"/>
              <a:t>Thanks!</a:t>
            </a:r>
            <a:br>
              <a:rPr lang="en-IN" dirty="0"/>
            </a:br>
            <a:r>
              <a:rPr lang="en-IN" dirty="0"/>
              <a:t>Question and Comments!</a:t>
            </a:r>
          </a:p>
        </p:txBody>
      </p:sp>
      <p:sp>
        <p:nvSpPr>
          <p:cNvPr id="7" name="Rectangle 6">
            <a:extLst>
              <a:ext uri="{FF2B5EF4-FFF2-40B4-BE49-F238E27FC236}">
                <a16:creationId xmlns:a16="http://schemas.microsoft.com/office/drawing/2014/main" id="{16346286-54B0-4386-BA9F-1149081F866B}"/>
              </a:ext>
            </a:extLst>
          </p:cNvPr>
          <p:cNvSpPr/>
          <p:nvPr/>
        </p:nvSpPr>
        <p:spPr>
          <a:xfrm>
            <a:off x="1404597" y="4849794"/>
            <a:ext cx="9689340" cy="461665"/>
          </a:xfrm>
          <a:prstGeom prst="rect">
            <a:avLst/>
          </a:prstGeom>
        </p:spPr>
        <p:txBody>
          <a:bodyPr wrap="square">
            <a:spAutoFit/>
          </a:bodyPr>
          <a:lstStyle/>
          <a:p>
            <a:pPr algn="ctr"/>
            <a:r>
              <a:rPr lang="en-IN" sz="2400" dirty="0">
                <a:hlinkClick r:id="rId2"/>
              </a:rPr>
              <a:t>anand.ashish@iitg.ac.in</a:t>
            </a:r>
            <a:r>
              <a:rPr lang="en-IN" dirty="0"/>
              <a:t>		</a:t>
            </a:r>
            <a:r>
              <a:rPr lang="en-IN" sz="2400" dirty="0"/>
              <a:t>https://www.iitg.ac.in/anand.ashish</a:t>
            </a:r>
          </a:p>
        </p:txBody>
      </p:sp>
      <p:pic>
        <p:nvPicPr>
          <p:cNvPr id="9" name="Picture 8">
            <a:extLst>
              <a:ext uri="{FF2B5EF4-FFF2-40B4-BE49-F238E27FC236}">
                <a16:creationId xmlns:a16="http://schemas.microsoft.com/office/drawing/2014/main" id="{A0BC3ED3-067A-41F1-A30F-89A7A0F8DA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72138" y="4977986"/>
            <a:ext cx="228600" cy="228600"/>
          </a:xfrm>
          <a:prstGeom prst="rect">
            <a:avLst/>
          </a:prstGeom>
        </p:spPr>
      </p:pic>
      <p:pic>
        <p:nvPicPr>
          <p:cNvPr id="3" name="Graphic 2" descr="Email">
            <a:extLst>
              <a:ext uri="{FF2B5EF4-FFF2-40B4-BE49-F238E27FC236}">
                <a16:creationId xmlns:a16="http://schemas.microsoft.com/office/drawing/2014/main" id="{1668ABC3-AC51-4048-AD0D-A2847D6A774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222784" y="4829537"/>
            <a:ext cx="461665" cy="461665"/>
          </a:xfrm>
          <a:prstGeom prst="rect">
            <a:avLst/>
          </a:prstGeom>
        </p:spPr>
      </p:pic>
    </p:spTree>
    <p:extLst>
      <p:ext uri="{BB962C8B-B14F-4D97-AF65-F5344CB8AC3E}">
        <p14:creationId xmlns:p14="http://schemas.microsoft.com/office/powerpoint/2010/main" val="4141759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5634F9-D82B-49A6-832A-E4CDB3AA1A83}"/>
              </a:ext>
            </a:extLst>
          </p:cNvPr>
          <p:cNvSpPr>
            <a:spLocks noGrp="1"/>
          </p:cNvSpPr>
          <p:nvPr>
            <p:ph type="title"/>
          </p:nvPr>
        </p:nvSpPr>
        <p:spPr>
          <a:xfrm>
            <a:off x="1143000" y="249387"/>
            <a:ext cx="9875520" cy="1356360"/>
          </a:xfrm>
        </p:spPr>
        <p:txBody>
          <a:bodyPr/>
          <a:lstStyle/>
          <a:p>
            <a:r>
              <a:rPr lang="en-IN" dirty="0"/>
              <a:t>Machine Translation</a:t>
            </a:r>
          </a:p>
        </p:txBody>
      </p:sp>
      <p:sp>
        <p:nvSpPr>
          <p:cNvPr id="4" name="Footer Placeholder 3">
            <a:extLst>
              <a:ext uri="{FF2B5EF4-FFF2-40B4-BE49-F238E27FC236}">
                <a16:creationId xmlns:a16="http://schemas.microsoft.com/office/drawing/2014/main" id="{EFD0CF6D-71E4-44B9-AF3B-3E2A07A911C0}"/>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5" name="Slide Number Placeholder 4">
            <a:extLst>
              <a:ext uri="{FF2B5EF4-FFF2-40B4-BE49-F238E27FC236}">
                <a16:creationId xmlns:a16="http://schemas.microsoft.com/office/drawing/2014/main" id="{E15BCCC4-134D-45DE-8D8E-D0C6EDC6B807}"/>
              </a:ext>
            </a:extLst>
          </p:cNvPr>
          <p:cNvSpPr>
            <a:spLocks noGrp="1"/>
          </p:cNvSpPr>
          <p:nvPr>
            <p:ph type="sldNum" sz="quarter" idx="12"/>
          </p:nvPr>
        </p:nvSpPr>
        <p:spPr/>
        <p:txBody>
          <a:bodyPr/>
          <a:lstStyle/>
          <a:p>
            <a:fld id="{C5F2BF34-A8A4-41FE-B021-876CF9AC3F0B}" type="slidenum">
              <a:rPr lang="en-IN" smtClean="0"/>
              <a:t>5</a:t>
            </a:fld>
            <a:endParaRPr lang="en-IN" dirty="0"/>
          </a:p>
        </p:txBody>
      </p:sp>
      <p:pic>
        <p:nvPicPr>
          <p:cNvPr id="6" name="Picture 2">
            <a:extLst>
              <a:ext uri="{FF2B5EF4-FFF2-40B4-BE49-F238E27FC236}">
                <a16:creationId xmlns:a16="http://schemas.microsoft.com/office/drawing/2014/main" id="{461E6D30-C927-4043-B296-95784E5CA84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06468" y="1567171"/>
            <a:ext cx="6723062" cy="4068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3">
            <a:extLst>
              <a:ext uri="{FF2B5EF4-FFF2-40B4-BE49-F238E27FC236}">
                <a16:creationId xmlns:a16="http://schemas.microsoft.com/office/drawing/2014/main" id="{4C8CD84F-E540-4674-9C5C-1B8D4C0E5F6F}"/>
              </a:ext>
            </a:extLst>
          </p:cNvPr>
          <p:cNvSpPr txBox="1">
            <a:spLocks noChangeArrowheads="1"/>
          </p:cNvSpPr>
          <p:nvPr/>
        </p:nvSpPr>
        <p:spPr bwMode="auto">
          <a:xfrm>
            <a:off x="742950" y="5635220"/>
            <a:ext cx="110537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algn="ctr">
              <a:lnSpc>
                <a:spcPct val="100000"/>
              </a:lnSpc>
              <a:spcBef>
                <a:spcPct val="0"/>
              </a:spcBef>
              <a:buFontTx/>
              <a:buNone/>
            </a:pPr>
            <a:r>
              <a:rPr lang="en-US" altLang="en-US" sz="1600" dirty="0"/>
              <a:t>Source: https://blog.google/products/translate/found-translation-more-accurate-fluent-sentences-google-translate/</a:t>
            </a:r>
          </a:p>
        </p:txBody>
      </p:sp>
    </p:spTree>
    <p:extLst>
      <p:ext uri="{BB962C8B-B14F-4D97-AF65-F5344CB8AC3E}">
        <p14:creationId xmlns:p14="http://schemas.microsoft.com/office/powerpoint/2010/main" val="1731811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C2EE9-F6C9-47A8-9D14-FD686DBD54D2}"/>
              </a:ext>
            </a:extLst>
          </p:cNvPr>
          <p:cNvSpPr>
            <a:spLocks noGrp="1"/>
          </p:cNvSpPr>
          <p:nvPr>
            <p:ph type="title"/>
          </p:nvPr>
        </p:nvSpPr>
        <p:spPr/>
        <p:txBody>
          <a:bodyPr>
            <a:normAutofit/>
          </a:bodyPr>
          <a:lstStyle/>
          <a:p>
            <a:r>
              <a:rPr lang="en-IN" dirty="0"/>
              <a:t>NLP in daily usage: Short email-response suggestions</a:t>
            </a:r>
          </a:p>
        </p:txBody>
      </p:sp>
      <p:pic>
        <p:nvPicPr>
          <p:cNvPr id="6" name="Content Placeholder 4">
            <a:extLst>
              <a:ext uri="{FF2B5EF4-FFF2-40B4-BE49-F238E27FC236}">
                <a16:creationId xmlns:a16="http://schemas.microsoft.com/office/drawing/2014/main" id="{5936CC52-8033-4091-A1BA-95E2B0672BE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570310" y="1528597"/>
            <a:ext cx="5475450" cy="4619638"/>
          </a:xfrm>
        </p:spPr>
      </p:pic>
      <p:sp>
        <p:nvSpPr>
          <p:cNvPr id="3" name="Footer Placeholder 2">
            <a:extLst>
              <a:ext uri="{FF2B5EF4-FFF2-40B4-BE49-F238E27FC236}">
                <a16:creationId xmlns:a16="http://schemas.microsoft.com/office/drawing/2014/main" id="{3179CFC5-A55F-49C8-A94F-D60D5537A861}"/>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7" name="Slide Number Placeholder 6">
            <a:extLst>
              <a:ext uri="{FF2B5EF4-FFF2-40B4-BE49-F238E27FC236}">
                <a16:creationId xmlns:a16="http://schemas.microsoft.com/office/drawing/2014/main" id="{FFD867F1-A0A2-4C3C-9EA9-1F73CAC90F0D}"/>
              </a:ext>
            </a:extLst>
          </p:cNvPr>
          <p:cNvSpPr>
            <a:spLocks noGrp="1"/>
          </p:cNvSpPr>
          <p:nvPr>
            <p:ph type="sldNum" sz="quarter" idx="12"/>
          </p:nvPr>
        </p:nvSpPr>
        <p:spPr/>
        <p:txBody>
          <a:bodyPr/>
          <a:lstStyle/>
          <a:p>
            <a:fld id="{19713A0C-9D2D-400B-8F12-117CE2477AA9}" type="slidenum">
              <a:rPr lang="en-IN" smtClean="0"/>
              <a:t>6</a:t>
            </a:fld>
            <a:endParaRPr lang="en-IN"/>
          </a:p>
        </p:txBody>
      </p:sp>
    </p:spTree>
    <p:extLst>
      <p:ext uri="{BB962C8B-B14F-4D97-AF65-F5344CB8AC3E}">
        <p14:creationId xmlns:p14="http://schemas.microsoft.com/office/powerpoint/2010/main" val="10784801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95411F-FC1D-49FD-A7E2-3ABD78E5E4E7}"/>
              </a:ext>
            </a:extLst>
          </p:cNvPr>
          <p:cNvSpPr>
            <a:spLocks noGrp="1"/>
          </p:cNvSpPr>
          <p:nvPr>
            <p:ph type="title"/>
          </p:nvPr>
        </p:nvSpPr>
        <p:spPr/>
        <p:txBody>
          <a:bodyPr/>
          <a:lstStyle/>
          <a:p>
            <a:r>
              <a:rPr lang="en-IN" dirty="0"/>
              <a:t>NLP in daily usage: Chatbots and Dialog Agents</a:t>
            </a:r>
          </a:p>
        </p:txBody>
      </p:sp>
      <p:pic>
        <p:nvPicPr>
          <p:cNvPr id="6" name="Content Placeholder 4">
            <a:extLst>
              <a:ext uri="{FF2B5EF4-FFF2-40B4-BE49-F238E27FC236}">
                <a16:creationId xmlns:a16="http://schemas.microsoft.com/office/drawing/2014/main" id="{EE9E2385-020B-48D1-8B0B-94EF1C00B84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3686" y="1737417"/>
            <a:ext cx="8244628" cy="4352647"/>
          </a:xfrm>
        </p:spPr>
      </p:pic>
      <p:sp>
        <p:nvSpPr>
          <p:cNvPr id="3" name="Footer Placeholder 2">
            <a:extLst>
              <a:ext uri="{FF2B5EF4-FFF2-40B4-BE49-F238E27FC236}">
                <a16:creationId xmlns:a16="http://schemas.microsoft.com/office/drawing/2014/main" id="{7271D33C-9BCF-4873-B74C-E1F71AB8A7B6}"/>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7" name="Slide Number Placeholder 6">
            <a:extLst>
              <a:ext uri="{FF2B5EF4-FFF2-40B4-BE49-F238E27FC236}">
                <a16:creationId xmlns:a16="http://schemas.microsoft.com/office/drawing/2014/main" id="{4A4A492B-FE5A-47CE-89FA-4032344C928B}"/>
              </a:ext>
            </a:extLst>
          </p:cNvPr>
          <p:cNvSpPr>
            <a:spLocks noGrp="1"/>
          </p:cNvSpPr>
          <p:nvPr>
            <p:ph type="sldNum" sz="quarter" idx="12"/>
          </p:nvPr>
        </p:nvSpPr>
        <p:spPr/>
        <p:txBody>
          <a:bodyPr/>
          <a:lstStyle/>
          <a:p>
            <a:fld id="{19713A0C-9D2D-400B-8F12-117CE2477AA9}" type="slidenum">
              <a:rPr lang="en-IN" smtClean="0"/>
              <a:t>7</a:t>
            </a:fld>
            <a:endParaRPr lang="en-IN"/>
          </a:p>
        </p:txBody>
      </p:sp>
    </p:spTree>
    <p:extLst>
      <p:ext uri="{BB962C8B-B14F-4D97-AF65-F5344CB8AC3E}">
        <p14:creationId xmlns:p14="http://schemas.microsoft.com/office/powerpoint/2010/main" val="26840180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B97B6A-FD71-41C8-BCBF-FD0C28AE9874}"/>
              </a:ext>
            </a:extLst>
          </p:cNvPr>
          <p:cNvSpPr>
            <a:spLocks noGrp="1"/>
          </p:cNvSpPr>
          <p:nvPr>
            <p:ph type="title"/>
          </p:nvPr>
        </p:nvSpPr>
        <p:spPr>
          <a:xfrm>
            <a:off x="1143000" y="125125"/>
            <a:ext cx="9875520" cy="1356360"/>
          </a:xfrm>
        </p:spPr>
        <p:txBody>
          <a:bodyPr/>
          <a:lstStyle/>
          <a:p>
            <a:r>
              <a:rPr lang="en-IN" dirty="0"/>
              <a:t>Some more generic examples</a:t>
            </a:r>
          </a:p>
        </p:txBody>
      </p:sp>
      <p:grpSp>
        <p:nvGrpSpPr>
          <p:cNvPr id="6" name="Google Shape;222;p28">
            <a:extLst>
              <a:ext uri="{FF2B5EF4-FFF2-40B4-BE49-F238E27FC236}">
                <a16:creationId xmlns:a16="http://schemas.microsoft.com/office/drawing/2014/main" id="{DE44D760-3272-4350-BD1D-C23DC18142C3}"/>
              </a:ext>
            </a:extLst>
          </p:cNvPr>
          <p:cNvGrpSpPr/>
          <p:nvPr/>
        </p:nvGrpSpPr>
        <p:grpSpPr>
          <a:xfrm>
            <a:off x="386812" y="1124985"/>
            <a:ext cx="4855147" cy="2032378"/>
            <a:chOff x="111375" y="731475"/>
            <a:chExt cx="4316526" cy="2100501"/>
          </a:xfrm>
        </p:grpSpPr>
        <p:pic>
          <p:nvPicPr>
            <p:cNvPr id="7" name="Google Shape;223;p28">
              <a:extLst>
                <a:ext uri="{FF2B5EF4-FFF2-40B4-BE49-F238E27FC236}">
                  <a16:creationId xmlns:a16="http://schemas.microsoft.com/office/drawing/2014/main" id="{8E6A3AE4-78E0-4AD4-A0A8-AD0255B1AB92}"/>
                </a:ext>
              </a:extLst>
            </p:cNvPr>
            <p:cNvPicPr preferRelativeResize="0"/>
            <p:nvPr/>
          </p:nvPicPr>
          <p:blipFill>
            <a:blip r:embed="rId2">
              <a:alphaModFix/>
            </a:blip>
            <a:stretch>
              <a:fillRect/>
            </a:stretch>
          </p:blipFill>
          <p:spPr>
            <a:xfrm>
              <a:off x="111375" y="1019375"/>
              <a:ext cx="4316526" cy="1812601"/>
            </a:xfrm>
            <a:prstGeom prst="rect">
              <a:avLst/>
            </a:prstGeom>
            <a:noFill/>
            <a:ln w="9525" cap="flat" cmpd="sng">
              <a:solidFill>
                <a:srgbClr val="000000"/>
              </a:solidFill>
              <a:prstDash val="solid"/>
              <a:round/>
              <a:headEnd type="none" w="sm" len="sm"/>
              <a:tailEnd type="none" w="sm" len="sm"/>
            </a:ln>
          </p:spPr>
        </p:pic>
        <p:sp>
          <p:nvSpPr>
            <p:cNvPr id="8" name="Google Shape;224;p28">
              <a:extLst>
                <a:ext uri="{FF2B5EF4-FFF2-40B4-BE49-F238E27FC236}">
                  <a16:creationId xmlns:a16="http://schemas.microsoft.com/office/drawing/2014/main" id="{30C9FBD1-64DA-4A31-95CB-9A26B5AA094D}"/>
                </a:ext>
              </a:extLst>
            </p:cNvPr>
            <p:cNvSpPr txBox="1"/>
            <p:nvPr/>
          </p:nvSpPr>
          <p:spPr>
            <a:xfrm>
              <a:off x="111425" y="731475"/>
              <a:ext cx="4316400" cy="280800"/>
            </a:xfrm>
            <a:prstGeom prst="rect">
              <a:avLst/>
            </a:prstGeom>
            <a:gradFill>
              <a:gsLst>
                <a:gs pos="0">
                  <a:srgbClr val="FFF6DB"/>
                </a:gs>
                <a:gs pos="100000">
                  <a:srgbClr val="FAD25C"/>
                </a:gs>
              </a:gsLst>
              <a:path path="circle">
                <a:fillToRect l="50000" t="50000" r="50000" b="50000"/>
              </a:path>
              <a:tileRect/>
            </a:gra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lgn="ctr"/>
              <a:r>
                <a:rPr lang="en-GB" sz="2133" b="1">
                  <a:solidFill>
                    <a:srgbClr val="762A83"/>
                  </a:solidFill>
                  <a:latin typeface="Helvetica Neue"/>
                  <a:ea typeface="Helvetica Neue"/>
                  <a:cs typeface="Helvetica Neue"/>
                  <a:sym typeface="Helvetica Neue"/>
                </a:rPr>
                <a:t>Customer Support</a:t>
              </a:r>
              <a:endParaRPr sz="2133" b="1">
                <a:solidFill>
                  <a:srgbClr val="762A83"/>
                </a:solidFill>
                <a:latin typeface="Helvetica Neue"/>
                <a:ea typeface="Helvetica Neue"/>
                <a:cs typeface="Helvetica Neue"/>
                <a:sym typeface="Helvetica Neue"/>
              </a:endParaRPr>
            </a:p>
          </p:txBody>
        </p:sp>
      </p:grpSp>
      <p:grpSp>
        <p:nvGrpSpPr>
          <p:cNvPr id="14" name="Google Shape;228;p28">
            <a:extLst>
              <a:ext uri="{FF2B5EF4-FFF2-40B4-BE49-F238E27FC236}">
                <a16:creationId xmlns:a16="http://schemas.microsoft.com/office/drawing/2014/main" id="{5E649E8F-ADF6-4B0D-B17B-A024B4A641C2}"/>
              </a:ext>
            </a:extLst>
          </p:cNvPr>
          <p:cNvGrpSpPr/>
          <p:nvPr/>
        </p:nvGrpSpPr>
        <p:grpSpPr>
          <a:xfrm>
            <a:off x="5794060" y="1124985"/>
            <a:ext cx="5611571" cy="2032378"/>
            <a:chOff x="111425" y="2959950"/>
            <a:chExt cx="4316400" cy="2093400"/>
          </a:xfrm>
        </p:grpSpPr>
        <p:sp>
          <p:nvSpPr>
            <p:cNvPr id="15" name="Google Shape;229;p28">
              <a:extLst>
                <a:ext uri="{FF2B5EF4-FFF2-40B4-BE49-F238E27FC236}">
                  <a16:creationId xmlns:a16="http://schemas.microsoft.com/office/drawing/2014/main" id="{AA0E5FCA-6860-4667-B6BD-10CE0D6D7B78}"/>
                </a:ext>
              </a:extLst>
            </p:cNvPr>
            <p:cNvSpPr txBox="1"/>
            <p:nvPr/>
          </p:nvSpPr>
          <p:spPr>
            <a:xfrm>
              <a:off x="111425" y="3240750"/>
              <a:ext cx="4316400" cy="1812600"/>
            </a:xfrm>
            <a:prstGeom prst="rect">
              <a:avLst/>
            </a:prstGeom>
            <a:noFill/>
            <a:ln w="9525" cap="flat" cmpd="sng">
              <a:solidFill>
                <a:srgbClr val="000000"/>
              </a:solidFill>
              <a:prstDash val="solid"/>
              <a:round/>
              <a:headEnd type="none" w="sm" len="sm"/>
              <a:tailEnd type="none" w="sm" len="sm"/>
            </a:ln>
          </p:spPr>
          <p:txBody>
            <a:bodyPr spcFirstLastPara="1" wrap="square" lIns="480000" tIns="0" rIns="480000" bIns="0" anchor="ctr" anchorCtr="0">
              <a:noAutofit/>
            </a:bodyPr>
            <a:lstStyle/>
            <a:p>
              <a:pPr>
                <a:lnSpc>
                  <a:spcPct val="115000"/>
                </a:lnSpc>
              </a:pPr>
              <a:r>
                <a:rPr lang="en-GB" sz="2133" dirty="0">
                  <a:solidFill>
                    <a:schemeClr val="dk1"/>
                  </a:solidFill>
                  <a:latin typeface="Helvetica Neue"/>
                  <a:ea typeface="Helvetica Neue"/>
                  <a:cs typeface="Helvetica Neue"/>
                  <a:sym typeface="Helvetica Neue"/>
                </a:rPr>
                <a:t>Citing high fuel prices, United Airlines said Friday it has increased fares by $6 per round trip on flights to some cities also served by lower-cost carriers.</a:t>
              </a:r>
              <a:endParaRPr sz="2133" dirty="0">
                <a:solidFill>
                  <a:schemeClr val="dk1"/>
                </a:solidFill>
                <a:latin typeface="Helvetica Neue"/>
                <a:ea typeface="Helvetica Neue"/>
                <a:cs typeface="Helvetica Neue"/>
                <a:sym typeface="Helvetica Neue"/>
              </a:endParaRPr>
            </a:p>
          </p:txBody>
        </p:sp>
        <p:sp>
          <p:nvSpPr>
            <p:cNvPr id="16" name="Google Shape;230;p28">
              <a:extLst>
                <a:ext uri="{FF2B5EF4-FFF2-40B4-BE49-F238E27FC236}">
                  <a16:creationId xmlns:a16="http://schemas.microsoft.com/office/drawing/2014/main" id="{AA101DA5-0A1B-40E2-8EFA-B4C5574B873C}"/>
                </a:ext>
              </a:extLst>
            </p:cNvPr>
            <p:cNvSpPr txBox="1"/>
            <p:nvPr/>
          </p:nvSpPr>
          <p:spPr>
            <a:xfrm>
              <a:off x="111425" y="2959950"/>
              <a:ext cx="4316400" cy="280800"/>
            </a:xfrm>
            <a:prstGeom prst="rect">
              <a:avLst/>
            </a:prstGeom>
            <a:gradFill>
              <a:gsLst>
                <a:gs pos="0">
                  <a:srgbClr val="FFF6DB"/>
                </a:gs>
                <a:gs pos="100000">
                  <a:srgbClr val="FAD25C"/>
                </a:gs>
              </a:gsLst>
              <a:path path="circle">
                <a:fillToRect l="50000" t="50000" r="50000" b="50000"/>
              </a:path>
              <a:tileRect/>
            </a:gra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lgn="ctr"/>
              <a:r>
                <a:rPr lang="en-GB" sz="2133" b="1" dirty="0">
                  <a:solidFill>
                    <a:srgbClr val="762A83"/>
                  </a:solidFill>
                  <a:latin typeface="Helvetica Neue"/>
                  <a:ea typeface="Helvetica Neue"/>
                  <a:cs typeface="Helvetica Neue"/>
                  <a:sym typeface="Helvetica Neue"/>
                </a:rPr>
                <a:t>Algorithmic Trading</a:t>
              </a:r>
              <a:endParaRPr sz="2133" b="1" dirty="0">
                <a:solidFill>
                  <a:srgbClr val="762A83"/>
                </a:solidFill>
                <a:latin typeface="Helvetica Neue"/>
                <a:ea typeface="Helvetica Neue"/>
                <a:cs typeface="Helvetica Neue"/>
                <a:sym typeface="Helvetica Neue"/>
              </a:endParaRPr>
            </a:p>
          </p:txBody>
        </p:sp>
      </p:grpSp>
      <p:sp>
        <p:nvSpPr>
          <p:cNvPr id="20" name="Google Shape;233;p28">
            <a:extLst>
              <a:ext uri="{FF2B5EF4-FFF2-40B4-BE49-F238E27FC236}">
                <a16:creationId xmlns:a16="http://schemas.microsoft.com/office/drawing/2014/main" id="{B3D1CABB-896E-440C-9DB4-4870A3BCA697}"/>
              </a:ext>
            </a:extLst>
          </p:cNvPr>
          <p:cNvSpPr txBox="1"/>
          <p:nvPr/>
        </p:nvSpPr>
        <p:spPr>
          <a:xfrm>
            <a:off x="5816817" y="3366628"/>
            <a:ext cx="5723864" cy="348806"/>
          </a:xfrm>
          <a:prstGeom prst="rect">
            <a:avLst/>
          </a:prstGeom>
          <a:gradFill>
            <a:gsLst>
              <a:gs pos="0">
                <a:srgbClr val="FFF6DB"/>
              </a:gs>
              <a:gs pos="100000">
                <a:srgbClr val="FAD25C"/>
              </a:gs>
            </a:gsLst>
            <a:path path="circle">
              <a:fillToRect l="50000" t="50000" r="50000" b="50000"/>
            </a:path>
            <a:tileRect/>
          </a:gra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lgn="ctr"/>
            <a:r>
              <a:rPr lang="en-GB" sz="2133" b="1" dirty="0">
                <a:solidFill>
                  <a:srgbClr val="762A83"/>
                </a:solidFill>
                <a:latin typeface="Helvetica Neue"/>
                <a:ea typeface="Helvetica Neue"/>
                <a:cs typeface="Helvetica Neue"/>
                <a:sym typeface="Helvetica Neue"/>
              </a:rPr>
              <a:t>Search</a:t>
            </a:r>
            <a:endParaRPr sz="2133" b="1" dirty="0">
              <a:solidFill>
                <a:srgbClr val="762A83"/>
              </a:solidFill>
              <a:latin typeface="Helvetica Neue"/>
              <a:ea typeface="Helvetica Neue"/>
              <a:cs typeface="Helvetica Neue"/>
              <a:sym typeface="Helvetica Neue"/>
            </a:endParaRPr>
          </a:p>
        </p:txBody>
      </p:sp>
      <p:pic>
        <p:nvPicPr>
          <p:cNvPr id="22" name="Picture 21">
            <a:extLst>
              <a:ext uri="{FF2B5EF4-FFF2-40B4-BE49-F238E27FC236}">
                <a16:creationId xmlns:a16="http://schemas.microsoft.com/office/drawing/2014/main" id="{CA776929-23AE-4BAD-BCE9-D8EB164F2D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838605" y="3731753"/>
            <a:ext cx="5549830" cy="2740646"/>
          </a:xfrm>
          <a:prstGeom prst="rect">
            <a:avLst/>
          </a:prstGeom>
        </p:spPr>
      </p:pic>
      <p:grpSp>
        <p:nvGrpSpPr>
          <p:cNvPr id="23" name="Google Shape;225;p28">
            <a:extLst>
              <a:ext uri="{FF2B5EF4-FFF2-40B4-BE49-F238E27FC236}">
                <a16:creationId xmlns:a16="http://schemas.microsoft.com/office/drawing/2014/main" id="{2331BC1B-DB42-4DB3-8CF2-984F1B865225}"/>
              </a:ext>
            </a:extLst>
          </p:cNvPr>
          <p:cNvGrpSpPr/>
          <p:nvPr/>
        </p:nvGrpSpPr>
        <p:grpSpPr>
          <a:xfrm>
            <a:off x="383159" y="3359136"/>
            <a:ext cx="4855005" cy="2583036"/>
            <a:chOff x="4671550" y="731475"/>
            <a:chExt cx="4316544" cy="2093418"/>
          </a:xfrm>
        </p:grpSpPr>
        <p:sp>
          <p:nvSpPr>
            <p:cNvPr id="24" name="Google Shape;226;p28">
              <a:extLst>
                <a:ext uri="{FF2B5EF4-FFF2-40B4-BE49-F238E27FC236}">
                  <a16:creationId xmlns:a16="http://schemas.microsoft.com/office/drawing/2014/main" id="{08B6DCD7-2877-4397-8C9B-6130FFF79DC0}"/>
                </a:ext>
              </a:extLst>
            </p:cNvPr>
            <p:cNvSpPr/>
            <p:nvPr/>
          </p:nvSpPr>
          <p:spPr>
            <a:xfrm>
              <a:off x="4671550" y="1012275"/>
              <a:ext cx="4316544" cy="1812618"/>
            </a:xfrm>
            <a:prstGeom prst="flowChartMultidocument">
              <a:avLst/>
            </a:prstGeom>
            <a:no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buClr>
                  <a:schemeClr val="dk1"/>
                </a:buClr>
                <a:buSzPts val="1100"/>
              </a:pPr>
              <a:r>
                <a:rPr lang="en-GB" sz="2133" dirty="0">
                  <a:solidFill>
                    <a:schemeClr val="dk1"/>
                  </a:solidFill>
                  <a:latin typeface="Helvetica Neue"/>
                  <a:ea typeface="Helvetica Neue"/>
                  <a:cs typeface="Helvetica Neue"/>
                  <a:sym typeface="Helvetica Neue"/>
                </a:rPr>
                <a:t>Aminoglutethimide diminishes the effect of coumarin and </a:t>
              </a:r>
              <a:r>
                <a:rPr lang="en-GB" sz="2133" dirty="0" err="1">
                  <a:solidFill>
                    <a:schemeClr val="dk1"/>
                  </a:solidFill>
                  <a:latin typeface="Helvetica Neue"/>
                  <a:ea typeface="Helvetica Neue"/>
                  <a:cs typeface="Helvetica Neue"/>
                  <a:sym typeface="Helvetica Neue"/>
                </a:rPr>
                <a:t>varfarin</a:t>
              </a:r>
              <a:r>
                <a:rPr lang="en-GB" sz="2133" dirty="0">
                  <a:solidFill>
                    <a:schemeClr val="dk1"/>
                  </a:solidFill>
                  <a:latin typeface="Helvetica Neue"/>
                  <a:ea typeface="Helvetica Neue"/>
                  <a:cs typeface="Helvetica Neue"/>
                  <a:sym typeface="Helvetica Neue"/>
                </a:rPr>
                <a:t>.</a:t>
              </a:r>
              <a:endParaRPr sz="2133" dirty="0">
                <a:solidFill>
                  <a:schemeClr val="dk1"/>
                </a:solidFill>
                <a:latin typeface="Helvetica Neue"/>
                <a:ea typeface="Helvetica Neue"/>
                <a:cs typeface="Helvetica Neue"/>
                <a:sym typeface="Helvetica Neue"/>
              </a:endParaRPr>
            </a:p>
            <a:p>
              <a:endParaRPr sz="2133" dirty="0">
                <a:latin typeface="Helvetica Neue"/>
                <a:ea typeface="Helvetica Neue"/>
                <a:cs typeface="Helvetica Neue"/>
                <a:sym typeface="Helvetica Neue"/>
              </a:endParaRPr>
            </a:p>
          </p:txBody>
        </p:sp>
        <p:sp>
          <p:nvSpPr>
            <p:cNvPr id="25" name="Google Shape;227;p28">
              <a:extLst>
                <a:ext uri="{FF2B5EF4-FFF2-40B4-BE49-F238E27FC236}">
                  <a16:creationId xmlns:a16="http://schemas.microsoft.com/office/drawing/2014/main" id="{6F77D5EB-57D0-4A7D-9BA0-D3CE89BDDD3A}"/>
                </a:ext>
              </a:extLst>
            </p:cNvPr>
            <p:cNvSpPr txBox="1"/>
            <p:nvPr/>
          </p:nvSpPr>
          <p:spPr>
            <a:xfrm>
              <a:off x="4671625" y="731475"/>
              <a:ext cx="4316400" cy="280800"/>
            </a:xfrm>
            <a:prstGeom prst="rect">
              <a:avLst/>
            </a:prstGeom>
            <a:gradFill>
              <a:gsLst>
                <a:gs pos="0">
                  <a:srgbClr val="FFF6DB"/>
                </a:gs>
                <a:gs pos="100000">
                  <a:srgbClr val="FAD25C"/>
                </a:gs>
              </a:gsLst>
              <a:path path="circle">
                <a:fillToRect l="50000" t="50000" r="50000" b="50000"/>
              </a:path>
              <a:tileRect/>
            </a:gradFill>
            <a:ln w="9525" cap="flat" cmpd="sng">
              <a:solidFill>
                <a:srgbClr val="000000"/>
              </a:solidFill>
              <a:prstDash val="solid"/>
              <a:round/>
              <a:headEnd type="none" w="sm" len="sm"/>
              <a:tailEnd type="none" w="sm" len="sm"/>
            </a:ln>
          </p:spPr>
          <p:txBody>
            <a:bodyPr spcFirstLastPara="1" wrap="square" lIns="121900" tIns="121900" rIns="121900" bIns="121900" anchor="ctr" anchorCtr="0">
              <a:noAutofit/>
            </a:bodyPr>
            <a:lstStyle/>
            <a:p>
              <a:pPr algn="ctr"/>
              <a:r>
                <a:rPr lang="en-GB" sz="2133" b="1" dirty="0">
                  <a:solidFill>
                    <a:srgbClr val="762A83"/>
                  </a:solidFill>
                  <a:latin typeface="Helvetica Neue"/>
                  <a:ea typeface="Helvetica Neue"/>
                  <a:cs typeface="Helvetica Neue"/>
                  <a:sym typeface="Helvetica Neue"/>
                </a:rPr>
                <a:t>Drug-Drug Interactions</a:t>
              </a:r>
              <a:endParaRPr sz="2133" b="1" dirty="0">
                <a:solidFill>
                  <a:srgbClr val="762A83"/>
                </a:solidFill>
                <a:latin typeface="Helvetica Neue"/>
                <a:ea typeface="Helvetica Neue"/>
                <a:cs typeface="Helvetica Neue"/>
                <a:sym typeface="Helvetica Neue"/>
              </a:endParaRPr>
            </a:p>
          </p:txBody>
        </p:sp>
      </p:grpSp>
      <p:sp>
        <p:nvSpPr>
          <p:cNvPr id="3" name="Footer Placeholder 2">
            <a:extLst>
              <a:ext uri="{FF2B5EF4-FFF2-40B4-BE49-F238E27FC236}">
                <a16:creationId xmlns:a16="http://schemas.microsoft.com/office/drawing/2014/main" id="{CC65F496-E551-4D03-9025-981CE4240611}"/>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9" name="Slide Number Placeholder 8">
            <a:extLst>
              <a:ext uri="{FF2B5EF4-FFF2-40B4-BE49-F238E27FC236}">
                <a16:creationId xmlns:a16="http://schemas.microsoft.com/office/drawing/2014/main" id="{4E581DB2-BA1A-42A0-BBE4-6A77673FEFDA}"/>
              </a:ext>
            </a:extLst>
          </p:cNvPr>
          <p:cNvSpPr>
            <a:spLocks noGrp="1"/>
          </p:cNvSpPr>
          <p:nvPr>
            <p:ph type="sldNum" sz="quarter" idx="12"/>
          </p:nvPr>
        </p:nvSpPr>
        <p:spPr/>
        <p:txBody>
          <a:bodyPr/>
          <a:lstStyle/>
          <a:p>
            <a:fld id="{19713A0C-9D2D-400B-8F12-117CE2477AA9}" type="slidenum">
              <a:rPr lang="en-IN" smtClean="0"/>
              <a:t>8</a:t>
            </a:fld>
            <a:endParaRPr lang="en-IN"/>
          </a:p>
        </p:txBody>
      </p:sp>
    </p:spTree>
    <p:extLst>
      <p:ext uri="{BB962C8B-B14F-4D97-AF65-F5344CB8AC3E}">
        <p14:creationId xmlns:p14="http://schemas.microsoft.com/office/powerpoint/2010/main" val="29564444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a:extLst>
              <a:ext uri="{FF2B5EF4-FFF2-40B4-BE49-F238E27FC236}">
                <a16:creationId xmlns:a16="http://schemas.microsoft.com/office/drawing/2014/main" id="{65514564-ABCA-4392-ADCA-7FFF456AA4D7}"/>
              </a:ext>
            </a:extLst>
          </p:cNvPr>
          <p:cNvSpPr>
            <a:spLocks noGrp="1"/>
          </p:cNvSpPr>
          <p:nvPr>
            <p:ph type="title"/>
          </p:nvPr>
        </p:nvSpPr>
        <p:spPr>
          <a:xfrm>
            <a:off x="207390" y="207390"/>
            <a:ext cx="11717517" cy="1127698"/>
          </a:xfrm>
        </p:spPr>
        <p:txBody>
          <a:bodyPr>
            <a:normAutofit/>
          </a:bodyPr>
          <a:lstStyle/>
          <a:p>
            <a:pPr eaLnBrk="1" hangingPunct="1"/>
            <a:r>
              <a:rPr lang="en-US" altLang="en-US" b="1" dirty="0"/>
              <a:t>What do we mean by NLP?</a:t>
            </a:r>
          </a:p>
        </p:txBody>
      </p:sp>
      <p:sp>
        <p:nvSpPr>
          <p:cNvPr id="6147" name="Content Placeholder 2">
            <a:extLst>
              <a:ext uri="{FF2B5EF4-FFF2-40B4-BE49-F238E27FC236}">
                <a16:creationId xmlns:a16="http://schemas.microsoft.com/office/drawing/2014/main" id="{50676CD8-6414-49B1-A7F1-24F78EFB6A3B}"/>
              </a:ext>
            </a:extLst>
          </p:cNvPr>
          <p:cNvSpPr>
            <a:spLocks noGrp="1"/>
          </p:cNvSpPr>
          <p:nvPr>
            <p:ph idx="1"/>
          </p:nvPr>
        </p:nvSpPr>
        <p:spPr>
          <a:xfrm>
            <a:off x="838200" y="1648469"/>
            <a:ext cx="10515600" cy="4177301"/>
          </a:xfrm>
        </p:spPr>
        <p:txBody>
          <a:bodyPr/>
          <a:lstStyle/>
          <a:p>
            <a:pPr eaLnBrk="1" hangingPunct="1">
              <a:defRPr/>
            </a:pPr>
            <a:r>
              <a:rPr lang="en-US" altLang="en-US" dirty="0"/>
              <a:t>Natural Language – Written or spoken language used by humans. Example: Sanskrit, Hindi, Tamil, </a:t>
            </a:r>
            <a:r>
              <a:rPr lang="en-US" altLang="en-US" dirty="0" err="1"/>
              <a:t>Malyalam</a:t>
            </a:r>
            <a:r>
              <a:rPr lang="en-US" altLang="en-US" dirty="0"/>
              <a:t>, English, German, …</a:t>
            </a:r>
          </a:p>
          <a:p>
            <a:pPr marL="457200" lvl="1" indent="0" eaLnBrk="1" hangingPunct="1">
              <a:buFont typeface="Arial" panose="020B0604020202020204" pitchFamily="34" charset="0"/>
              <a:buNone/>
              <a:defRPr/>
            </a:pPr>
            <a:endParaRPr lang="en-US" altLang="en-US" dirty="0"/>
          </a:p>
          <a:p>
            <a:pPr eaLnBrk="1" hangingPunct="1">
              <a:defRPr/>
            </a:pPr>
            <a:r>
              <a:rPr lang="en-US" altLang="en-US" dirty="0"/>
              <a:t>NLP – Computational methods to learn, understand &amp; generate natural language content.</a:t>
            </a:r>
          </a:p>
          <a:p>
            <a:pPr eaLnBrk="1" hangingPunct="1">
              <a:defRPr/>
            </a:pPr>
            <a:endParaRPr lang="en-US" altLang="en-US" dirty="0"/>
          </a:p>
          <a:p>
            <a:pPr eaLnBrk="1" hangingPunct="1">
              <a:defRPr/>
            </a:pPr>
            <a:r>
              <a:rPr lang="en-US" altLang="en-US" dirty="0"/>
              <a:t>Distinct fields study human language</a:t>
            </a:r>
          </a:p>
          <a:p>
            <a:pPr lvl="1" eaLnBrk="1" hangingPunct="1">
              <a:defRPr/>
            </a:pPr>
            <a:r>
              <a:rPr lang="en-US" altLang="en-US" dirty="0"/>
              <a:t>Linguists, Speech Recognition, Computational Linguists, Computational psycholinguistics</a:t>
            </a:r>
          </a:p>
          <a:p>
            <a:pPr eaLnBrk="1" hangingPunct="1">
              <a:defRPr/>
            </a:pPr>
            <a:endParaRPr lang="en-US" altLang="en-US" dirty="0"/>
          </a:p>
        </p:txBody>
      </p:sp>
      <p:sp>
        <p:nvSpPr>
          <p:cNvPr id="2" name="Footer Placeholder 1">
            <a:extLst>
              <a:ext uri="{FF2B5EF4-FFF2-40B4-BE49-F238E27FC236}">
                <a16:creationId xmlns:a16="http://schemas.microsoft.com/office/drawing/2014/main" id="{5E4ED4DB-CA3C-42BA-86B1-FB091ACEE62E}"/>
              </a:ext>
            </a:extLst>
          </p:cNvPr>
          <p:cNvSpPr>
            <a:spLocks noGrp="1"/>
          </p:cNvSpPr>
          <p:nvPr>
            <p:ph type="ftr" sz="quarter" idx="11"/>
          </p:nvPr>
        </p:nvSpPr>
        <p:spPr/>
        <p:txBody>
          <a:bodyPr/>
          <a:lstStyle/>
          <a:p>
            <a:r>
              <a:rPr lang="en-US" dirty="0">
                <a:solidFill>
                  <a:srgbClr val="DF5327"/>
                </a:solidFill>
              </a:rPr>
              <a:t>e-Faculty Training Program: ML for Social Media Analytics</a:t>
            </a:r>
            <a:endParaRPr lang="en-IN" dirty="0"/>
          </a:p>
        </p:txBody>
      </p:sp>
      <p:sp>
        <p:nvSpPr>
          <p:cNvPr id="3" name="Slide Number Placeholder 2">
            <a:extLst>
              <a:ext uri="{FF2B5EF4-FFF2-40B4-BE49-F238E27FC236}">
                <a16:creationId xmlns:a16="http://schemas.microsoft.com/office/drawing/2014/main" id="{36BEA78D-5246-4BB6-A38E-80B6C450BE52}"/>
              </a:ext>
            </a:extLst>
          </p:cNvPr>
          <p:cNvSpPr>
            <a:spLocks noGrp="1"/>
          </p:cNvSpPr>
          <p:nvPr>
            <p:ph type="sldNum" sz="quarter" idx="12"/>
          </p:nvPr>
        </p:nvSpPr>
        <p:spPr/>
        <p:txBody>
          <a:bodyPr/>
          <a:lstStyle/>
          <a:p>
            <a:fld id="{C5F2BF34-A8A4-41FE-B021-876CF9AC3F0B}" type="slidenum">
              <a:rPr lang="en-IN" smtClean="0"/>
              <a:t>9</a:t>
            </a:fld>
            <a:endParaRPr lang="en-IN" dirty="0"/>
          </a:p>
        </p:txBody>
      </p:sp>
    </p:spTree>
  </p:cSld>
  <p:clrMapOvr>
    <a:masterClrMapping/>
  </p:clrMapOvr>
</p:sld>
</file>

<file path=ppt/theme/theme1.xml><?xml version="1.0" encoding="utf-8"?>
<a:theme xmlns:a="http://schemas.openxmlformats.org/drawingml/2006/main" name="Basis">
  <a:themeElements>
    <a:clrScheme name="Basis">
      <a:dk1>
        <a:sysClr val="windowText" lastClr="000000"/>
      </a:dk1>
      <a:lt1>
        <a:sysClr val="window" lastClr="FFFFFF"/>
      </a:lt1>
      <a:dk2>
        <a:srgbClr val="505046"/>
      </a:dk2>
      <a:lt2>
        <a:srgbClr val="EEECE1"/>
      </a:lt2>
      <a:accent1>
        <a:srgbClr val="DF5327"/>
      </a:accent1>
      <a:accent2>
        <a:srgbClr val="FFBD47"/>
      </a:accent2>
      <a:accent3>
        <a:srgbClr val="B64926"/>
      </a:accent3>
      <a:accent4>
        <a:srgbClr val="FF8427"/>
      </a:accent4>
      <a:accent5>
        <a:srgbClr val="CC9900"/>
      </a:accent5>
      <a:accent6>
        <a:srgbClr val="B22600"/>
      </a:accent6>
      <a:hlink>
        <a:srgbClr val="CC9900"/>
      </a:hlink>
      <a:folHlink>
        <a:srgbClr val="666699"/>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63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name="Basis" id="{5665723A-49BA-4B57-8411-A56F8F207965}" vid="{446C221D-F63F-4DD8-B509-CFE168687B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Basis</Template>
  <TotalTime>498</TotalTime>
  <Words>2201</Words>
  <Application>Microsoft Office PowerPoint</Application>
  <PresentationFormat>Widescreen</PresentationFormat>
  <Paragraphs>324</Paragraphs>
  <Slides>40</Slides>
  <Notes>10</Notes>
  <HiddenSlides>5</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Corbel</vt:lpstr>
      <vt:lpstr>Helvetica Neue</vt:lpstr>
      <vt:lpstr>Mangal</vt:lpstr>
      <vt:lpstr>Basis</vt:lpstr>
      <vt:lpstr>NLP For SociaL Media Text Analytics</vt:lpstr>
      <vt:lpstr>Outline</vt:lpstr>
      <vt:lpstr>NLP for Social Media TExt</vt:lpstr>
      <vt:lpstr>NLP in daily usage: Automatic Text Completion</vt:lpstr>
      <vt:lpstr>Machine Translation</vt:lpstr>
      <vt:lpstr>NLP in daily usage: Short email-response suggestions</vt:lpstr>
      <vt:lpstr>NLP in daily usage: Chatbots and Dialog Agents</vt:lpstr>
      <vt:lpstr>Some more generic examples</vt:lpstr>
      <vt:lpstr>What do we mean by NLP?</vt:lpstr>
      <vt:lpstr>Three broad sub-areas</vt:lpstr>
      <vt:lpstr>NLU and NLG</vt:lpstr>
      <vt:lpstr>Two broad paradigms to work with languages</vt:lpstr>
      <vt:lpstr>Rationalist: Our brain is hardwired</vt:lpstr>
      <vt:lpstr>Rationalist: In Practice</vt:lpstr>
      <vt:lpstr>Empiricist: Sense and experience in tandem with generic cognitive ability</vt:lpstr>
      <vt:lpstr>Empiricist: In Practice</vt:lpstr>
      <vt:lpstr>Introduction to NLP</vt:lpstr>
      <vt:lpstr>Primary reasons</vt:lpstr>
      <vt:lpstr>Ambiguity</vt:lpstr>
      <vt:lpstr>Ambiguity</vt:lpstr>
      <vt:lpstr>Ambiguity</vt:lpstr>
      <vt:lpstr>Ambiguity</vt:lpstr>
      <vt:lpstr>More examples of Ambiguity</vt:lpstr>
      <vt:lpstr>Types of Ambiguity</vt:lpstr>
      <vt:lpstr>Different Levels of NLP</vt:lpstr>
      <vt:lpstr>Summary: Why NLP is hard?</vt:lpstr>
      <vt:lpstr>Introduction to NLP</vt:lpstr>
      <vt:lpstr>We have become Digitally Social</vt:lpstr>
      <vt:lpstr>Huge Source of Unstructured text data</vt:lpstr>
      <vt:lpstr>Why NLP for Social Media</vt:lpstr>
      <vt:lpstr>Poor performance of Off-the-shelf Tools</vt:lpstr>
      <vt:lpstr>Challenges pose by Social Media Text</vt:lpstr>
      <vt:lpstr>Challenges pose by Social Media Text</vt:lpstr>
      <vt:lpstr>Challenges pose by Social Media Text</vt:lpstr>
      <vt:lpstr>Challenges pose by Social Media Text</vt:lpstr>
      <vt:lpstr>Challenges pose by Social Media Text</vt:lpstr>
      <vt:lpstr>What is required to get Started</vt:lpstr>
      <vt:lpstr>Improved POS Tagging Performance</vt:lpstr>
      <vt:lpstr>References</vt:lpstr>
      <vt:lpstr>Thanks! Question and Comments!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NLP: SociaL Media Text Analytics</dc:title>
  <dc:creator>Ashish Anand</dc:creator>
  <cp:lastModifiedBy>Ashish Anand</cp:lastModifiedBy>
  <cp:revision>84</cp:revision>
  <dcterms:created xsi:type="dcterms:W3CDTF">2020-08-18T15:15:31Z</dcterms:created>
  <dcterms:modified xsi:type="dcterms:W3CDTF">2020-08-19T08:58:43Z</dcterms:modified>
</cp:coreProperties>
</file>