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8"/>
  </p:notesMasterIdLst>
  <p:sldIdLst>
    <p:sldId id="256" r:id="rId2"/>
    <p:sldId id="257" r:id="rId3"/>
    <p:sldId id="285" r:id="rId4"/>
    <p:sldId id="284" r:id="rId5"/>
    <p:sldId id="283" r:id="rId6"/>
    <p:sldId id="287" r:id="rId7"/>
    <p:sldId id="288" r:id="rId8"/>
    <p:sldId id="290" r:id="rId9"/>
    <p:sldId id="291" r:id="rId10"/>
    <p:sldId id="292" r:id="rId11"/>
    <p:sldId id="293" r:id="rId12"/>
    <p:sldId id="294" r:id="rId13"/>
    <p:sldId id="295" r:id="rId14"/>
    <p:sldId id="296" r:id="rId15"/>
    <p:sldId id="297" r:id="rId16"/>
    <p:sldId id="298" r:id="rId17"/>
    <p:sldId id="300" r:id="rId18"/>
    <p:sldId id="301" r:id="rId19"/>
    <p:sldId id="299" r:id="rId20"/>
    <p:sldId id="303" r:id="rId21"/>
    <p:sldId id="302" r:id="rId22"/>
    <p:sldId id="258" r:id="rId23"/>
    <p:sldId id="259" r:id="rId24"/>
    <p:sldId id="260" r:id="rId25"/>
    <p:sldId id="261" r:id="rId26"/>
    <p:sldId id="262" r:id="rId27"/>
    <p:sldId id="263" r:id="rId28"/>
    <p:sldId id="264" r:id="rId29"/>
    <p:sldId id="265" r:id="rId30"/>
    <p:sldId id="266" r:id="rId31"/>
    <p:sldId id="267" r:id="rId32"/>
    <p:sldId id="268" r:id="rId33"/>
    <p:sldId id="269" r:id="rId34"/>
    <p:sldId id="270" r:id="rId35"/>
    <p:sldId id="271" r:id="rId36"/>
    <p:sldId id="272" r:id="rId37"/>
    <p:sldId id="273" r:id="rId38"/>
    <p:sldId id="274" r:id="rId39"/>
    <p:sldId id="275" r:id="rId40"/>
    <p:sldId id="276" r:id="rId41"/>
    <p:sldId id="277" r:id="rId42"/>
    <p:sldId id="278" r:id="rId43"/>
    <p:sldId id="279" r:id="rId44"/>
    <p:sldId id="280" r:id="rId45"/>
    <p:sldId id="281" r:id="rId46"/>
    <p:sldId id="282" r:id="rId4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566"/>
    <p:restoredTop sz="93216"/>
  </p:normalViewPr>
  <p:slideViewPr>
    <p:cSldViewPr snapToGrid="0" snapToObjects="1">
      <p:cViewPr varScale="1">
        <p:scale>
          <a:sx n="61" d="100"/>
          <a:sy n="61" d="100"/>
        </p:scale>
        <p:origin x="552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BA3B35-0394-8842-A76F-27FCC6CF6914}" type="datetimeFigureOut">
              <a:rPr lang="en-US" smtClean="0"/>
              <a:t>8/27/20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7B0C44-2BFB-494F-AB7D-8FD4602C5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6631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3b5a8a27d9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3b5a8a27d9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Sentiment is a view or opinion that is held or expressed by an opinion holder with respect to a particular domain.</a:t>
            </a:r>
            <a:endParaRPr sz="18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281605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107590-612B-A04D-8C5B-FFC6793E2D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4C94413-963A-9142-A85C-5D33772E7D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06BDC6-C684-D147-BA7C-96C9DC30F3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77E2A-FE9F-F946-808D-4C8ED99C6587}" type="datetimeFigureOut">
              <a:rPr lang="en-US" smtClean="0"/>
              <a:t>8/27/20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C8A7FF-02BD-AA42-B7A9-10DFFA67DF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A61DC8-ECF3-8D4D-B487-938D8E5C4B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F16CC-3BF3-EF46-A445-066070E42A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2790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7035C3-9831-844F-8B07-B8342C811B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9EF5C89-BB73-B540-B2C5-31EBA29CF9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257240-36A7-9848-A2D7-5537BB33A7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77E2A-FE9F-F946-808D-4C8ED99C6587}" type="datetimeFigureOut">
              <a:rPr lang="en-US" smtClean="0"/>
              <a:t>8/27/20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5BDD26-6AE0-6642-BD8D-D229C2D370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388936-28C1-9142-815E-CEE560346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F16CC-3BF3-EF46-A445-066070E42A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175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040E1CD-1D55-484B-9CA3-624669C24EE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4D2B263-811E-0E41-8505-0729CE5D20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1AB0F7-43B3-8941-B089-3C0C4E0166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77E2A-FE9F-F946-808D-4C8ED99C6587}" type="datetimeFigureOut">
              <a:rPr lang="en-US" smtClean="0"/>
              <a:t>8/27/20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19DA7B-8270-8446-A35F-5D7C023550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62E827-A81C-4343-A0F6-35AD01F2A2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F16CC-3BF3-EF46-A445-066070E42A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6536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D8B6E0-6C5C-0F49-8729-F5B0511ECA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0B3451-ED97-5749-8A39-6D921DD7DA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1A7311-DBF0-6946-914C-5E6C1908DE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77E2A-FE9F-F946-808D-4C8ED99C6587}" type="datetimeFigureOut">
              <a:rPr lang="en-US" smtClean="0"/>
              <a:t>8/27/20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0E82CC-DAAB-4443-A155-74E7D1D6B2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391091-C8F4-2C40-B0E4-844A515D7C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F16CC-3BF3-EF46-A445-066070E42A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2521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C10154-ED9F-184A-8FC7-12FA57987E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C86E85-7232-4547-9CD2-B3B2411A9B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A66B02-EECD-9341-9767-FA0222566A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77E2A-FE9F-F946-808D-4C8ED99C6587}" type="datetimeFigureOut">
              <a:rPr lang="en-US" smtClean="0"/>
              <a:t>8/27/20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323A24-76FB-5F48-A5DD-90C05053CE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648E7D-28F9-1B48-A638-E0F7AD401F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F16CC-3BF3-EF46-A445-066070E42A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264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355CBC-60B8-C740-8C5F-B4F68F8983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2377A3-1211-8F49-A077-0974143C05D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B941436-B24F-0B45-8935-A71F050246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4D21F1-CBC0-4440-9E30-784DBCC14B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77E2A-FE9F-F946-808D-4C8ED99C6587}" type="datetimeFigureOut">
              <a:rPr lang="en-US" smtClean="0"/>
              <a:t>8/27/20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620DE65-897F-B54F-BD66-BBC2DE307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CAAA8B-4798-AA44-BC62-7A751F2680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F16CC-3BF3-EF46-A445-066070E42A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4622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4B16BD-4DCB-1E4C-AFF2-FEE4AE2DDA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29DE646-A4CD-B641-B551-CB4D77CC09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187FFC6-9430-C44C-8470-B0017F5372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E25432D-4288-764C-85AB-B1D257C906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91BD385-E6C4-1B46-80D7-BC1D5604287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476B8A1-A4AA-034F-80EE-C0772CFA80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77E2A-FE9F-F946-808D-4C8ED99C6587}" type="datetimeFigureOut">
              <a:rPr lang="en-US" smtClean="0"/>
              <a:t>8/27/20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D3308D-6FF7-EF4C-98EC-6619A85EC5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B83284A-A5A9-844C-AEA3-A177E86178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F16CC-3BF3-EF46-A445-066070E42A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123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AEB1D4-5AEA-6444-89AD-10876AB4A9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34899A3-A582-AE40-A854-3A964032A4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77E2A-FE9F-F946-808D-4C8ED99C6587}" type="datetimeFigureOut">
              <a:rPr lang="en-US" smtClean="0"/>
              <a:t>8/27/20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4F7E2A-E0D3-DC4C-AF59-98B1CC125A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5E7FB8-CC06-C844-AACB-FDC64F31D8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F16CC-3BF3-EF46-A445-066070E42A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662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141B1DA-7436-7F46-BB86-0B11E82341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77E2A-FE9F-F946-808D-4C8ED99C6587}" type="datetimeFigureOut">
              <a:rPr lang="en-US" smtClean="0"/>
              <a:t>8/27/20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BAE28F0-D1C6-154A-AE72-9D5927D270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BC427D6-7347-454E-8AAD-B5E6141FB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F16CC-3BF3-EF46-A445-066070E42A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698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5B9F2A-EB60-E74A-B308-CC26B0B4CA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D97AE3-8EA8-0842-B2EB-E6F5BB9DAB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24BCCA9-C8C3-8149-9767-7AD3D34D5D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4FC134-5399-9F49-B882-AD0BBDC219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77E2A-FE9F-F946-808D-4C8ED99C6587}" type="datetimeFigureOut">
              <a:rPr lang="en-US" smtClean="0"/>
              <a:t>8/27/20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0DAFC5-7E86-CF45-8C02-51DB3449A9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E034A5-0849-724C-B32A-4740369E95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F16CC-3BF3-EF46-A445-066070E42A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3790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036E20-2C8E-E343-9F1E-0670DD865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4724F4E-4619-0844-B275-48F51877A70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7C47695-F835-1F4A-A794-3D1E6A1946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E71CC2-A0FB-7B4E-A029-C52AC8121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77E2A-FE9F-F946-808D-4C8ED99C6587}" type="datetimeFigureOut">
              <a:rPr lang="en-US" smtClean="0"/>
              <a:t>8/27/20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5B5E79-01F2-E348-ACC6-AF8D73FDAE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75FC6B-04E3-DE4A-84E2-076E8E9651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0F16CC-3BF3-EF46-A445-066070E42A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5601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C1D2146-0623-6143-B322-97955B433D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89DA98-27AF-6648-AC14-0A1BD5282D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07ED9F-3F84-ED4B-A602-8BFF0AE5FE3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F77E2A-FE9F-F946-808D-4C8ED99C6587}" type="datetimeFigureOut">
              <a:rPr lang="en-US" smtClean="0"/>
              <a:t>8/27/20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5CC5EB-6A08-0F4E-96AB-813D1499A2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187F4F-3F5E-7744-BAC8-40061F0A9F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0F16CC-3BF3-EF46-A445-066070E42A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500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29B2E0-287E-C340-A42D-5CB2BC9D5B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64053"/>
            <a:ext cx="9144000" cy="976392"/>
          </a:xfrm>
        </p:spPr>
        <p:txBody>
          <a:bodyPr>
            <a:normAutofit/>
          </a:bodyPr>
          <a:lstStyle/>
          <a:p>
            <a:r>
              <a:rPr lang="en-US" dirty="0"/>
              <a:t>Social Media Data Mining</a:t>
            </a:r>
          </a:p>
        </p:txBody>
      </p:sp>
      <p:sp>
        <p:nvSpPr>
          <p:cNvPr id="4" name="TextShape 2">
            <a:extLst>
              <a:ext uri="{FF2B5EF4-FFF2-40B4-BE49-F238E27FC236}">
                <a16:creationId xmlns:a16="http://schemas.microsoft.com/office/drawing/2014/main" id="{1B9FE7AD-9BE8-5C4A-A7C8-1C91C7373E5C}"/>
              </a:ext>
            </a:extLst>
          </p:cNvPr>
          <p:cNvSpPr txBox="1"/>
          <p:nvPr/>
        </p:nvSpPr>
        <p:spPr>
          <a:xfrm>
            <a:off x="1524000" y="4985189"/>
            <a:ext cx="8857800" cy="1502640"/>
          </a:xfrm>
          <a:prstGeom prst="rect">
            <a:avLst/>
          </a:prstGeom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en-IN" sz="2400" dirty="0">
                <a:solidFill>
                  <a:srgbClr val="8B8B8B"/>
                </a:solidFill>
                <a:latin typeface="Calibri"/>
              </a:rPr>
              <a:t>Open Source Intelligence Lab</a:t>
            </a:r>
            <a:endParaRPr dirty="0"/>
          </a:p>
          <a:p>
            <a:pPr algn="ctr">
              <a:lnSpc>
                <a:spcPct val="100000"/>
              </a:lnSpc>
            </a:pPr>
            <a:r>
              <a:rPr lang="en-IN" sz="2400" dirty="0">
                <a:solidFill>
                  <a:srgbClr val="8B8B8B"/>
                </a:solidFill>
                <a:latin typeface="Calibri"/>
              </a:rPr>
              <a:t>Department of Computer Science and Engineering,</a:t>
            </a:r>
            <a:endParaRPr dirty="0"/>
          </a:p>
          <a:p>
            <a:pPr algn="ctr">
              <a:lnSpc>
                <a:spcPct val="100000"/>
              </a:lnSpc>
            </a:pPr>
            <a:r>
              <a:rPr lang="en-IN" sz="2400" dirty="0">
                <a:solidFill>
                  <a:srgbClr val="8B8B8B"/>
                </a:solidFill>
                <a:latin typeface="Calibri"/>
              </a:rPr>
              <a:t>Indian Institute of Technology, Guwahati</a:t>
            </a:r>
            <a:endParaRPr dirty="0"/>
          </a:p>
          <a:p>
            <a:pPr algn="ctr">
              <a:lnSpc>
                <a:spcPct val="100000"/>
              </a:lnSpc>
            </a:pPr>
            <a:r>
              <a:rPr lang="en-IN" sz="2400" dirty="0">
                <a:solidFill>
                  <a:srgbClr val="8B8B8B"/>
                </a:solidFill>
                <a:latin typeface="Calibri"/>
              </a:rPr>
              <a:t>Assam, INDIA</a:t>
            </a:r>
            <a:endParaRPr dirty="0"/>
          </a:p>
          <a:p>
            <a:pPr algn="ctr">
              <a:lnSpc>
                <a:spcPct val="100000"/>
              </a:lnSpc>
            </a:pPr>
            <a:r>
              <a:rPr lang="en-IN" sz="2100" b="1" i="1" dirty="0">
                <a:solidFill>
                  <a:srgbClr val="8B8B8B"/>
                </a:solidFill>
                <a:latin typeface="Calibri"/>
              </a:rPr>
              <a:t>http://</a:t>
            </a:r>
            <a:r>
              <a:rPr lang="en-IN" sz="2100" b="1" i="1" dirty="0" err="1">
                <a:solidFill>
                  <a:srgbClr val="8B8B8B"/>
                </a:solidFill>
                <a:latin typeface="Calibri"/>
              </a:rPr>
              <a:t>www.iitg.ernet.in</a:t>
            </a:r>
            <a:r>
              <a:rPr lang="en-IN" sz="2100" b="1" i="1" dirty="0">
                <a:solidFill>
                  <a:srgbClr val="8B8B8B"/>
                </a:solidFill>
                <a:latin typeface="Calibri"/>
              </a:rPr>
              <a:t>/</a:t>
            </a:r>
            <a:r>
              <a:rPr lang="en-IN" sz="2100" b="1" i="1" dirty="0" err="1">
                <a:solidFill>
                  <a:srgbClr val="8B8B8B"/>
                </a:solidFill>
                <a:latin typeface="Calibri"/>
              </a:rPr>
              <a:t>cseweb</a:t>
            </a:r>
            <a:r>
              <a:rPr lang="en-IN" sz="2100" b="1" i="1" dirty="0">
                <a:solidFill>
                  <a:srgbClr val="8B8B8B"/>
                </a:solidFill>
                <a:latin typeface="Calibri"/>
              </a:rPr>
              <a:t>/</a:t>
            </a:r>
            <a:r>
              <a:rPr lang="en-IN" sz="2100" b="1" i="1" dirty="0" err="1">
                <a:solidFill>
                  <a:srgbClr val="8B8B8B"/>
                </a:solidFill>
                <a:latin typeface="Calibri"/>
              </a:rPr>
              <a:t>osint</a:t>
            </a:r>
            <a:r>
              <a:rPr lang="en-IN" sz="2100" b="1" i="1" dirty="0">
                <a:solidFill>
                  <a:srgbClr val="8B8B8B"/>
                </a:solidFill>
                <a:latin typeface="Calibri"/>
              </a:rPr>
              <a:t>/default/index</a:t>
            </a:r>
            <a:endParaRPr dirty="0"/>
          </a:p>
          <a:p>
            <a:pPr algn="ctr">
              <a:lnSpc>
                <a:spcPct val="100000"/>
              </a:lnSpc>
            </a:pPr>
            <a:endParaRPr dirty="0"/>
          </a:p>
        </p:txBody>
      </p:sp>
      <p:sp>
        <p:nvSpPr>
          <p:cNvPr id="5" name="CustomShape 3">
            <a:extLst>
              <a:ext uri="{FF2B5EF4-FFF2-40B4-BE49-F238E27FC236}">
                <a16:creationId xmlns:a16="http://schemas.microsoft.com/office/drawing/2014/main" id="{1DC9D9CB-58E9-204B-B953-782BF378E9B3}"/>
              </a:ext>
            </a:extLst>
          </p:cNvPr>
          <p:cNvSpPr/>
          <p:nvPr/>
        </p:nvSpPr>
        <p:spPr>
          <a:xfrm>
            <a:off x="4027980" y="2353740"/>
            <a:ext cx="4136040" cy="135540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en-IN" sz="2800" dirty="0">
                <a:solidFill>
                  <a:srgbClr val="000000"/>
                </a:solidFill>
                <a:latin typeface="Calibri"/>
              </a:rPr>
              <a:t>Presented By</a:t>
            </a:r>
            <a:endParaRPr sz="2800" dirty="0"/>
          </a:p>
          <a:p>
            <a:pPr algn="ctr">
              <a:lnSpc>
                <a:spcPct val="50000"/>
              </a:lnSpc>
            </a:pPr>
            <a:endParaRPr dirty="0"/>
          </a:p>
          <a:p>
            <a:pPr algn="ctr">
              <a:lnSpc>
                <a:spcPct val="100000"/>
              </a:lnSpc>
            </a:pPr>
            <a:r>
              <a:rPr lang="en-IN" sz="2800" b="1" i="1" dirty="0" err="1">
                <a:solidFill>
                  <a:srgbClr val="000000"/>
                </a:solidFill>
                <a:latin typeface="Calibri"/>
              </a:rPr>
              <a:t>Dr.</a:t>
            </a:r>
            <a:r>
              <a:rPr lang="en-IN" sz="2800" b="1" i="1" dirty="0">
                <a:solidFill>
                  <a:srgbClr val="000000"/>
                </a:solidFill>
                <a:latin typeface="Calibri"/>
              </a:rPr>
              <a:t> </a:t>
            </a:r>
            <a:r>
              <a:rPr lang="en-IN" sz="2800" b="1" i="1" dirty="0" err="1">
                <a:solidFill>
                  <a:srgbClr val="000000"/>
                </a:solidFill>
                <a:latin typeface="Calibri"/>
              </a:rPr>
              <a:t>Sanasam</a:t>
            </a:r>
            <a:r>
              <a:rPr lang="en-IN" sz="2800" b="1" i="1" dirty="0">
                <a:solidFill>
                  <a:srgbClr val="000000"/>
                </a:solidFill>
                <a:latin typeface="Calibri"/>
              </a:rPr>
              <a:t> Ranbir Singh</a:t>
            </a:r>
            <a:endParaRPr sz="2800" dirty="0"/>
          </a:p>
          <a:p>
            <a:pPr algn="ctr">
              <a:lnSpc>
                <a:spcPct val="100000"/>
              </a:lnSpc>
            </a:pPr>
            <a:endParaRPr dirty="0"/>
          </a:p>
        </p:txBody>
      </p:sp>
      <p:pic>
        <p:nvPicPr>
          <p:cNvPr id="6" name="Picture 3">
            <a:extLst>
              <a:ext uri="{FF2B5EF4-FFF2-40B4-BE49-F238E27FC236}">
                <a16:creationId xmlns:a16="http://schemas.microsoft.com/office/drawing/2014/main" id="{734E0D44-A0D2-2543-AF21-D4A512D1E7E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4297473" y="3578299"/>
            <a:ext cx="1218240" cy="1220040"/>
          </a:xfrm>
          <a:prstGeom prst="rect">
            <a:avLst/>
          </a:prstGeom>
          <a:ln>
            <a:noFill/>
          </a:ln>
        </p:spPr>
      </p:pic>
      <p:pic>
        <p:nvPicPr>
          <p:cNvPr id="7" name="Picture 4">
            <a:extLst>
              <a:ext uri="{FF2B5EF4-FFF2-40B4-BE49-F238E27FC236}">
                <a16:creationId xmlns:a16="http://schemas.microsoft.com/office/drawing/2014/main" id="{1F45E126-A078-F84C-82B6-705F376E842E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5776883" y="3584054"/>
            <a:ext cx="2318400" cy="123192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557071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CAA26E-AE57-0142-B318-A4675EBA54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1" dirty="0"/>
              <a:t>Empirical Study of Sentiment Analysis Tools and Techniques on Societal Topics</a:t>
            </a:r>
            <a:endParaRPr lang="en-US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1FA0AA1-AB22-294C-91C1-036A01F5E4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3704" y="1680055"/>
            <a:ext cx="9474938" cy="5104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73012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CAA26E-AE57-0142-B318-A4675EBA54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1" dirty="0"/>
              <a:t>Empirical Study of Sentiment Analysis Tools and Techniques on Societal Topics</a:t>
            </a:r>
            <a:endParaRPr lang="en-US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31A32DD-9ED5-3D43-AECD-B6EAE6F5C6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6350" y="1752600"/>
            <a:ext cx="9639300" cy="335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5463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CAA26E-AE57-0142-B318-A4675EBA54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1" dirty="0"/>
              <a:t>Empirical Study of Sentiment Analysis Tools and Techniques on Societal Topics</a:t>
            </a:r>
            <a:endParaRPr lang="en-US" b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548B05D-8A94-9D4B-AE0F-6F6A6F2EA5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4600" y="1720850"/>
            <a:ext cx="9702800" cy="341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6449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CAA26E-AE57-0142-B318-A4675EBA54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1" dirty="0"/>
              <a:t>Empirical Study of Sentiment Analysis Tools and Techniques on Societal Topics</a:t>
            </a:r>
            <a:endParaRPr lang="en-US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C354B8D-FFC2-3245-A1E3-3FC1EDC3AD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" y="1797936"/>
            <a:ext cx="11176000" cy="455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4316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CAA26E-AE57-0142-B318-A4675EBA54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1" dirty="0"/>
              <a:t>Empirical Study of Sentiment Analysis Tools and Techniques on Societal Topics</a:t>
            </a:r>
            <a:endParaRPr lang="en-US" b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BA1B674-EC6F-C54A-8C4F-CAD93CDA2A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7850" y="1690688"/>
            <a:ext cx="11036300" cy="461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66035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CAA26E-AE57-0142-B318-A4675EBA54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1" dirty="0"/>
              <a:t>Empirical Study of Sentiment Analysis Tools and Techniques on Societal Topics</a:t>
            </a:r>
            <a:endParaRPr lang="en-US" b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AAD9FE7-3441-E842-B2AD-62881655D4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594" y="1690688"/>
            <a:ext cx="11239500" cy="455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47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CAA26E-AE57-0142-B318-A4675EBA54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1" dirty="0"/>
              <a:t>Empirical Study of Sentiment Analysis Tools and Techniques on Societal Topics</a:t>
            </a:r>
            <a:endParaRPr lang="en-US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5347D61-F3C7-7F41-ABC9-851404594F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041" y="1690688"/>
            <a:ext cx="11087100" cy="4559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8380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5525DC-57AF-074C-8048-D33681DFAE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93824"/>
          </a:xfrm>
        </p:spPr>
        <p:txBody>
          <a:bodyPr/>
          <a:lstStyle/>
          <a:p>
            <a:r>
              <a:rPr lang="en-US" dirty="0"/>
              <a:t>Error Analysis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9DB6E7-C68D-E44B-916D-87A7B97CFB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75907"/>
            <a:ext cx="10515600" cy="4901056"/>
          </a:xfrm>
        </p:spPr>
        <p:txBody>
          <a:bodyPr/>
          <a:lstStyle/>
          <a:p>
            <a:r>
              <a:rPr lang="en-IN" dirty="0"/>
              <a:t>Irregular spelling, phonetic typing, creative writing</a:t>
            </a:r>
          </a:p>
          <a:p>
            <a:r>
              <a:rPr lang="en-IN" dirty="0"/>
              <a:t>sarcastic comment</a:t>
            </a:r>
          </a:p>
          <a:p>
            <a:pPr lvl="1"/>
            <a:r>
              <a:rPr lang="en-IN" dirty="0"/>
              <a:t>@</a:t>
            </a:r>
            <a:r>
              <a:rPr lang="en-IN" dirty="0" err="1"/>
              <a:t>bdutt</a:t>
            </a:r>
            <a:r>
              <a:rPr lang="en-IN" dirty="0"/>
              <a:t> </a:t>
            </a:r>
            <a:r>
              <a:rPr lang="en-IN" dirty="0" err="1"/>
              <a:t>burhan</a:t>
            </a:r>
            <a:r>
              <a:rPr lang="en-IN" dirty="0"/>
              <a:t> </a:t>
            </a:r>
            <a:r>
              <a:rPr lang="en-IN" dirty="0" err="1"/>
              <a:t>vani</a:t>
            </a:r>
            <a:r>
              <a:rPr lang="en-IN" dirty="0"/>
              <a:t> is your head masters son?</a:t>
            </a:r>
          </a:p>
          <a:p>
            <a:pPr lvl="1"/>
            <a:r>
              <a:rPr lang="en-IN" dirty="0"/>
              <a:t>@</a:t>
            </a:r>
            <a:r>
              <a:rPr lang="en-IN" dirty="0" err="1"/>
              <a:t>abdullah_omar</a:t>
            </a:r>
            <a:r>
              <a:rPr lang="en-IN" dirty="0"/>
              <a:t> @</a:t>
            </a:r>
            <a:r>
              <a:rPr lang="en-IN" dirty="0" err="1"/>
              <a:t>jhasanjay</a:t>
            </a:r>
            <a:r>
              <a:rPr lang="en-IN" dirty="0"/>
              <a:t> you must have had a grand pork party on </a:t>
            </a:r>
            <a:r>
              <a:rPr lang="en-IN" dirty="0" err="1"/>
              <a:t>uri</a:t>
            </a:r>
            <a:r>
              <a:rPr lang="en-IN" dirty="0"/>
              <a:t> n </a:t>
            </a:r>
            <a:r>
              <a:rPr lang="en-IN" dirty="0" err="1"/>
              <a:t>pathankot</a:t>
            </a:r>
            <a:endParaRPr lang="en-IN" dirty="0"/>
          </a:p>
          <a:p>
            <a:r>
              <a:rPr lang="en-IN" dirty="0"/>
              <a:t>stance on individuals</a:t>
            </a:r>
          </a:p>
          <a:p>
            <a:pPr lvl="1"/>
            <a:r>
              <a:rPr lang="en-IN" dirty="0"/>
              <a:t>We need next #</a:t>
            </a:r>
            <a:r>
              <a:rPr lang="en-IN" dirty="0" err="1"/>
              <a:t>surgicalstrike</a:t>
            </a:r>
            <a:r>
              <a:rPr lang="en-IN" dirty="0"/>
              <a:t> on </a:t>
            </a:r>
            <a:r>
              <a:rPr lang="en-IN" dirty="0" err="1"/>
              <a:t>hafeez</a:t>
            </a:r>
            <a:r>
              <a:rPr lang="en-IN" dirty="0"/>
              <a:t> </a:t>
            </a:r>
            <a:r>
              <a:rPr lang="en-IN" dirty="0" err="1"/>
              <a:t>saeed</a:t>
            </a:r>
            <a:r>
              <a:rPr lang="en-IN" dirty="0"/>
              <a:t> @</a:t>
            </a:r>
            <a:r>
              <a:rPr lang="en-IN" dirty="0" err="1"/>
              <a:t>narendramodi</a:t>
            </a:r>
            <a:r>
              <a:rPr lang="en-IN" dirty="0"/>
              <a:t> #</a:t>
            </a:r>
            <a:r>
              <a:rPr lang="en-IN" dirty="0" err="1"/>
              <a:t>baramulla</a:t>
            </a:r>
            <a:r>
              <a:rPr lang="en-IN" dirty="0"/>
              <a:t> #</a:t>
            </a:r>
            <a:r>
              <a:rPr lang="en-IN" dirty="0" err="1"/>
              <a:t>uriattack</a:t>
            </a:r>
            <a:r>
              <a:rPr lang="en-IN" dirty="0"/>
              <a:t> #Pathankot</a:t>
            </a:r>
          </a:p>
          <a:p>
            <a:r>
              <a:rPr lang="en-IN" dirty="0"/>
              <a:t>code-mixed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11198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572D0EA-DC24-204A-87A6-6A8FE8A638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6368" y="0"/>
            <a:ext cx="945234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54709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CA03D98-D2F1-924D-BE2B-7D3AC1C23C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2150" y="1282700"/>
            <a:ext cx="8267700" cy="429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81061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7112912-D59E-C049-84AC-366DE72AC8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4468" y="365125"/>
            <a:ext cx="11592732" cy="750753"/>
          </a:xfrm>
        </p:spPr>
        <p:txBody>
          <a:bodyPr>
            <a:normAutofit fontScale="90000"/>
          </a:bodyPr>
          <a:lstStyle/>
          <a:p>
            <a:r>
              <a:rPr lang="en-US" sz="4000" b="1" dirty="0"/>
              <a:t>Response of Users to Friendship Request  from Strangers </a:t>
            </a:r>
            <a:endParaRPr lang="en-US" sz="3800" b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DF90676-37C9-4C47-AF91-7EDAFF9A78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686" y="1250064"/>
            <a:ext cx="5007952" cy="222678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0A64E1C-28D5-4749-88FC-8073DB4157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6009" y="1250064"/>
            <a:ext cx="5652534" cy="2226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183414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165666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29819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FB6E24E-47A6-1B46-B3C0-AB06E30121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7095" y="940231"/>
            <a:ext cx="4205315" cy="24765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C8805D8-8026-1C4E-9379-59C1AA7C69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89900" y="940231"/>
            <a:ext cx="3812798" cy="316682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84063BF-5759-B645-B8EB-8813C7755F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1285" y="940231"/>
            <a:ext cx="3378308" cy="3166820"/>
          </a:xfrm>
          <a:prstGeom prst="rect">
            <a:avLst/>
          </a:prstGeom>
        </p:spPr>
      </p:pic>
      <p:sp>
        <p:nvSpPr>
          <p:cNvPr id="8" name="Title 3">
            <a:extLst>
              <a:ext uri="{FF2B5EF4-FFF2-40B4-BE49-F238E27FC236}">
                <a16:creationId xmlns:a16="http://schemas.microsoft.com/office/drawing/2014/main" id="{2BD28434-5FD4-F14F-A4F0-1F5ED8316011}"/>
              </a:ext>
            </a:extLst>
          </p:cNvPr>
          <p:cNvSpPr txBox="1">
            <a:spLocks/>
          </p:cNvSpPr>
          <p:nvPr/>
        </p:nvSpPr>
        <p:spPr>
          <a:xfrm>
            <a:off x="294468" y="163651"/>
            <a:ext cx="11592732" cy="75075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800" b="1" dirty="0"/>
              <a:t>Different Sentiment Analysis Methods &amp; Tool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ADFD43E-70F1-5545-8666-D41FEA908A0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29984" y="4395058"/>
            <a:ext cx="8521700" cy="223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79081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207E014-86CF-D245-BCE4-E65B76392F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609668" cy="458749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873BAA9-6634-834E-ACC1-86B464C371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1484" y="4587498"/>
            <a:ext cx="7417015" cy="2270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215441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9B683C2-CAAE-AF4F-A208-E02A9CE8AC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554" y="1053884"/>
            <a:ext cx="8353290" cy="4910380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F9AE0458-3335-BB42-8AF9-106C4442EAFA}"/>
              </a:ext>
            </a:extLst>
          </p:cNvPr>
          <p:cNvSpPr txBox="1">
            <a:spLocks/>
          </p:cNvSpPr>
          <p:nvPr/>
        </p:nvSpPr>
        <p:spPr>
          <a:xfrm>
            <a:off x="294468" y="163651"/>
            <a:ext cx="11592732" cy="75075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800" b="1" dirty="0"/>
              <a:t>Cross - Domain</a:t>
            </a:r>
          </a:p>
        </p:txBody>
      </p:sp>
    </p:spTree>
    <p:extLst>
      <p:ext uri="{BB962C8B-B14F-4D97-AF65-F5344CB8AC3E}">
        <p14:creationId xmlns:p14="http://schemas.microsoft.com/office/powerpoint/2010/main" val="285255467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8E8104B-E208-D14C-9AD0-1F044E9726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618" y="914404"/>
            <a:ext cx="8166100" cy="5029200"/>
          </a:xfrm>
          <a:prstGeom prst="rect">
            <a:avLst/>
          </a:prstGeom>
        </p:spPr>
      </p:pic>
      <p:sp>
        <p:nvSpPr>
          <p:cNvPr id="3" name="Title 3">
            <a:extLst>
              <a:ext uri="{FF2B5EF4-FFF2-40B4-BE49-F238E27FC236}">
                <a16:creationId xmlns:a16="http://schemas.microsoft.com/office/drawing/2014/main" id="{D3E5659B-712F-0246-B17B-4F450CB4FCD3}"/>
              </a:ext>
            </a:extLst>
          </p:cNvPr>
          <p:cNvSpPr txBox="1">
            <a:spLocks/>
          </p:cNvSpPr>
          <p:nvPr/>
        </p:nvSpPr>
        <p:spPr>
          <a:xfrm>
            <a:off x="294468" y="163651"/>
            <a:ext cx="11592732" cy="75075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800" b="1" dirty="0"/>
              <a:t>Challenges of SA on Social Media Text</a:t>
            </a:r>
          </a:p>
        </p:txBody>
      </p:sp>
    </p:spTree>
    <p:extLst>
      <p:ext uri="{BB962C8B-B14F-4D97-AF65-F5344CB8AC3E}">
        <p14:creationId xmlns:p14="http://schemas.microsoft.com/office/powerpoint/2010/main" val="415467411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3">
            <a:extLst>
              <a:ext uri="{FF2B5EF4-FFF2-40B4-BE49-F238E27FC236}">
                <a16:creationId xmlns:a16="http://schemas.microsoft.com/office/drawing/2014/main" id="{D3E5659B-712F-0246-B17B-4F450CB4FCD3}"/>
              </a:ext>
            </a:extLst>
          </p:cNvPr>
          <p:cNvSpPr txBox="1">
            <a:spLocks/>
          </p:cNvSpPr>
          <p:nvPr/>
        </p:nvSpPr>
        <p:spPr>
          <a:xfrm>
            <a:off x="294468" y="163651"/>
            <a:ext cx="11592732" cy="75075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800" b="1" dirty="0"/>
              <a:t>Challenges of SA on Social Media Text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11C2FFC-847C-9A4C-A019-AC4CE398C9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126" y="1201118"/>
            <a:ext cx="4662404" cy="736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55934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3">
            <a:extLst>
              <a:ext uri="{FF2B5EF4-FFF2-40B4-BE49-F238E27FC236}">
                <a16:creationId xmlns:a16="http://schemas.microsoft.com/office/drawing/2014/main" id="{D3E5659B-712F-0246-B17B-4F450CB4FCD3}"/>
              </a:ext>
            </a:extLst>
          </p:cNvPr>
          <p:cNvSpPr txBox="1">
            <a:spLocks/>
          </p:cNvSpPr>
          <p:nvPr/>
        </p:nvSpPr>
        <p:spPr>
          <a:xfrm>
            <a:off x="294468" y="163651"/>
            <a:ext cx="11592732" cy="75075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800" b="1" dirty="0"/>
              <a:t>Challenges of SA on Social Media Text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11C2FFC-847C-9A4C-A019-AC4CE398C9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126" y="1201118"/>
            <a:ext cx="4662404" cy="73616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A5737FB-256A-1240-94B3-E96A9E2742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3518" y="1233623"/>
            <a:ext cx="3711788" cy="53318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01BA9AC-4B17-2845-8956-527E6DF607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1114" y="1859796"/>
            <a:ext cx="2264044" cy="1712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677943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3">
            <a:extLst>
              <a:ext uri="{FF2B5EF4-FFF2-40B4-BE49-F238E27FC236}">
                <a16:creationId xmlns:a16="http://schemas.microsoft.com/office/drawing/2014/main" id="{D3E5659B-712F-0246-B17B-4F450CB4FCD3}"/>
              </a:ext>
            </a:extLst>
          </p:cNvPr>
          <p:cNvSpPr txBox="1">
            <a:spLocks/>
          </p:cNvSpPr>
          <p:nvPr/>
        </p:nvSpPr>
        <p:spPr>
          <a:xfrm>
            <a:off x="294468" y="163651"/>
            <a:ext cx="11592732" cy="750753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IN" dirty="0"/>
              <a:t>Sentiment Hashtag Embedding Through Shared Neural Network</a:t>
            </a:r>
            <a:endParaRPr lang="en-US" sz="3800" b="1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C0C2410-5AF7-1149-83B4-1E6E3F4AE3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3132" y="2879563"/>
            <a:ext cx="7470183" cy="3685824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B7E880E-6FFD-DA4C-80A8-885C78531B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4468" y="914404"/>
            <a:ext cx="5892800" cy="166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481754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4A14C41-760B-1D4C-84CD-6688A93647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2815" y="1214033"/>
            <a:ext cx="8788247" cy="5481235"/>
          </a:xfrm>
          <a:prstGeom prst="rect">
            <a:avLst/>
          </a:prstGeom>
        </p:spPr>
      </p:pic>
      <p:sp>
        <p:nvSpPr>
          <p:cNvPr id="3" name="Title 3">
            <a:extLst>
              <a:ext uri="{FF2B5EF4-FFF2-40B4-BE49-F238E27FC236}">
                <a16:creationId xmlns:a16="http://schemas.microsoft.com/office/drawing/2014/main" id="{88EB7916-AD2C-7D4F-94CE-744FAD5CB6EE}"/>
              </a:ext>
            </a:extLst>
          </p:cNvPr>
          <p:cNvSpPr txBox="1">
            <a:spLocks/>
          </p:cNvSpPr>
          <p:nvPr/>
        </p:nvSpPr>
        <p:spPr>
          <a:xfrm>
            <a:off x="294468" y="163651"/>
            <a:ext cx="11592732" cy="75075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IN" dirty="0"/>
              <a:t>Sentiment Hashtag Lexicon Generation</a:t>
            </a:r>
            <a:endParaRPr lang="en-US" sz="3800" b="1" dirty="0"/>
          </a:p>
        </p:txBody>
      </p:sp>
    </p:spTree>
    <p:extLst>
      <p:ext uri="{BB962C8B-B14F-4D97-AF65-F5344CB8AC3E}">
        <p14:creationId xmlns:p14="http://schemas.microsoft.com/office/powerpoint/2010/main" val="17533348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7112912-D59E-C049-84AC-366DE72AC8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4468" y="365125"/>
            <a:ext cx="11592732" cy="750753"/>
          </a:xfrm>
        </p:spPr>
        <p:txBody>
          <a:bodyPr>
            <a:normAutofit fontScale="90000"/>
          </a:bodyPr>
          <a:lstStyle/>
          <a:p>
            <a:r>
              <a:rPr lang="en-US" sz="4000" b="1" dirty="0"/>
              <a:t>Response of Users to Friendship Request  from Strangers </a:t>
            </a:r>
            <a:endParaRPr lang="en-US" sz="3800" b="1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0738935-2DD2-F440-ADB7-4731CD0B13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308" y="1115878"/>
            <a:ext cx="7012320" cy="5589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618612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1B4B016-B392-A949-9ABF-1DC63FBC83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8399" y="1434346"/>
            <a:ext cx="6876081" cy="5077476"/>
          </a:xfrm>
          <a:prstGeom prst="rect">
            <a:avLst/>
          </a:prstGeom>
        </p:spPr>
      </p:pic>
      <p:sp>
        <p:nvSpPr>
          <p:cNvPr id="3" name="Title 3">
            <a:extLst>
              <a:ext uri="{FF2B5EF4-FFF2-40B4-BE49-F238E27FC236}">
                <a16:creationId xmlns:a16="http://schemas.microsoft.com/office/drawing/2014/main" id="{0DC04842-AACB-2545-866D-9AF6CB2AA9FC}"/>
              </a:ext>
            </a:extLst>
          </p:cNvPr>
          <p:cNvSpPr txBox="1">
            <a:spLocks/>
          </p:cNvSpPr>
          <p:nvPr/>
        </p:nvSpPr>
        <p:spPr>
          <a:xfrm>
            <a:off x="294468" y="163651"/>
            <a:ext cx="11592732" cy="75075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IN" dirty="0"/>
              <a:t>Effect of Hashtag on Sentiment Classification</a:t>
            </a:r>
            <a:endParaRPr lang="en-US" sz="3800" b="1" dirty="0"/>
          </a:p>
        </p:txBody>
      </p:sp>
    </p:spTree>
    <p:extLst>
      <p:ext uri="{BB962C8B-B14F-4D97-AF65-F5344CB8AC3E}">
        <p14:creationId xmlns:p14="http://schemas.microsoft.com/office/powerpoint/2010/main" val="399638052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BF88D68-DC30-D84C-A343-6884EC7197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0380" y="977155"/>
            <a:ext cx="9832398" cy="5113678"/>
          </a:xfrm>
          <a:prstGeom prst="rect">
            <a:avLst/>
          </a:prstGeom>
        </p:spPr>
      </p:pic>
      <p:sp>
        <p:nvSpPr>
          <p:cNvPr id="3" name="Title 3">
            <a:extLst>
              <a:ext uri="{FF2B5EF4-FFF2-40B4-BE49-F238E27FC236}">
                <a16:creationId xmlns:a16="http://schemas.microsoft.com/office/drawing/2014/main" id="{1076437B-17A4-504F-80D0-69A61AF23677}"/>
              </a:ext>
            </a:extLst>
          </p:cNvPr>
          <p:cNvSpPr txBox="1">
            <a:spLocks/>
          </p:cNvSpPr>
          <p:nvPr/>
        </p:nvSpPr>
        <p:spPr>
          <a:xfrm>
            <a:off x="294468" y="163651"/>
            <a:ext cx="11592732" cy="75075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IN" dirty="0"/>
              <a:t>Hashtag Retrieval</a:t>
            </a:r>
            <a:endParaRPr lang="en-US" sz="3800" b="1" dirty="0"/>
          </a:p>
        </p:txBody>
      </p:sp>
    </p:spTree>
    <p:extLst>
      <p:ext uri="{BB962C8B-B14F-4D97-AF65-F5344CB8AC3E}">
        <p14:creationId xmlns:p14="http://schemas.microsoft.com/office/powerpoint/2010/main" val="1498071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3">
            <a:extLst>
              <a:ext uri="{FF2B5EF4-FFF2-40B4-BE49-F238E27FC236}">
                <a16:creationId xmlns:a16="http://schemas.microsoft.com/office/drawing/2014/main" id="{1076437B-17A4-504F-80D0-69A61AF23677}"/>
              </a:ext>
            </a:extLst>
          </p:cNvPr>
          <p:cNvSpPr txBox="1">
            <a:spLocks/>
          </p:cNvSpPr>
          <p:nvPr/>
        </p:nvSpPr>
        <p:spPr>
          <a:xfrm>
            <a:off x="294468" y="163651"/>
            <a:ext cx="11592732" cy="75075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IN" dirty="0"/>
              <a:t>Hashtag Retrieval</a:t>
            </a:r>
            <a:endParaRPr lang="en-US" sz="3800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15D2B98-D528-6844-9800-63998E5827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5912" y="914404"/>
            <a:ext cx="10337369" cy="5586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64074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3">
            <a:extLst>
              <a:ext uri="{FF2B5EF4-FFF2-40B4-BE49-F238E27FC236}">
                <a16:creationId xmlns:a16="http://schemas.microsoft.com/office/drawing/2014/main" id="{1076437B-17A4-504F-80D0-69A61AF23677}"/>
              </a:ext>
            </a:extLst>
          </p:cNvPr>
          <p:cNvSpPr txBox="1">
            <a:spLocks/>
          </p:cNvSpPr>
          <p:nvPr/>
        </p:nvSpPr>
        <p:spPr>
          <a:xfrm>
            <a:off x="294468" y="163651"/>
            <a:ext cx="11592732" cy="75075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IN" dirty="0"/>
              <a:t>Sentiment Hashtag Lexicon for Non-English </a:t>
            </a:r>
            <a:endParaRPr lang="en-US" sz="3800" b="1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5CB1B28-1172-7D4F-A647-C9679AFD88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3816" y="1534336"/>
            <a:ext cx="7964883" cy="4091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232423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3">
            <a:extLst>
              <a:ext uri="{FF2B5EF4-FFF2-40B4-BE49-F238E27FC236}">
                <a16:creationId xmlns:a16="http://schemas.microsoft.com/office/drawing/2014/main" id="{1076437B-17A4-504F-80D0-69A61AF23677}"/>
              </a:ext>
            </a:extLst>
          </p:cNvPr>
          <p:cNvSpPr txBox="1">
            <a:spLocks/>
          </p:cNvSpPr>
          <p:nvPr/>
        </p:nvSpPr>
        <p:spPr>
          <a:xfrm>
            <a:off x="294468" y="380623"/>
            <a:ext cx="11592732" cy="75075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IN" b="1" dirty="0"/>
              <a:t>Emotion Dynamics of Public Opinions on Twitter </a:t>
            </a:r>
            <a:endParaRPr lang="en-US" sz="3800" b="1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5A5B6EC-20C8-8D41-A078-A6E2C01802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/>
              <a:t>Do people change their opinion against an event/issue over time?</a:t>
            </a:r>
          </a:p>
          <a:p>
            <a:endParaRPr lang="en-IN" dirty="0"/>
          </a:p>
          <a:p>
            <a:r>
              <a:rPr lang="en-IN" dirty="0"/>
              <a:t>What types of opinion for what types of event are more </a:t>
            </a:r>
            <a:r>
              <a:rPr lang="en-IN" dirty="0" err="1"/>
              <a:t>pron</a:t>
            </a:r>
            <a:r>
              <a:rPr lang="en-IN" dirty="0"/>
              <a:t> to change?</a:t>
            </a:r>
          </a:p>
          <a:p>
            <a:endParaRPr lang="en-IN" dirty="0"/>
          </a:p>
          <a:p>
            <a:r>
              <a:rPr lang="en-IN" dirty="0"/>
              <a:t>If people changes theirs opinion, which of the social factors cause them to change their opinion?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883605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3">
            <a:extLst>
              <a:ext uri="{FF2B5EF4-FFF2-40B4-BE49-F238E27FC236}">
                <a16:creationId xmlns:a16="http://schemas.microsoft.com/office/drawing/2014/main" id="{1076437B-17A4-504F-80D0-69A61AF23677}"/>
              </a:ext>
            </a:extLst>
          </p:cNvPr>
          <p:cNvSpPr txBox="1">
            <a:spLocks/>
          </p:cNvSpPr>
          <p:nvPr/>
        </p:nvSpPr>
        <p:spPr>
          <a:xfrm>
            <a:off x="294468" y="380623"/>
            <a:ext cx="11592732" cy="75075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IN" b="1" dirty="0"/>
              <a:t>Russell Model of Affect </a:t>
            </a:r>
            <a:endParaRPr lang="en-US" sz="3800" b="1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2DF0081-204F-B34F-8300-571D6A14C3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4448" y="1397000"/>
            <a:ext cx="5336102" cy="512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584286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88B63D7-F4B3-3448-9E3D-22684A4B71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016" y="607232"/>
            <a:ext cx="6413500" cy="1397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E0F9720-BC3E-AE47-9AF5-6E12F3212F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278" y="2004232"/>
            <a:ext cx="4076700" cy="438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57361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672BA3C-0CA4-2F47-83DF-933AD9A87D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0148" y="0"/>
            <a:ext cx="775170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120181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FB9F250-57E8-614D-B728-9A9C9FA902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5295" y="554769"/>
            <a:ext cx="8043620" cy="6047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411452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9F4AA22-A3FD-6647-93DF-D4CC71FD783C}"/>
              </a:ext>
            </a:extLst>
          </p:cNvPr>
          <p:cNvSpPr txBox="1">
            <a:spLocks/>
          </p:cNvSpPr>
          <p:nvPr/>
        </p:nvSpPr>
        <p:spPr>
          <a:xfrm>
            <a:off x="294468" y="380623"/>
            <a:ext cx="11592732" cy="75075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IN" b="1" dirty="0"/>
              <a:t>Language Identification</a:t>
            </a:r>
            <a:endParaRPr lang="en-US" sz="3800" b="1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B151FDA-5821-4043-BB10-F6F8562CD5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468" y="1375904"/>
            <a:ext cx="10145011" cy="56138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3674BA8-2350-8C4D-BD03-70AEBF0225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7150" y="2818950"/>
            <a:ext cx="5720050" cy="55746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B173729-FAA6-0743-AF5F-B8ABBB39AE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10258" y="3520792"/>
            <a:ext cx="3704511" cy="45494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E08CCAC-5148-1146-A3DE-7A18C408AC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1445" y="2395835"/>
            <a:ext cx="4144931" cy="56891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06E6297-AAB0-8949-B272-CAF9A6C5A52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27541" y="3834960"/>
            <a:ext cx="4348131" cy="65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86861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7112912-D59E-C049-84AC-366DE72AC8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4468" y="365125"/>
            <a:ext cx="11592732" cy="750753"/>
          </a:xfrm>
        </p:spPr>
        <p:txBody>
          <a:bodyPr>
            <a:normAutofit fontScale="90000"/>
          </a:bodyPr>
          <a:lstStyle/>
          <a:p>
            <a:r>
              <a:rPr lang="en-US" sz="4000" b="1" dirty="0"/>
              <a:t>Response of Users to Friendship Request  from Strangers </a:t>
            </a:r>
            <a:endParaRPr lang="en-US" sz="3800" b="1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C0D88DA-ABFB-E146-8F4E-1B6DD2C157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698" y="1452230"/>
            <a:ext cx="4927600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00064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2B06D57-6D8F-554F-8F30-C9B684267DA1}"/>
              </a:ext>
            </a:extLst>
          </p:cNvPr>
          <p:cNvSpPr/>
          <p:nvPr/>
        </p:nvSpPr>
        <p:spPr>
          <a:xfrm>
            <a:off x="273803" y="285144"/>
            <a:ext cx="1164439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3200" b="1" i="0" dirty="0">
                <a:effectLst/>
                <a:latin typeface="Arial" panose="020B0604020202020204" pitchFamily="34" charset="0"/>
              </a:rPr>
              <a:t>Influence of Social Conversational Features on Language Identification in Highly Multilingual Online Conversations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B69198F-1CDE-E546-8AD0-AFA610A2C4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803" y="1614729"/>
            <a:ext cx="11458414" cy="235283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C177A52-E50C-9848-953A-370D814245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803" y="3967567"/>
            <a:ext cx="11458414" cy="2651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625935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2B06D57-6D8F-554F-8F30-C9B684267DA1}"/>
              </a:ext>
            </a:extLst>
          </p:cNvPr>
          <p:cNvSpPr/>
          <p:nvPr/>
        </p:nvSpPr>
        <p:spPr>
          <a:xfrm>
            <a:off x="273803" y="285144"/>
            <a:ext cx="1164439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3200" b="1" i="0" dirty="0">
                <a:effectLst/>
                <a:latin typeface="Arial" panose="020B0604020202020204" pitchFamily="34" charset="0"/>
              </a:rPr>
              <a:t>Influence of Social Conversational Features on Language Identification in Highly Multilingual Online Conversations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F7DC174-C436-D642-B092-D28B4C1AE3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7536" y="1784995"/>
            <a:ext cx="7155000" cy="303497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6AED1D0-CC8F-1A40-9626-B2ABFDFF93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31724" y="2358431"/>
            <a:ext cx="4460276" cy="2709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14174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2B06D57-6D8F-554F-8F30-C9B684267DA1}"/>
              </a:ext>
            </a:extLst>
          </p:cNvPr>
          <p:cNvSpPr/>
          <p:nvPr/>
        </p:nvSpPr>
        <p:spPr>
          <a:xfrm>
            <a:off x="273803" y="285144"/>
            <a:ext cx="1164439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3200" b="1" i="0" dirty="0">
                <a:effectLst/>
                <a:latin typeface="Arial" panose="020B0604020202020204" pitchFamily="34" charset="0"/>
              </a:rPr>
              <a:t>Proposed Model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7A416F9-C5DF-8E4C-966A-68C7ECFF1F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199" y="1762717"/>
            <a:ext cx="5943600" cy="302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173294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D2B06D57-6D8F-554F-8F30-C9B684267DA1}"/>
              </a:ext>
            </a:extLst>
          </p:cNvPr>
          <p:cNvSpPr/>
          <p:nvPr/>
        </p:nvSpPr>
        <p:spPr>
          <a:xfrm>
            <a:off x="273803" y="285144"/>
            <a:ext cx="1164439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3200" b="1" i="0" dirty="0">
                <a:effectLst/>
                <a:latin typeface="Arial" panose="020B0604020202020204" pitchFamily="34" charset="0"/>
              </a:rPr>
              <a:t>Results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2797776-C862-5F42-AD2D-4760F0A1C7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23347"/>
            <a:ext cx="12192000" cy="4811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881118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5FB6394-BD4C-D045-A5D6-7E7B8D1F46EE}"/>
              </a:ext>
            </a:extLst>
          </p:cNvPr>
          <p:cNvSpPr/>
          <p:nvPr/>
        </p:nvSpPr>
        <p:spPr>
          <a:xfrm>
            <a:off x="397789" y="471123"/>
            <a:ext cx="1153590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4000" b="1" dirty="0">
                <a:latin typeface="NimbusRomNo9L"/>
              </a:rPr>
              <a:t>Network Sampling Using k-hop Random Walks for Heterogeneous Network Embedding</a:t>
            </a:r>
            <a:r>
              <a:rPr lang="en-IN" dirty="0">
                <a:latin typeface="NimbusRomNo9L"/>
              </a:rPr>
              <a:t> </a:t>
            </a:r>
            <a:endParaRPr lang="en-IN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45F6134-44E0-A54F-92DD-1FD692F443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6120" y="2362737"/>
            <a:ext cx="9842885" cy="2689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078816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006EF7A-C06B-8C4D-B5BE-5566476154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5601" y="601193"/>
            <a:ext cx="5930900" cy="14097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F1D5718-DFD2-7145-A0CC-B411A38B0D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5579" y="2433234"/>
            <a:ext cx="10266077" cy="3347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65581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13E8375-21D0-D94D-B53E-8771F77247C1}"/>
              </a:ext>
            </a:extLst>
          </p:cNvPr>
          <p:cNvSpPr/>
          <p:nvPr/>
        </p:nvSpPr>
        <p:spPr>
          <a:xfrm>
            <a:off x="366793" y="269647"/>
            <a:ext cx="1134992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3600" b="1" dirty="0">
                <a:latin typeface="NimbusRomNo9L"/>
              </a:rPr>
              <a:t>On Applying Meta-path for Network Embedding in Mining Heterogeneous DBLP Network</a:t>
            </a:r>
            <a:r>
              <a:rPr lang="en-IN" dirty="0">
                <a:latin typeface="NimbusRomNo9L"/>
              </a:rPr>
              <a:t> </a:t>
            </a:r>
            <a:endParaRPr lang="en-IN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3DEAD49-91C9-554C-9A08-3814C8968F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3993" y="1765837"/>
            <a:ext cx="10435526" cy="4431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21953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7112912-D59E-C049-84AC-366DE72AC8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4468" y="365125"/>
            <a:ext cx="11592732" cy="750753"/>
          </a:xfrm>
        </p:spPr>
        <p:txBody>
          <a:bodyPr>
            <a:normAutofit/>
          </a:bodyPr>
          <a:lstStyle/>
          <a:p>
            <a:r>
              <a:rPr lang="en-US" sz="3800" b="1" dirty="0"/>
              <a:t>Sentiment Analysis on Social Media Data</a:t>
            </a:r>
          </a:p>
        </p:txBody>
      </p:sp>
    </p:spTree>
    <p:extLst>
      <p:ext uri="{BB962C8B-B14F-4D97-AF65-F5344CB8AC3E}">
        <p14:creationId xmlns:p14="http://schemas.microsoft.com/office/powerpoint/2010/main" val="34348640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6"/>
          <p:cNvSpPr txBox="1">
            <a:spLocks noGrp="1"/>
          </p:cNvSpPr>
          <p:nvPr>
            <p:ph type="title" idx="4294967295"/>
          </p:nvPr>
        </p:nvSpPr>
        <p:spPr>
          <a:xfrm>
            <a:off x="714367" y="339933"/>
            <a:ext cx="11002800" cy="10240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>
              <a:spcBef>
                <a:spcPts val="0"/>
              </a:spcBef>
              <a:spcAft>
                <a:spcPts val="2133"/>
              </a:spcAft>
            </a:pPr>
            <a:r>
              <a:rPr lang="en" sz="3600" b="1" dirty="0">
                <a:solidFill>
                  <a:srgbClr val="434343"/>
                </a:solidFill>
              </a:rPr>
              <a:t>What is “Sentiment analysis”?</a:t>
            </a:r>
            <a:endParaRPr sz="3600" b="1" dirty="0">
              <a:solidFill>
                <a:srgbClr val="434343"/>
              </a:solidFill>
            </a:endParaRPr>
          </a:p>
        </p:txBody>
      </p:sp>
      <p:sp>
        <p:nvSpPr>
          <p:cNvPr id="108" name="Google Shape;108;p26"/>
          <p:cNvSpPr txBox="1">
            <a:spLocks noGrp="1"/>
          </p:cNvSpPr>
          <p:nvPr>
            <p:ph type="title" idx="4294967295"/>
          </p:nvPr>
        </p:nvSpPr>
        <p:spPr>
          <a:xfrm>
            <a:off x="714367" y="1844467"/>
            <a:ext cx="10597600" cy="632919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2133"/>
              </a:spcAft>
            </a:pPr>
            <a:r>
              <a:rPr lang="en" sz="2667" dirty="0">
                <a:latin typeface="Raleway"/>
                <a:ea typeface="Raleway"/>
                <a:cs typeface="Raleway"/>
                <a:sym typeface="Raleway"/>
              </a:rPr>
              <a:t>Study that aims to identify the orientation of opinions in a text</a:t>
            </a:r>
            <a:endParaRPr sz="2667" dirty="0"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09" name="Google Shape;109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05000"/>
            <a:ext cx="12192000" cy="3380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97801" y="1933200"/>
            <a:ext cx="3916433" cy="218906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785929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723C24A-3E76-4645-903C-B824A31CE09E}"/>
              </a:ext>
            </a:extLst>
          </p:cNvPr>
          <p:cNvSpPr/>
          <p:nvPr/>
        </p:nvSpPr>
        <p:spPr>
          <a:xfrm>
            <a:off x="829339" y="1169581"/>
            <a:ext cx="973942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N" sz="4000" b="1" dirty="0"/>
              <a:t>Empirical Study of Sentiment Analysis Tools and Techniques on Societal Topics</a:t>
            </a:r>
            <a:endParaRPr lang="en-US" sz="40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A0F0606-8F7E-BF40-A904-DCD8DA0756FB}"/>
              </a:ext>
            </a:extLst>
          </p:cNvPr>
          <p:cNvSpPr/>
          <p:nvPr/>
        </p:nvSpPr>
        <p:spPr>
          <a:xfrm>
            <a:off x="1270802" y="3659004"/>
            <a:ext cx="91021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IN" dirty="0" err="1"/>
              <a:t>Loitongbam</a:t>
            </a:r>
            <a:r>
              <a:rPr lang="en-IN" dirty="0"/>
              <a:t> </a:t>
            </a:r>
            <a:r>
              <a:rPr lang="en-IN" dirty="0" err="1"/>
              <a:t>Gyanendro</a:t>
            </a:r>
            <a:r>
              <a:rPr lang="en-IN" dirty="0"/>
              <a:t> Singh, </a:t>
            </a:r>
            <a:r>
              <a:rPr lang="en-IN" dirty="0" err="1"/>
              <a:t>Sanasam</a:t>
            </a:r>
            <a:r>
              <a:rPr lang="en-IN" dirty="0"/>
              <a:t> Ranbir Singh</a:t>
            </a:r>
            <a:r>
              <a:rPr lang="en-IN" dirty="0">
                <a:solidFill>
                  <a:srgbClr val="323130"/>
                </a:solidFill>
                <a:latin typeface="Segoe UI"/>
              </a:rPr>
              <a:t>, Intelligent Information Systems, Preprint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56746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CAA26E-AE57-0142-B318-A4675EBA54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1" dirty="0"/>
              <a:t>Empirical Study of Sentiment Analysis Tools and Techniques on Societal Topics</a:t>
            </a:r>
            <a:endParaRPr lang="en-US" b="1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0346EEF-C0D0-734C-9D21-653E45E489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804138"/>
            <a:ext cx="4052777" cy="202638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699453E-2909-894C-98BF-7467DCF033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4072269"/>
            <a:ext cx="9282224" cy="2456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79283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CAA26E-AE57-0142-B318-A4675EBA54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b="1" dirty="0"/>
              <a:t>Empirical Study of Sentiment Analysis Tools and Techniques on Societal Topics</a:t>
            </a:r>
            <a:endParaRPr lang="en-US" b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20843A4-CA04-9E43-8B2D-67D3E13C44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199" y="1690688"/>
            <a:ext cx="9913423" cy="4795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54205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1092</TotalTime>
  <Words>467</Words>
  <Application>Microsoft Macintosh PowerPoint</Application>
  <PresentationFormat>Widescreen</PresentationFormat>
  <Paragraphs>60</Paragraphs>
  <Slides>46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4" baseType="lpstr">
      <vt:lpstr>Arial</vt:lpstr>
      <vt:lpstr>Calibri</vt:lpstr>
      <vt:lpstr>Calibri Light</vt:lpstr>
      <vt:lpstr>Lato</vt:lpstr>
      <vt:lpstr>NimbusRomNo9L</vt:lpstr>
      <vt:lpstr>Raleway</vt:lpstr>
      <vt:lpstr>Segoe UI</vt:lpstr>
      <vt:lpstr>Office Theme</vt:lpstr>
      <vt:lpstr>Social Media Data Mining</vt:lpstr>
      <vt:lpstr>Response of Users to Friendship Request  from Strangers </vt:lpstr>
      <vt:lpstr>Response of Users to Friendship Request  from Strangers </vt:lpstr>
      <vt:lpstr>Response of Users to Friendship Request  from Strangers </vt:lpstr>
      <vt:lpstr>Sentiment Analysis on Social Media Data</vt:lpstr>
      <vt:lpstr>What is “Sentiment analysis”?</vt:lpstr>
      <vt:lpstr>PowerPoint Presentation</vt:lpstr>
      <vt:lpstr>Empirical Study of Sentiment Analysis Tools and Techniques on Societal Topics</vt:lpstr>
      <vt:lpstr>Empirical Study of Sentiment Analysis Tools and Techniques on Societal Topics</vt:lpstr>
      <vt:lpstr>Empirical Study of Sentiment Analysis Tools and Techniques on Societal Topics</vt:lpstr>
      <vt:lpstr>Empirical Study of Sentiment Analysis Tools and Techniques on Societal Topics</vt:lpstr>
      <vt:lpstr>Empirical Study of Sentiment Analysis Tools and Techniques on Societal Topics</vt:lpstr>
      <vt:lpstr>Empirical Study of Sentiment Analysis Tools and Techniques on Societal Topics</vt:lpstr>
      <vt:lpstr>Empirical Study of Sentiment Analysis Tools and Techniques on Societal Topics</vt:lpstr>
      <vt:lpstr>Empirical Study of Sentiment Analysis Tools and Techniques on Societal Topics</vt:lpstr>
      <vt:lpstr>Empirical Study of Sentiment Analysis Tools and Techniques on Societal Topics</vt:lpstr>
      <vt:lpstr>Error Analysis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san.ranbir@gmail.com</dc:creator>
  <cp:lastModifiedBy>san.ranbir@gmail.com</cp:lastModifiedBy>
  <cp:revision>27</cp:revision>
  <dcterms:created xsi:type="dcterms:W3CDTF">2019-03-15T11:15:42Z</dcterms:created>
  <dcterms:modified xsi:type="dcterms:W3CDTF">2020-08-27T13:07:44Z</dcterms:modified>
</cp:coreProperties>
</file>