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handoutMasterIdLst>
    <p:handoutMasterId r:id="rId18"/>
  </p:handoutMasterIdLst>
  <p:sldIdLst>
    <p:sldId id="256" r:id="rId2"/>
    <p:sldId id="257" r:id="rId3"/>
    <p:sldId id="270" r:id="rId4"/>
    <p:sldId id="272" r:id="rId5"/>
    <p:sldId id="271" r:id="rId6"/>
    <p:sldId id="273" r:id="rId7"/>
    <p:sldId id="274" r:id="rId8"/>
    <p:sldId id="275" r:id="rId9"/>
    <p:sldId id="277" r:id="rId10"/>
    <p:sldId id="278" r:id="rId11"/>
    <p:sldId id="280" r:id="rId12"/>
    <p:sldId id="282" r:id="rId13"/>
    <p:sldId id="279" r:id="rId14"/>
    <p:sldId id="281" r:id="rId15"/>
    <p:sldId id="262" r:id="rId16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599" autoAdjust="0"/>
  </p:normalViewPr>
  <p:slideViewPr>
    <p:cSldViewPr>
      <p:cViewPr varScale="1">
        <p:scale>
          <a:sx n="77" d="100"/>
          <a:sy n="77" d="100"/>
        </p:scale>
        <p:origin x="1614" y="1032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52" d="100"/>
          <a:sy n="52" d="100"/>
        </p:scale>
        <p:origin x="2664" y="3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4AA43A-3F76-4A13-9CD6-36134EB429E3}" type="datetimeFigureOut">
              <a:rPr lang="en-US"/>
              <a:t>8/22/2020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0423A-8BCE-448E-A97B-03A88B2B12C1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1395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74A4F-2B7A-4ECB-A400-260B2FFC03C1}" type="datetimeFigureOut">
              <a:rPr lang="en-US"/>
              <a:t>8/22/2020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F2A70B-78F2-4DCF-B53B-C990D2FAFB8A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115705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2413" y="1905000"/>
            <a:ext cx="9144000" cy="26670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6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9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2413" y="5105400"/>
            <a:ext cx="9143999" cy="10668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67435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8" name="Freeform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26793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361612" y="274639"/>
            <a:ext cx="1371600" cy="59017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7" name="line" descr="Line graphic"/>
          <p:cNvGrpSpPr/>
          <p:nvPr/>
        </p:nvGrpSpPr>
        <p:grpSpPr bwMode="invGray">
          <a:xfrm rot="5400000">
            <a:off x="6864412" y="3472598"/>
            <a:ext cx="6492240" cy="64008"/>
            <a:chOff x="1522413" y="1514475"/>
            <a:chExt cx="10569575" cy="64008"/>
          </a:xfrm>
        </p:grpSpPr>
        <p:sp>
          <p:nvSpPr>
            <p:cNvPr id="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3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4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5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6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7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8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608012" y="277813"/>
            <a:ext cx="9144001" cy="5898573"/>
          </a:xfrm>
        </p:spPr>
        <p:txBody>
          <a:bodyPr vert="eaVert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dirty="0"/>
              <a:t>Click to edit Master text styles</a:t>
            </a:r>
          </a:p>
          <a:p>
            <a:pPr lvl="1"/>
            <a:r>
              <a:rPr dirty="0"/>
              <a:t>Second level</a:t>
            </a:r>
          </a:p>
          <a:p>
            <a:pPr lvl="2"/>
            <a:r>
              <a:rPr dirty="0"/>
              <a:t>Third level</a:t>
            </a:r>
          </a:p>
          <a:p>
            <a:pPr lvl="3"/>
            <a:r>
              <a:rPr dirty="0"/>
              <a:t>Fourth level</a:t>
            </a:r>
          </a:p>
          <a:p>
            <a:pPr lvl="4"/>
            <a:r>
              <a:rPr dirty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1791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7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8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5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6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7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8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9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0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41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447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3" y="1905000"/>
            <a:ext cx="9144000" cy="2667000"/>
          </a:xfrm>
        </p:spPr>
        <p:txBody>
          <a:bodyPr anchor="b">
            <a:noAutofit/>
          </a:bodyPr>
          <a:lstStyle>
            <a:lvl1pPr algn="l">
              <a:defRPr sz="4400" b="0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255" name="line" descr="Line graphic"/>
          <p:cNvGrpSpPr/>
          <p:nvPr/>
        </p:nvGrpSpPr>
        <p:grpSpPr bwMode="invGray">
          <a:xfrm>
            <a:off x="1584896" y="4724400"/>
            <a:ext cx="8631936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Freeform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7" name="Freeform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8" name="Freeform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59" name="Freeform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0" name="Freeform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1" name="Freeform 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2" name="Freeform 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3" name="Freeform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4" name="Freeform 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5" name="Freeform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6" name="Freeform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7" name="Freeform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8" name="Freeform 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69" name="Freeform 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0" name="Freeform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1" name="Freeform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2" name="Freeform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3" name="Freeform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4" name="Freeform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5" name="Freeform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6" name="Freeform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7" name="Freeform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8" name="Freeform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79" name="Freeform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0" name="Freeform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1" name="Freeform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2" name="Freeform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3" name="Freeform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4" name="Freeform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5" name="Freeform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6" name="Freeform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7" name="Freeform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8" name="Freeform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89" name="Freeform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0" name="Freeform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1" name="Freeform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2" name="Freeform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3" name="Freeform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4" name="Freeform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5" name="Freeform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6" name="Freeform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7" name="Freeform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8" name="Freeform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299" name="Freeform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0" name="Freeform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1" name="Freeform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2" name="Freeform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3" name="Freeform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4" name="Freeform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5" name="Freeform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6" name="Freeform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7" name="Freeform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8" name="Freeform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09" name="Freeform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0" name="Freeform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1" name="Freeform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2" name="Freeform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3" name="Freeform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4" name="Freeform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5" name="Freeform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6" name="Freeform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7" name="Freeform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8" name="Freeform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19" name="Freeform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0" name="Freeform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1" name="Freeform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2" name="Freeform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3" name="Freeform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4" name="Freeform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5" name="Freeform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6" name="Freeform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7" name="Freeform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8" name="Freeform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29" name="Freeform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0" name="Freeform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1" name="Freeform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2" name="Freeform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3" name="Freeform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4" name="Freeform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5" name="Freeform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6" name="Freeform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7" name="Freeform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8" name="Freeform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39" name="Freeform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0" name="Freeform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1" name="Freeform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2" name="Freeform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3" name="Freeform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4" name="Freeform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5" name="Freeform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6" name="Freeform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7" name="Freeform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8" name="Freeform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49" name="Freeform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0" name="Freeform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1" name="Freeform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2" name="Freeform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3" name="Freeform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4" name="Freeform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5" name="Freeform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6" name="Freeform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7" name="Freeform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8" name="Freeform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59" name="Freeform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0" name="Freeform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1" name="Freeform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2" name="Freeform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3" name="Freeform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4" name="Freeform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5" name="Freeform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6" name="Freeform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7" name="Freeform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8" name="Freeform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69" name="Freeform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0" name="Freeform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1" name="Freeform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2" name="Freeform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3" name="Freeform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4" name="Freeform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5" name="Freeform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6" name="Freeform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7" name="Freeform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  <p:sp>
          <p:nvSpPr>
            <p:cNvPr id="378" name="Freeform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5102525"/>
            <a:ext cx="9143999" cy="1069675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879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8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9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2413" y="1905000"/>
            <a:ext cx="4419599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15" y="1905000"/>
            <a:ext cx="4419598" cy="4267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329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60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61" name="Freeform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1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2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3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4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3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22413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49860" y="1905000"/>
            <a:ext cx="4416552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9860" y="2819399"/>
            <a:ext cx="4416552" cy="33528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 marL="1956816"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/>
            </a:lvl8pPr>
            <a:lvl9pPr marL="1956816"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2491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grpSp>
        <p:nvGrpSpPr>
          <p:cNvPr id="156" name="line" descr="Line graphic"/>
          <p:cNvGrpSpPr/>
          <p:nvPr/>
        </p:nvGrpSpPr>
        <p:grpSpPr bwMode="invGray">
          <a:xfrm>
            <a:off x="1522413" y="1514475"/>
            <a:ext cx="10569575" cy="64008"/>
            <a:chOff x="1522413" y="1514475"/>
            <a:chExt cx="10569575" cy="64008"/>
          </a:xfrm>
        </p:grpSpPr>
        <p:sp>
          <p:nvSpPr>
            <p:cNvPr id="157" name="Freeform 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8" name="Freeform 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59" name="Freeform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0" name="Freeform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1" name="Freeform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2" name="Freeform 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3" name="Freeform 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4" name="Freeform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5" name="Freeform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6" name="Freeform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7" name="Freeform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8" name="Freeform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69" name="Freeform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0" name="Freeform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1" name="Freeform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2" name="Freeform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3" name="Freeform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4" name="Freeform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5" name="Freeform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6" name="Freeform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7" name="Freeform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8" name="Freeform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79" name="Freeform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0" name="Freeform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1" name="Freeform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2" name="Freeform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3" name="Freeform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4" name="Freeform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5" name="Freeform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6" name="Freeform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7" name="Freeform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8" name="Freeform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89" name="Freeform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0" name="Freeform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1" name="Freeform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2" name="Freeform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3" name="Freeform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4" name="Freeform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5" name="Freeform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6" name="Freeform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7" name="Freeform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8" name="Freeform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199" name="Freeform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0" name="Freeform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1" name="Freeform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2" name="Freeform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3" name="Freeform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4" name="Freeform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5" name="Freeform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6" name="Freeform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7" name="Freeform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8" name="Freeform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09" name="Freeform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0" name="Freeform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1" name="Freeform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2" name="Freeform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3" name="Freeform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4" name="Freeform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5" name="Freeform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6" name="Freeform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7" name="Freeform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8" name="Freeform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19" name="Freeform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0" name="Freeform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1" name="Freeform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2" name="Freeform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3" name="Freeform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4" name="Freeform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5" name="Freeform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6" name="Freeform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7" name="Freeform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8" name="Freeform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29" name="Freeform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  <p:sp>
          <p:nvSpPr>
            <p:cNvPr id="230" name="Freeform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>
                <a:ln>
                  <a:noFill/>
                </a:ln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3156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596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2413" y="3429000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0022" y="1905000"/>
            <a:ext cx="5669280" cy="40386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grpSp>
        <p:nvGrpSpPr>
          <p:cNvPr id="615" name="frame" descr="Box graphic"/>
          <p:cNvGrpSpPr/>
          <p:nvPr/>
        </p:nvGrpSpPr>
        <p:grpSpPr bwMode="invGray">
          <a:xfrm>
            <a:off x="4417839" y="1630821"/>
            <a:ext cx="6291028" cy="4575885"/>
            <a:chOff x="4417839" y="1630821"/>
            <a:chExt cx="6291028" cy="4575885"/>
          </a:xfrm>
        </p:grpSpPr>
        <p:grpSp>
          <p:nvGrpSpPr>
            <p:cNvPr id="616" name="Group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8" name="Group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9" name="Group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7" name="Group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8" name="Group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7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9" name="Group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3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2116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</p:spPr>
        <p:txBody>
          <a:bodyPr anchor="b">
            <a:noAutofit/>
          </a:bodyPr>
          <a:lstStyle>
            <a:lvl1pPr algn="l">
              <a:defRPr sz="32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1745838" y="1884311"/>
            <a:ext cx="5669280" cy="4041648"/>
          </a:xfrm>
          <a:solidFill>
            <a:schemeClr val="bg1"/>
          </a:solidFill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grpSp>
        <p:nvGrpSpPr>
          <p:cNvPr id="614" name="frame" descr="Box graphic"/>
          <p:cNvGrpSpPr/>
          <p:nvPr/>
        </p:nvGrpSpPr>
        <p:grpSpPr bwMode="invGray">
          <a:xfrm flipH="1">
            <a:off x="1447500" y="1630821"/>
            <a:ext cx="6291028" cy="4575885"/>
            <a:chOff x="4417839" y="1630821"/>
            <a:chExt cx="6291028" cy="4575885"/>
          </a:xfrm>
        </p:grpSpPr>
        <p:grpSp>
          <p:nvGrpSpPr>
            <p:cNvPr id="615" name="Group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767" name="Group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Freeform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4" name="Freeform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5" name="Freeform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5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6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7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8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9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0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91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768" name="Group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Freeform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0" name="Freeform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1" name="Freeform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2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3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4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5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6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7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8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79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0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1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2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3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4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5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6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7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8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89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0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1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2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3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4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5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6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7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8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99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0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1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2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3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4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5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6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7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8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09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0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1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2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3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4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5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6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7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8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19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0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1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2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3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4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5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6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7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8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29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0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1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2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3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4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5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6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7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8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39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0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1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842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616" name="Group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617" name="Group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Freeform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4" name="Freeform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5" name="Freeform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6" name="Freeform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7" name="Freeform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8" name="Freeform 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9" name="Freeform 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0" name="Freeform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1" name="Freeform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2" name="Freeform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3" name="Freeform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4" name="Freeform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5" name="Freeform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6" name="Freeform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7" name="Freeform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8" name="Freeform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09" name="Freeform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0" name="Freeform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1" name="Freeform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2" name="Freeform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3" name="Freeform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4" name="Freeform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5" name="Freeform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6" name="Freeform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7" name="Freeform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8" name="Freeform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19" name="Freeform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0" name="Freeform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1" name="Freeform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2" name="Freeform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3" name="Freeform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4" name="Freeform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5" name="Freeform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6" name="Freeform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7" name="Freeform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8" name="Freeform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29" name="Freeform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0" name="Freeform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1" name="Freeform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2" name="Freeform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3" name="Freeform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4" name="Freeform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5" name="Freeform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6" name="Freeform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7" name="Freeform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8" name="Freeform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39" name="Freeform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0" name="Freeform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1" name="Freeform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2" name="Freeform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3" name="Freeform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4" name="Freeform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5" name="Freeform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6" name="Freeform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7" name="Freeform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8" name="Freeform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49" name="Freeform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0" name="Freeform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1" name="Freeform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2" name="Freeform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3" name="Freeform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4" name="Freeform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5" name="Freeform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6" name="Freeform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7" name="Freeform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8" name="Freeform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59" name="Freeform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0" name="Freeform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1" name="Freeform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2" name="Freeform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3" name="Freeform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4" name="Freeform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5" name="Freeform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766" name="Freeform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618" name="Group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Freeform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0" name="Freeform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1" name="Freeform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2" name="Freeform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3" name="Freeform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4" name="Freeform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5" name="Freeform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6" name="Freeform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7" name="Freeform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8" name="Freeform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29" name="Freeform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0" name="Freeform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1" name="Freeform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2" name="Freeform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3" name="Freeform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4" name="Freeform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5" name="Freeform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6" name="Freeform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7" name="Freeform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8" name="Freeform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39" name="Freeform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0" name="Freeform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1" name="Freeform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2" name="Freeform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3" name="Freeform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4" name="Freeform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5" name="Freeform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6" name="Freeform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7" name="Freeform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8" name="Freeform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49" name="Freeform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0" name="Freeform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1" name="Freeform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2" name="Freeform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3" name="Freeform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4" name="Freeform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5" name="Freeform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6" name="Freeform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7" name="Freeform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8" name="Freeform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59" name="Freeform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0" name="Freeform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1" name="Freeform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2" name="Freeform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3" name="Freeform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4" name="Freeform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5" name="Freeform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6" name="Freeform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7" name="Freeform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8" name="Freeform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69" name="Freeform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0" name="Freeform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1" name="Freeform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2" name="Freeform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3" name="Freeform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4" name="Freeform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5" name="Freeform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6" name="Freeform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7" name="Freeform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8" name="Freeform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79" name="Freeform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0" name="Freeform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1" name="Freeform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2" name="Freeform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3" name="Freeform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4" name="Freeform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5" name="Freeform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6" name="Freeform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7" name="Freeform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8" name="Freeform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89" name="Freeform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0" name="Freeform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1" name="Freeform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  <p:sp>
              <p:nvSpPr>
                <p:cNvPr id="692" name="Freeform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905959" y="3411748"/>
            <a:ext cx="2743200" cy="2743200"/>
          </a:xfrm>
        </p:spPr>
        <p:txBody>
          <a:bodyPr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FB1-0A7A-443E-AAF7-31D4FA1AA312}" type="datetimeFigureOut">
              <a:rPr lang="en-US"/>
              <a:t>8/22/2020</a:t>
            </a:fld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BA54BD-C84D-46CE-8B72-31BFB26ABA43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769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2414" y="274638"/>
            <a:ext cx="9143998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2414" y="1905000"/>
            <a:ext cx="91440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22413" y="6400801"/>
            <a:ext cx="632459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075612" y="6400801"/>
            <a:ext cx="1243859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FE8FB1-0A7A-443E-AAF7-31D4FA1AA312}" type="datetimeFigureOut">
              <a:rPr lang="en-US" smtClean="0"/>
              <a:pPr/>
              <a:t>8/22/2020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523412" y="6400801"/>
            <a:ext cx="11430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A54BD-C84D-46CE-8B72-31BFB26ABA4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hatespeechdata.com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764" y="404664"/>
            <a:ext cx="11665295" cy="1143000"/>
          </a:xfrm>
        </p:spPr>
        <p:txBody>
          <a:bodyPr/>
          <a:lstStyle/>
          <a:p>
            <a:r>
              <a:rPr lang="en-US" dirty="0"/>
              <a:t>Harmful Speech in Social Media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49796" y="1844824"/>
            <a:ext cx="10873208" cy="2088232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People like you are not worthy of attending online seminars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Information security is a hoax spread by large corporations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If you invite five more people to attend this session in next ten minutes, you will get a good news by the end of the day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72595F-6FB6-4AC5-BFDC-88BED589E852}"/>
              </a:ext>
            </a:extLst>
          </p:cNvPr>
          <p:cNvSpPr txBox="1"/>
          <p:nvPr/>
        </p:nvSpPr>
        <p:spPr>
          <a:xfrm>
            <a:off x="549796" y="5301208"/>
            <a:ext cx="2664296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Dr. Amit Awekar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CSE Department</a:t>
            </a:r>
          </a:p>
          <a:p>
            <a:pPr>
              <a:lnSpc>
                <a:spcPct val="90000"/>
              </a:lnSpc>
            </a:pPr>
            <a:r>
              <a:rPr lang="en-US" sz="2400" dirty="0"/>
              <a:t>IIT Guwahati</a:t>
            </a:r>
            <a:endParaRPr lang="en-IN" sz="2400" dirty="0"/>
          </a:p>
        </p:txBody>
      </p:sp>
      <p:pic>
        <p:nvPicPr>
          <p:cNvPr id="5" name="Google Shape;114;p9">
            <a:extLst>
              <a:ext uri="{FF2B5EF4-FFF2-40B4-BE49-F238E27FC236}">
                <a16:creationId xmlns:a16="http://schemas.microsoft.com/office/drawing/2014/main" id="{B885E5C4-0C3D-42EA-AFD9-83E6356EC1E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396827" y="5210640"/>
            <a:ext cx="1275492" cy="12706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0111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Code mixing is the norm on social media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678362"/>
          </a:xfrm>
        </p:spPr>
        <p:txBody>
          <a:bodyPr>
            <a:normAutofit/>
          </a:bodyPr>
          <a:lstStyle/>
          <a:p>
            <a:r>
              <a:rPr lang="en-US" dirty="0"/>
              <a:t>Language purity is a myth: My experience raising two kids and teaching for last ten years</a:t>
            </a:r>
          </a:p>
          <a:p>
            <a:r>
              <a:rPr lang="en-US" dirty="0"/>
              <a:t>Understanding language switch in the middle of sentence is tricky</a:t>
            </a:r>
          </a:p>
          <a:p>
            <a:r>
              <a:rPr lang="en-US" dirty="0"/>
              <a:t>Spoken language is more prone to code mixing</a:t>
            </a:r>
          </a:p>
          <a:p>
            <a:r>
              <a:rPr lang="en-US" dirty="0"/>
              <a:t>“I am borrowing </a:t>
            </a:r>
            <a:r>
              <a:rPr lang="en-US" dirty="0" err="1"/>
              <a:t>ya</a:t>
            </a:r>
            <a:r>
              <a:rPr lang="en-US" dirty="0"/>
              <a:t> mixing ?" An Analysis of English-Hindi Code Mixing in Facebook: ACL 2014</a:t>
            </a:r>
          </a:p>
          <a:p>
            <a:r>
              <a:rPr lang="en-US" dirty="0"/>
              <a:t>A Dataset of Hindi-English Code-Mixed Social Media Text for Hate Speech Detection: NAACL 2018</a:t>
            </a:r>
          </a:p>
          <a:p>
            <a:r>
              <a:rPr lang="en-US" dirty="0"/>
              <a:t>Hate Speech Detection in Hindi-English Code-Mixed Social Media Text: </a:t>
            </a:r>
            <a:r>
              <a:rPr lang="en-US" dirty="0" err="1"/>
              <a:t>CoDS</a:t>
            </a:r>
            <a:r>
              <a:rPr lang="en-US" dirty="0"/>
              <a:t> COMAD 2019</a:t>
            </a:r>
          </a:p>
        </p:txBody>
      </p:sp>
    </p:spTree>
    <p:extLst>
      <p:ext uri="{BB962C8B-B14F-4D97-AF65-F5344CB8AC3E}">
        <p14:creationId xmlns:p14="http://schemas.microsoft.com/office/powerpoint/2010/main" val="4277244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Harmful speech has multiple aspects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908376"/>
          </a:xfrm>
        </p:spPr>
        <p:txBody>
          <a:bodyPr>
            <a:normAutofit/>
          </a:bodyPr>
          <a:lstStyle/>
          <a:p>
            <a:r>
              <a:rPr lang="en-US" dirty="0"/>
              <a:t>What is the severity?</a:t>
            </a:r>
          </a:p>
          <a:p>
            <a:pPr lvl="1"/>
            <a:r>
              <a:rPr lang="en-US" dirty="0"/>
              <a:t>I do not like you    vs    You are the worst person in the world</a:t>
            </a:r>
          </a:p>
          <a:p>
            <a:r>
              <a:rPr lang="en-US" dirty="0"/>
              <a:t>Who is the target?</a:t>
            </a:r>
          </a:p>
          <a:p>
            <a:pPr lvl="1"/>
            <a:r>
              <a:rPr lang="en-US" dirty="0"/>
              <a:t>Individual vs Group</a:t>
            </a:r>
          </a:p>
          <a:p>
            <a:r>
              <a:rPr lang="en-US" dirty="0"/>
              <a:t>How blatant the hate is?</a:t>
            </a:r>
          </a:p>
          <a:p>
            <a:pPr lvl="1"/>
            <a:r>
              <a:rPr lang="en-US" dirty="0"/>
              <a:t>Direct vs Indirect</a:t>
            </a:r>
          </a:p>
          <a:p>
            <a:r>
              <a:rPr lang="en-US" dirty="0"/>
              <a:t>What attribute is being targeted?</a:t>
            </a:r>
          </a:p>
          <a:p>
            <a:pPr lvl="1"/>
            <a:r>
              <a:rPr lang="en-US" dirty="0"/>
              <a:t>Age, Gender, Race, Religion, Financial status, Political orientation, Sexual orientation</a:t>
            </a:r>
          </a:p>
          <a:p>
            <a:r>
              <a:rPr lang="en-US" dirty="0"/>
              <a:t> Multilingual and Multi-Aspect Hate Speech Analysis: EMNLP 2019</a:t>
            </a:r>
          </a:p>
        </p:txBody>
      </p:sp>
    </p:spTree>
    <p:extLst>
      <p:ext uri="{BB962C8B-B14F-4D97-AF65-F5344CB8AC3E}">
        <p14:creationId xmlns:p14="http://schemas.microsoft.com/office/powerpoint/2010/main" val="1989567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Bias in the training data needs to be addressed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Models learn what the training data provides</a:t>
            </a:r>
          </a:p>
          <a:p>
            <a:r>
              <a:rPr lang="en-US" dirty="0"/>
              <a:t>Do not blindly trust the data</a:t>
            </a:r>
          </a:p>
          <a:p>
            <a:r>
              <a:rPr lang="en-US" dirty="0"/>
              <a:t>Hate Speech Detection is Not as Easy as You May Think: A Closer Look at Model Validation: SIGIR 2019</a:t>
            </a:r>
          </a:p>
        </p:txBody>
      </p:sp>
    </p:spTree>
    <p:extLst>
      <p:ext uri="{BB962C8B-B14F-4D97-AF65-F5344CB8AC3E}">
        <p14:creationId xmlns:p14="http://schemas.microsoft.com/office/powerpoint/2010/main" val="138218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Niche research is the need of the hour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Method</a:t>
            </a:r>
          </a:p>
          <a:p>
            <a:r>
              <a:rPr lang="en-US" dirty="0"/>
              <a:t>Dataset</a:t>
            </a:r>
          </a:p>
          <a:p>
            <a:r>
              <a:rPr lang="en-US" dirty="0"/>
              <a:t>End to end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758470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Resources for harmful speech research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Hate Speech and Offensive Content Identification in Indo-European Languages</a:t>
            </a:r>
          </a:p>
          <a:p>
            <a:r>
              <a:rPr lang="en-IN" dirty="0">
                <a:hlinkClick r:id="rId2"/>
              </a:rPr>
              <a:t>http://hatespeechdata.com/</a:t>
            </a:r>
            <a:endParaRPr lang="en-IN" dirty="0"/>
          </a:p>
          <a:p>
            <a:r>
              <a:rPr lang="en-US" dirty="0"/>
              <a:t>CYBER CRIME PREVENTION AGAINST WOMEN AND CHILDREN (CCPWC)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781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6502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Harmful speech on social media: controversial topic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522414" y="1905000"/>
            <a:ext cx="9144000" cy="4678362"/>
          </a:xfrm>
        </p:spPr>
        <p:txBody>
          <a:bodyPr>
            <a:normAutofit/>
          </a:bodyPr>
          <a:lstStyle/>
          <a:p>
            <a:r>
              <a:rPr lang="en-US" dirty="0"/>
              <a:t>Hate Speech: WSJ Facebook India</a:t>
            </a:r>
          </a:p>
          <a:p>
            <a:r>
              <a:rPr lang="en-US" dirty="0"/>
              <a:t>Misinformation: Twitter </a:t>
            </a:r>
            <a:r>
              <a:rPr lang="en-US"/>
              <a:t>Donald Trump Jr. </a:t>
            </a:r>
            <a:r>
              <a:rPr lang="en-US" dirty="0"/>
              <a:t>Hydroxychloroquine</a:t>
            </a:r>
          </a:p>
          <a:p>
            <a:r>
              <a:rPr lang="en-US" dirty="0"/>
              <a:t>Rumor: Facebook KCR’s death</a:t>
            </a:r>
          </a:p>
          <a:p>
            <a:r>
              <a:rPr lang="en-US" dirty="0"/>
              <a:t>Who decides what is harmful?</a:t>
            </a:r>
          </a:p>
          <a:p>
            <a:pPr lvl="1"/>
            <a:r>
              <a:rPr lang="en-US" dirty="0"/>
              <a:t>My experience with the spam filtering</a:t>
            </a:r>
          </a:p>
          <a:p>
            <a:r>
              <a:rPr lang="en-US" dirty="0"/>
              <a:t>What is the boundary of free speech?</a:t>
            </a:r>
          </a:p>
          <a:p>
            <a:r>
              <a:rPr lang="en-US" dirty="0"/>
              <a:t>Many legal and ethical issues</a:t>
            </a:r>
          </a:p>
          <a:p>
            <a:pPr lvl="1"/>
            <a:r>
              <a:rPr lang="en-US" dirty="0"/>
              <a:t>Beyond the scope of this talk</a:t>
            </a:r>
          </a:p>
          <a:p>
            <a:pPr lvl="1"/>
            <a:r>
              <a:rPr lang="en-US" dirty="0"/>
              <a:t>We will explore the topic mainly from the computer science perspective</a:t>
            </a:r>
          </a:p>
        </p:txBody>
      </p:sp>
    </p:spTree>
    <p:extLst>
      <p:ext uri="{BB962C8B-B14F-4D97-AF65-F5344CB8AC3E}">
        <p14:creationId xmlns:p14="http://schemas.microsoft.com/office/powerpoint/2010/main" val="21285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What is media?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Oxford dictionary: </a:t>
            </a:r>
            <a:r>
              <a:rPr lang="en-US" u="sng" dirty="0"/>
              <a:t>the main ways that large numbers of people receive information and entertainment, that is television, radio, newspapers, and the Internet</a:t>
            </a:r>
          </a:p>
          <a:p>
            <a:r>
              <a:rPr lang="en-US" dirty="0"/>
              <a:t>Extremely effective tool for businesses, political parties, and other organizations to project their point of view</a:t>
            </a:r>
          </a:p>
          <a:p>
            <a:r>
              <a:rPr lang="en-US" dirty="0"/>
              <a:t>Mostly one way communication</a:t>
            </a:r>
          </a:p>
          <a:p>
            <a:pPr lvl="1"/>
            <a:r>
              <a:rPr lang="en-US" dirty="0"/>
              <a:t>Read books, news papers, periodicals, pamphlets</a:t>
            </a:r>
          </a:p>
          <a:p>
            <a:pPr lvl="1"/>
            <a:r>
              <a:rPr lang="en-US" dirty="0"/>
              <a:t>Listen to radio</a:t>
            </a:r>
          </a:p>
          <a:p>
            <a:pPr lvl="1"/>
            <a:r>
              <a:rPr lang="en-US" dirty="0"/>
              <a:t>Watch television</a:t>
            </a:r>
          </a:p>
          <a:p>
            <a:pPr lvl="1"/>
            <a:r>
              <a:rPr lang="en-US" dirty="0"/>
              <a:t>Read news on internet websites</a:t>
            </a:r>
          </a:p>
        </p:txBody>
      </p:sp>
    </p:spTree>
    <p:extLst>
      <p:ext uri="{BB962C8B-B14F-4D97-AF65-F5344CB8AC3E}">
        <p14:creationId xmlns:p14="http://schemas.microsoft.com/office/powerpoint/2010/main" val="318145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What is social media?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Oxford dictionary: </a:t>
            </a:r>
            <a:r>
              <a:rPr lang="en-US" u="sng" dirty="0"/>
              <a:t>websites and applications that enable users to create and share content or to participate in social networking.</a:t>
            </a:r>
          </a:p>
          <a:p>
            <a:r>
              <a:rPr lang="en-US" dirty="0"/>
              <a:t>Was supposed to provide platform for individuals to express their point of view</a:t>
            </a:r>
          </a:p>
          <a:p>
            <a:r>
              <a:rPr lang="en-US" dirty="0"/>
              <a:t>Has evolved as an extremely effective tool for businesses, political parties, and other organizations to project their point of view</a:t>
            </a:r>
          </a:p>
          <a:p>
            <a:r>
              <a:rPr lang="en-US" dirty="0"/>
              <a:t>Mostly two way communication</a:t>
            </a:r>
          </a:p>
          <a:p>
            <a:pPr lvl="1"/>
            <a:r>
              <a:rPr lang="en-US" dirty="0" err="1"/>
              <a:t>Youtube</a:t>
            </a:r>
            <a:r>
              <a:rPr lang="en-US" dirty="0"/>
              <a:t> videos get comments</a:t>
            </a:r>
          </a:p>
          <a:p>
            <a:pPr lvl="1"/>
            <a:r>
              <a:rPr lang="en-US" dirty="0"/>
              <a:t>Tweets get retweets</a:t>
            </a:r>
          </a:p>
          <a:p>
            <a:pPr lvl="1"/>
            <a:r>
              <a:rPr lang="en-US" dirty="0"/>
              <a:t>Facebook posts receive reactions</a:t>
            </a:r>
          </a:p>
          <a:p>
            <a:pPr lvl="1"/>
            <a:r>
              <a:rPr lang="en-US" dirty="0"/>
              <a:t>Wikipedia articles get updated</a:t>
            </a:r>
          </a:p>
        </p:txBody>
      </p:sp>
    </p:spTree>
    <p:extLst>
      <p:ext uri="{BB962C8B-B14F-4D97-AF65-F5344CB8AC3E}">
        <p14:creationId xmlns:p14="http://schemas.microsoft.com/office/powerpoint/2010/main" val="241070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What is harmful speech?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Hate Speech: speech or writing that attacks or threatens a particular group of people, especially on the basis of race, religion or sexual orientation</a:t>
            </a:r>
          </a:p>
          <a:p>
            <a:r>
              <a:rPr lang="en-US" dirty="0"/>
              <a:t>Misinformation: false or inaccurate information, especially that which is deliberately intended to deceive </a:t>
            </a:r>
          </a:p>
          <a:p>
            <a:r>
              <a:rPr lang="en-US" dirty="0"/>
              <a:t>Rumor: currently circulating story or report of uncertain or doubtful truth.</a:t>
            </a:r>
          </a:p>
          <a:p>
            <a:r>
              <a:rPr lang="en-US" dirty="0"/>
              <a:t>There could be many more forms of harmful speech</a:t>
            </a:r>
          </a:p>
          <a:p>
            <a:pPr lvl="1"/>
            <a:r>
              <a:rPr lang="en-US" dirty="0"/>
              <a:t>We have limited time!</a:t>
            </a:r>
          </a:p>
        </p:txBody>
      </p:sp>
    </p:spTree>
    <p:extLst>
      <p:ext uri="{BB962C8B-B14F-4D97-AF65-F5344CB8AC3E}">
        <p14:creationId xmlns:p14="http://schemas.microsoft.com/office/powerpoint/2010/main" val="3029574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Our work on social media analysis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Deep Learning for Detecting Cyberbullying Across Multiple Social Media Platforms: ECIR 2018</a:t>
            </a:r>
          </a:p>
          <a:p>
            <a:r>
              <a:rPr lang="en-US" dirty="0"/>
              <a:t>Use of Social Media by National Armies: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130980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Recent trends in Harmful Speech research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At the heart, it is a classification problem</a:t>
            </a:r>
          </a:p>
          <a:p>
            <a:pPr lvl="1"/>
            <a:r>
              <a:rPr lang="en-US" dirty="0"/>
              <a:t>Any development in supervised learning can be applied to harmful speech detection problem</a:t>
            </a:r>
          </a:p>
          <a:p>
            <a:r>
              <a:rPr lang="en-US" dirty="0"/>
              <a:t>A popular topic!</a:t>
            </a:r>
          </a:p>
          <a:p>
            <a:pPr lvl="1"/>
            <a:r>
              <a:rPr lang="en-US" dirty="0"/>
              <a:t>Pros: many publication venues, availability of datasets and tools, good chance of getting research funding</a:t>
            </a:r>
          </a:p>
          <a:p>
            <a:pPr lvl="1"/>
            <a:r>
              <a:rPr lang="en-US" dirty="0"/>
              <a:t>Cons: cut throat competition, what is the real purpose?, no access to real world systems</a:t>
            </a:r>
          </a:p>
        </p:txBody>
      </p:sp>
    </p:spTree>
    <p:extLst>
      <p:ext uri="{BB962C8B-B14F-4D97-AF65-F5344CB8AC3E}">
        <p14:creationId xmlns:p14="http://schemas.microsoft.com/office/powerpoint/2010/main" val="96536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Exploit the multimodality of social media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Excessive focus only on text</a:t>
            </a:r>
          </a:p>
          <a:p>
            <a:r>
              <a:rPr lang="en-US" dirty="0"/>
              <a:t>Why not exploit other information: images, video, user profile, time</a:t>
            </a:r>
          </a:p>
          <a:p>
            <a:r>
              <a:rPr lang="en-US" dirty="0" err="1"/>
              <a:t>Xbully</a:t>
            </a:r>
            <a:r>
              <a:rPr lang="en-US" dirty="0"/>
              <a:t> WSDM 2019</a:t>
            </a:r>
          </a:p>
          <a:p>
            <a:r>
              <a:rPr lang="en-US" dirty="0"/>
              <a:t>Toward Multimodal Cyberbullying Detection: CHI 2017</a:t>
            </a:r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7548566-EA96-463F-9BD0-A5CC17DEE0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4612" y="4293096"/>
            <a:ext cx="3889094" cy="173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20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117748" y="274638"/>
            <a:ext cx="11881320" cy="1020762"/>
          </a:xfrm>
        </p:spPr>
        <p:txBody>
          <a:bodyPr/>
          <a:lstStyle/>
          <a:p>
            <a:r>
              <a:rPr lang="en-US" dirty="0"/>
              <a:t>Social media content is multilingual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1341884" y="1905000"/>
            <a:ext cx="10657184" cy="4267200"/>
          </a:xfrm>
        </p:spPr>
        <p:txBody>
          <a:bodyPr>
            <a:normAutofit/>
          </a:bodyPr>
          <a:lstStyle/>
          <a:p>
            <a:r>
              <a:rPr lang="en-US" dirty="0"/>
              <a:t>Dominance of English in online communication is reducing</a:t>
            </a:r>
          </a:p>
          <a:p>
            <a:r>
              <a:rPr lang="en-US" dirty="0"/>
              <a:t>Computational methods need to be tailored to the language used</a:t>
            </a:r>
          </a:p>
          <a:p>
            <a:r>
              <a:rPr lang="en-US" dirty="0"/>
              <a:t>Low vs High resource languages</a:t>
            </a:r>
          </a:p>
          <a:p>
            <a:r>
              <a:rPr lang="en-US" dirty="0"/>
              <a:t>Deep Learning Models for Multilingual Hate Speech Detection: </a:t>
            </a:r>
            <a:r>
              <a:rPr lang="en-US" dirty="0" err="1"/>
              <a:t>arXiv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51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halkboard 16x9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:thm15="http://schemas.microsoft.com/office/thememl/2012/main" name="TF00001018.potx" id="{D19C2884-2C55-4C1A-A5C2-5D03FF1F35A4}" vid="{5F7A9C6A-558C-4654-B762-2F22BC904FAE}"/>
    </a:ext>
  </a:extLst>
</a:theme>
</file>

<file path=ppt/theme/theme2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Chalkboard education presentation (widescreen)</Template>
  <TotalTime>406</TotalTime>
  <Words>774</Words>
  <Application>Microsoft Office PowerPoint</Application>
  <PresentationFormat>Custom</PresentationFormat>
  <Paragraphs>88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Consolas</vt:lpstr>
      <vt:lpstr>Corbel</vt:lpstr>
      <vt:lpstr>Chalkboard 16x9</vt:lpstr>
      <vt:lpstr>Harmful Speech in Social Media</vt:lpstr>
      <vt:lpstr>Harmful speech on social media: controversial topic</vt:lpstr>
      <vt:lpstr>What is media?</vt:lpstr>
      <vt:lpstr>What is social media?</vt:lpstr>
      <vt:lpstr>What is harmful speech?</vt:lpstr>
      <vt:lpstr>Our work on social media analysis</vt:lpstr>
      <vt:lpstr>Recent trends in Harmful Speech research</vt:lpstr>
      <vt:lpstr>Exploit the multimodality of social media</vt:lpstr>
      <vt:lpstr>Social media content is multilingual</vt:lpstr>
      <vt:lpstr>Code mixing is the norm on social media</vt:lpstr>
      <vt:lpstr>Harmful speech has multiple aspects</vt:lpstr>
      <vt:lpstr>Bias in the training data needs to be addressed</vt:lpstr>
      <vt:lpstr>Niche research is the need of the hour</vt:lpstr>
      <vt:lpstr>Resources for harmful speech research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Harmful Speech in Social Media</dc:title>
  <dc:creator>Amit Chintamani Awekar</dc:creator>
  <cp:lastModifiedBy>Amit Chintamani Awekar</cp:lastModifiedBy>
  <cp:revision>49</cp:revision>
  <dcterms:created xsi:type="dcterms:W3CDTF">2020-08-21T12:35:41Z</dcterms:created>
  <dcterms:modified xsi:type="dcterms:W3CDTF">2020-08-22T03:26:45Z</dcterms:modified>
</cp:coreProperties>
</file>