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4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4" roundtripDataSignature="AMtx7midJr1009DsSNtzCbAyctkFYkHzV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56"/>
  </p:normalViewPr>
  <p:slideViewPr>
    <p:cSldViewPr snapToGrid="0" snapToObjects="1">
      <p:cViewPr varScale="1">
        <p:scale>
          <a:sx n="107" d="100"/>
          <a:sy n="107" d="100"/>
        </p:scale>
        <p:origin x="73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viewProps" Target="viewProps.xml"/><Relationship Id="rId47" Type="http://schemas.openxmlformats.org/officeDocument/2006/relationships/theme" Target="theme/theme1.xml"/><Relationship Id="rId48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4" Type="http://customschemas.google.com/relationships/presentationmetadata" Target="metadata"/><Relationship Id="rId4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6" name="Google Shape;156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2" name="Google Shape;16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1" name="Google Shape;181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7" name="Google Shape;187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9" name="Google Shape;19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5" name="Google Shape;205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3" name="Google Shape;223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6" name="Google Shape;236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2" name="Google Shape;242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2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0" name="Google Shape;260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5" name="Google Shape;285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3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7" name="Google Shape;297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0" name="Google Shape;310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6" name="Google Shape;316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Google Shape;321;p3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2" name="Google Shape;322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3" name="Google Shape;12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6" name="Google Shape;136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4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5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5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5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5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5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5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5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5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5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5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4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4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4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4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4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44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4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4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4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4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4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4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4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4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4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4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4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4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4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4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4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4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4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4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8" name="Google Shape;68;p4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4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4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4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4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4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arxiv.org/abs/1501.03210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www.linguistics.ruhr-uni-bochum.de/forschung/arbeitsberichte/17.pdf#page=16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pdfs.semanticscholar.org/03df/8efca9e08e45796b13b371e9bc86aced5837.pdf" TargetMode="External"/><Relationship Id="rId4" Type="http://schemas.openxmlformats.org/officeDocument/2006/relationships/hyperlink" Target="http://null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pdfs.semanticscholar.org/03df/8efca9e08e45796b13b371e9bc86aced5837.pdf" TargetMode="External"/><Relationship Id="rId4" Type="http://schemas.openxmlformats.org/officeDocument/2006/relationships/hyperlink" Target="https://www.aclweb.org/anthology/L16-1476/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pdfs.semanticscholar.org/03df/8efca9e08e45796b13b371e9bc86aced5837.pdf" TargetMode="External"/><Relationship Id="rId4" Type="http://schemas.openxmlformats.org/officeDocument/2006/relationships/hyperlink" Target="https://www.cmpe.boun.edu.tr/~ozgur/papers/segmenting-hashtags.pdf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pdfs.semanticscholar.org/03df/8efca9e08e45796b13b371e9bc86aced5837.pdf" TargetMode="External"/><Relationship Id="rId4" Type="http://schemas.openxmlformats.org/officeDocument/2006/relationships/hyperlink" Target="https://cocoxu.github.io/publications/ACL2019_HashtagMaster.pdf" TargetMode="External"/><Relationship Id="rId5" Type="http://schemas.openxmlformats.org/officeDocument/2006/relationships/hyperlink" Target="https://github.com/mounicam/hashtag_master/tree/master/data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pdfs.semanticscholar.org/03df/8efca9e08e45796b13b371e9bc86aced5837.pdf" TargetMode="External"/><Relationship Id="rId4" Type="http://schemas.openxmlformats.org/officeDocument/2006/relationships/hyperlink" Target="https://wvvw.aaai.org/ojs/index.php/ICWSM/article/view/3234" TargetMode="External"/><Relationship Id="rId5" Type="http://schemas.openxmlformats.org/officeDocument/2006/relationships/hyperlink" Target="https://github.com/Isminoula/TextNormSeq2Seq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pdfs.semanticscholar.org/03df/8efca9e08e45796b13b371e9bc86aced5837.pd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www.ling.upenn.edu/courses/Fall_2003/ling001/penn_treebank_pos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en-US" sz="5400"/>
              <a:t>#tag Normalization</a:t>
            </a:r>
            <a:endParaRPr sz="540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en-US" sz="5400"/>
              <a:t>NLP Related Work</a:t>
            </a:r>
            <a:endParaRPr sz="5400"/>
          </a:p>
        </p:txBody>
      </p:sp>
      <p:sp>
        <p:nvSpPr>
          <p:cNvPr id="89" name="Google Shape;89;p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3000"/>
              <a:t>Neelesh K Shula</a:t>
            </a:r>
            <a:endParaRPr sz="300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3000"/>
              <a:t>21st September 2019</a:t>
            </a:r>
            <a:endParaRPr sz="3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Segmenting Hashtags</a:t>
            </a:r>
            <a:endParaRPr/>
          </a:p>
        </p:txBody>
      </p:sp>
      <p:sp>
        <p:nvSpPr>
          <p:cNvPr id="145" name="Google Shape;145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Next, the components extracted from camel notation hashtags are used for supporting the segmentation of similar hashtags not in camel case. #londonriots to london, riots. </a:t>
            </a:r>
            <a:r>
              <a:rPr lang="en-US" sz="1800">
                <a:solidFill>
                  <a:srgbClr val="FF0000"/>
                </a:solidFill>
              </a:rPr>
              <a:t>Method is not given.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They observed that the components are often co-occuring in tweets in a non- or only a partly hashtagged form (London #riots). This fact give supplementry evidence that the segmentation of hashtags was well motivated.</a:t>
            </a:r>
            <a:endParaRPr/>
          </a:p>
          <a:p>
            <a:pPr marL="228600" lvl="0" indent="-114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</p:txBody>
      </p:sp>
      <p:pic>
        <p:nvPicPr>
          <p:cNvPr id="146" name="Google Shape;146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48310" y="3284764"/>
            <a:ext cx="4140200" cy="316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1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268109" y="2935761"/>
            <a:ext cx="4025900" cy="3670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1"/>
          <p:cNvSpPr txBox="1">
            <a:spLocks noGrp="1"/>
          </p:cNvSpPr>
          <p:nvPr>
            <p:ph type="ctrTitle"/>
          </p:nvPr>
        </p:nvSpPr>
        <p:spPr>
          <a:xfrm>
            <a:off x="1524000" y="222676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en-US" sz="5400"/>
              <a:t>Paper: Towards Deep Semantic Analysis of Hashtags</a:t>
            </a:r>
            <a:br>
              <a:rPr lang="en-US" sz="5400"/>
            </a:br>
            <a:r>
              <a:rPr lang="en-US" sz="2430"/>
              <a:t>P. Bansal, R. Bansal and V. Varma –IIT-Hyd</a:t>
            </a:r>
            <a:br>
              <a:rPr lang="en-US" sz="2430"/>
            </a:br>
            <a:r>
              <a:rPr lang="en-US" sz="2430"/>
              <a:t/>
            </a:r>
            <a:br>
              <a:rPr lang="en-US" sz="2430"/>
            </a:br>
            <a:r>
              <a:rPr lang="en-US" sz="2430"/>
              <a:t>ECIR-2015</a:t>
            </a:r>
            <a:endParaRPr sz="2430"/>
          </a:p>
        </p:txBody>
      </p:sp>
      <p:sp>
        <p:nvSpPr>
          <p:cNvPr id="153" name="Google Shape;153;p11"/>
          <p:cNvSpPr txBox="1">
            <a:spLocks noGrp="1"/>
          </p:cNvSpPr>
          <p:nvPr>
            <p:ph type="subTitle" idx="1"/>
          </p:nvPr>
        </p:nvSpPr>
        <p:spPr>
          <a:xfrm>
            <a:off x="1524000" y="505082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1400" u="sng">
                <a:solidFill>
                  <a:schemeClr val="hlink"/>
                </a:solidFill>
                <a:hlinkClick r:id="rId3"/>
              </a:rPr>
              <a:t>https://arxiv.org/abs/1501.03210</a:t>
            </a:r>
            <a:endParaRPr sz="1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Abstract Summary</a:t>
            </a:r>
            <a:endParaRPr/>
          </a:p>
        </p:txBody>
      </p:sp>
      <p:sp>
        <p:nvSpPr>
          <p:cNvPr id="159" name="Google Shape;159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Segmenting and linking entities within the hashtags could help in better understanding and extraction of information shared across the social media.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1800"/>
              <a:buChar char="•"/>
            </a:pPr>
            <a:r>
              <a:rPr lang="en-US" sz="1800">
                <a:solidFill>
                  <a:srgbClr val="0070C0"/>
                </a:solidFill>
              </a:rPr>
              <a:t>Due to lack of space delimiters in the hashtags (#nsavssnowden), the segmentation of hashtags into its constituent entities (NSA, Edward Snowden) is not a trivial task.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Most of the social media analytics system either ignore the hashtags are treat them as single word.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Present a context aware approach to segment and link entities in hashtags to a KB entry, based on the context within the tweet.</a:t>
            </a:r>
            <a:endParaRPr sz="1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Related Work</a:t>
            </a:r>
            <a:endParaRPr/>
          </a:p>
        </p:txBody>
      </p:sp>
      <p:sp>
        <p:nvSpPr>
          <p:cNvPr id="165" name="Google Shape;165;p1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Chinese word segmentation: Huang, Changning, and Hai Zhao. Chinese word segmentation: A decade review. In Journal of Chinese Information Processing 21.3, Pages 8-20, 2007. </a:t>
            </a:r>
            <a:endParaRPr sz="180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Showed that character based tagging approach outperforms other word based segmentation approaches</a:t>
            </a:r>
            <a:endParaRPr sz="1800"/>
          </a:p>
          <a:p>
            <a:pPr marL="228600" lvl="0" indent="-114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228600" lvl="0" indent="-114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228600" lvl="0" indent="-114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</p:txBody>
      </p:sp>
      <p:pic>
        <p:nvPicPr>
          <p:cNvPr id="166" name="Google Shape;166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8200" y="3426856"/>
            <a:ext cx="8623300" cy="226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Related Work</a:t>
            </a:r>
            <a:endParaRPr/>
          </a:p>
        </p:txBody>
      </p:sp>
      <p:sp>
        <p:nvSpPr>
          <p:cNvPr id="172" name="Google Shape;172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English URL Segmentation. All the systems explored length specific feature to segment URLs into constituent chunks.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1800"/>
              <a:buChar char="•"/>
            </a:pPr>
            <a:r>
              <a:rPr lang="en-US" sz="1800">
                <a:solidFill>
                  <a:srgbClr val="0070C0"/>
                </a:solidFill>
              </a:rPr>
              <a:t>Although a given hashtag can be segmented into various possible segments, all of which are plausible, the “correct” segmentation depends upon the tweet context. For example, consider a hashtag ‘notacon’. It can be seg- mented into chunks ‘not, a, con’ or ‘nota, con’ based on the tweet context.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1800"/>
              <a:buChar char="•"/>
            </a:pPr>
            <a:r>
              <a:rPr lang="en-US" sz="1800">
                <a:solidFill>
                  <a:srgbClr val="0070C0"/>
                </a:solidFill>
              </a:rPr>
              <a:t>Along with unigram, bigram and domain specific features, content in the tweet text is also considered for segmentation.</a:t>
            </a:r>
            <a:endParaRPr sz="180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16"/>
          <p:cNvSpPr txBox="1">
            <a:spLocks noGrp="1"/>
          </p:cNvSpPr>
          <p:nvPr>
            <p:ph type="ctrTitle"/>
          </p:nvPr>
        </p:nvSpPr>
        <p:spPr>
          <a:xfrm>
            <a:off x="1524000" y="2226768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en-US" sz="5400"/>
              <a:t>Paper: Towards the Harmonization and Segmentation of German Hashtags</a:t>
            </a:r>
            <a:br>
              <a:rPr lang="en-US" sz="5400"/>
            </a:br>
            <a:r>
              <a:rPr lang="en-US" sz="2430"/>
              <a:t>T. Declerck and P.Lendvai</a:t>
            </a:r>
            <a:br>
              <a:rPr lang="en-US" sz="2430"/>
            </a:br>
            <a:r>
              <a:rPr lang="en-US" sz="2430"/>
              <a:t/>
            </a:r>
            <a:br>
              <a:rPr lang="en-US" sz="2430"/>
            </a:br>
            <a:r>
              <a:rPr lang="en-US" sz="2430"/>
              <a:t>NLP4CMC -2016</a:t>
            </a:r>
            <a:endParaRPr sz="2430"/>
          </a:p>
        </p:txBody>
      </p:sp>
      <p:sp>
        <p:nvSpPr>
          <p:cNvPr id="184" name="Google Shape;184;p16"/>
          <p:cNvSpPr txBox="1">
            <a:spLocks noGrp="1"/>
          </p:cNvSpPr>
          <p:nvPr>
            <p:ph type="subTitle" idx="1"/>
          </p:nvPr>
        </p:nvSpPr>
        <p:spPr>
          <a:xfrm>
            <a:off x="1524000" y="505082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1400" u="sng">
                <a:solidFill>
                  <a:schemeClr val="hlink"/>
                </a:solidFill>
                <a:hlinkClick r:id="rId3"/>
              </a:rPr>
              <a:t>https://www.linguistics.ruhr-uni-bochum.de/forschung/arbeitsberichte/17.pdf#page=16</a:t>
            </a:r>
            <a:endParaRPr sz="1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7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en-US" sz="5400"/>
              <a:t>Paper: Hashtag Processing for Enhanced Clustering of Tweets</a:t>
            </a:r>
            <a:br>
              <a:rPr lang="en-US" sz="5400"/>
            </a:br>
            <a:r>
              <a:rPr lang="en-US" sz="2430"/>
              <a:t>D. Gromann and T. Declerck</a:t>
            </a:r>
            <a:br>
              <a:rPr lang="en-US" sz="2430"/>
            </a:br>
            <a:r>
              <a:rPr lang="en-US" sz="2430"/>
              <a:t/>
            </a:r>
            <a:br>
              <a:rPr lang="en-US" sz="2430"/>
            </a:br>
            <a:r>
              <a:rPr lang="en-US" sz="2430"/>
              <a:t>Recent advances in NLP (RANLP)-2017</a:t>
            </a:r>
            <a:endParaRPr sz="2430"/>
          </a:p>
        </p:txBody>
      </p:sp>
      <p:sp>
        <p:nvSpPr>
          <p:cNvPr id="190" name="Google Shape;190;p17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 u="sng">
              <a:solidFill>
                <a:schemeClr val="hlink"/>
              </a:solidFill>
              <a:hlinkClick r:id="rId3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1400" u="sng">
                <a:solidFill>
                  <a:schemeClr val="hlink"/>
                </a:solidFill>
                <a:hlinkClick r:id="rId4"/>
              </a:rPr>
              <a:t>https://www.acl-bg.org/proceedings/2017/RANLP%202017/pdf/RANLP038.pdf</a:t>
            </a:r>
            <a:endParaRPr sz="14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18"/>
          <p:cNvSpPr txBox="1">
            <a:spLocks noGrp="1"/>
          </p:cNvSpPr>
          <p:nvPr>
            <p:ph type="ctrTitle"/>
          </p:nvPr>
        </p:nvSpPr>
        <p:spPr>
          <a:xfrm>
            <a:off x="1428998" y="1490497"/>
            <a:ext cx="9144000" cy="3378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en-US" sz="5400"/>
              <a:t>Paper: Segmenting Hashtags using Automatically Created Training Data</a:t>
            </a:r>
            <a:br>
              <a:rPr lang="en-US" sz="5400"/>
            </a:br>
            <a:r>
              <a:rPr lang="en-US" sz="2430"/>
              <a:t>A. Celebi and A. Ozgur</a:t>
            </a:r>
            <a:br>
              <a:rPr lang="en-US" sz="2430"/>
            </a:br>
            <a:r>
              <a:rPr lang="en-US" sz="2430"/>
              <a:t/>
            </a:r>
            <a:br>
              <a:rPr lang="en-US" sz="2430"/>
            </a:br>
            <a:r>
              <a:rPr lang="en-US" sz="2430"/>
              <a:t>LERC-2016</a:t>
            </a:r>
            <a:endParaRPr sz="2430"/>
          </a:p>
        </p:txBody>
      </p:sp>
      <p:sp>
        <p:nvSpPr>
          <p:cNvPr id="196" name="Google Shape;196;p18"/>
          <p:cNvSpPr txBox="1">
            <a:spLocks noGrp="1"/>
          </p:cNvSpPr>
          <p:nvPr>
            <p:ph type="subTitle" idx="1"/>
          </p:nvPr>
        </p:nvSpPr>
        <p:spPr>
          <a:xfrm>
            <a:off x="1428998" y="52022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 u="sng">
              <a:solidFill>
                <a:schemeClr val="hlink"/>
              </a:solidFill>
              <a:hlinkClick r:id="rId3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1400" u="sng">
                <a:solidFill>
                  <a:schemeClr val="hlink"/>
                </a:solidFill>
                <a:hlinkClick r:id="rId4"/>
              </a:rPr>
              <a:t>https://www.aclweb.org/anthology/L16-1476/</a:t>
            </a:r>
            <a:endParaRPr sz="14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19"/>
          <p:cNvSpPr txBox="1">
            <a:spLocks noGrp="1"/>
          </p:cNvSpPr>
          <p:nvPr>
            <p:ph type="ctrTitle"/>
          </p:nvPr>
        </p:nvSpPr>
        <p:spPr>
          <a:xfrm>
            <a:off x="1428998" y="1490497"/>
            <a:ext cx="9144000" cy="3378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en-US" sz="5400"/>
              <a:t>Paper: Segmenting Hashtags and Analyzing Their Grammatical Structure</a:t>
            </a:r>
            <a:br>
              <a:rPr lang="en-US" sz="5400"/>
            </a:br>
            <a:r>
              <a:rPr lang="en-US" sz="2430"/>
              <a:t>A. Celebi and A. Ozgur</a:t>
            </a:r>
            <a:br>
              <a:rPr lang="en-US" sz="2430"/>
            </a:br>
            <a:r>
              <a:rPr lang="en-US" sz="2430"/>
              <a:t/>
            </a:r>
            <a:br>
              <a:rPr lang="en-US" sz="2430"/>
            </a:br>
            <a:r>
              <a:rPr lang="en-US" sz="2430"/>
              <a:t>Journal of the association for Information Science and Technology (JASIST) – 2017 Core Ranking A*</a:t>
            </a:r>
            <a:endParaRPr sz="2430"/>
          </a:p>
        </p:txBody>
      </p:sp>
      <p:sp>
        <p:nvSpPr>
          <p:cNvPr id="202" name="Google Shape;202;p19"/>
          <p:cNvSpPr txBox="1">
            <a:spLocks noGrp="1"/>
          </p:cNvSpPr>
          <p:nvPr>
            <p:ph type="subTitle" idx="1"/>
          </p:nvPr>
        </p:nvSpPr>
        <p:spPr>
          <a:xfrm>
            <a:off x="1428998" y="52022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 u="sng">
              <a:solidFill>
                <a:schemeClr val="hlink"/>
              </a:solidFill>
              <a:hlinkClick r:id="rId3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1400" u="sng">
                <a:solidFill>
                  <a:schemeClr val="hlink"/>
                </a:solidFill>
                <a:hlinkClick r:id="rId4"/>
              </a:rPr>
              <a:t>https://www.cmpe.boun.edu.tr/~ozgur/papers/segmenting-hashtags.pdf</a:t>
            </a:r>
            <a:endParaRPr sz="14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0"/>
          <p:cNvSpPr txBox="1">
            <a:spLocks noGrp="1"/>
          </p:cNvSpPr>
          <p:nvPr>
            <p:ph type="ctrTitle"/>
          </p:nvPr>
        </p:nvSpPr>
        <p:spPr>
          <a:xfrm>
            <a:off x="1428998" y="1490497"/>
            <a:ext cx="9144000" cy="3378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en-US" sz="5400"/>
              <a:t>Paper: Multi-task Pairwise Neural Ranking for Hashtag Segmentation</a:t>
            </a:r>
            <a:br>
              <a:rPr lang="en-US" sz="5400"/>
            </a:br>
            <a:r>
              <a:rPr lang="en-US" sz="2430"/>
              <a:t>D. Gromann and T. Declerck</a:t>
            </a:r>
            <a:br>
              <a:rPr lang="en-US" sz="2430"/>
            </a:br>
            <a:r>
              <a:rPr lang="en-US" sz="2430"/>
              <a:t>M.Maddela, W. Xu, D.Pietro</a:t>
            </a:r>
            <a:br>
              <a:rPr lang="en-US" sz="2430"/>
            </a:br>
            <a:r>
              <a:rPr lang="en-US" sz="2430"/>
              <a:t/>
            </a:r>
            <a:br>
              <a:rPr lang="en-US" sz="2430"/>
            </a:br>
            <a:r>
              <a:rPr lang="en-US" sz="2430"/>
              <a:t>ACL-2019</a:t>
            </a:r>
            <a:endParaRPr sz="2430"/>
          </a:p>
        </p:txBody>
      </p:sp>
      <p:sp>
        <p:nvSpPr>
          <p:cNvPr id="208" name="Google Shape;208;p20"/>
          <p:cNvSpPr txBox="1">
            <a:spLocks noGrp="1"/>
          </p:cNvSpPr>
          <p:nvPr>
            <p:ph type="subTitle" idx="1"/>
          </p:nvPr>
        </p:nvSpPr>
        <p:spPr>
          <a:xfrm>
            <a:off x="1428998" y="52022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 u="sng">
              <a:solidFill>
                <a:schemeClr val="hlink"/>
              </a:solidFill>
              <a:hlinkClick r:id="rId3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1400" u="sng">
                <a:solidFill>
                  <a:schemeClr val="hlink"/>
                </a:solidFill>
                <a:hlinkClick r:id="rId4"/>
              </a:rPr>
              <a:t>https://cocoxu.github.io/publications/ACL2019_HashtagMaster.pdf</a:t>
            </a:r>
            <a:endParaRPr sz="14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1400"/>
              <a:t>Code at: </a:t>
            </a:r>
            <a:r>
              <a:rPr lang="en-US" sz="1400" u="sng">
                <a:solidFill>
                  <a:schemeClr val="hlink"/>
                </a:solidFill>
                <a:hlinkClick r:id="rId5"/>
              </a:rPr>
              <a:t>https://github.com/mounicam/hashtag_master/tree/master/data</a:t>
            </a:r>
            <a:endParaRPr sz="14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NLP based Approach 1</a:t>
            </a:r>
            <a:endParaRPr/>
          </a:p>
        </p:txBody>
      </p:sp>
      <p:sp>
        <p:nvSpPr>
          <p:cNvPr id="95" name="Google Shape;95;p2"/>
          <p:cNvSpPr txBox="1">
            <a:spLocks noGrp="1"/>
          </p:cNvSpPr>
          <p:nvPr>
            <p:ph type="body" idx="1"/>
          </p:nvPr>
        </p:nvSpPr>
        <p:spPr>
          <a:xfrm>
            <a:off x="838200" y="184937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65"/>
              <a:buChar char="•"/>
            </a:pPr>
            <a:r>
              <a:rPr lang="en-US" sz="1665"/>
              <a:t>Segment the hashtag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65"/>
              <a:buChar char="•"/>
            </a:pPr>
            <a:r>
              <a:rPr lang="en-US" sz="1665"/>
              <a:t>Convert the noisy text to English Text using, Tweet normalization. Now hashtag is ready for NLP task</a:t>
            </a:r>
            <a:endParaRPr/>
          </a:p>
          <a:p>
            <a:pPr marL="228600" lvl="0" indent="-122872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65"/>
              <a:buNone/>
            </a:pPr>
            <a:endParaRPr sz="1665"/>
          </a:p>
          <a:p>
            <a:pPr marL="228600" lvl="0" indent="-122872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65"/>
              <a:buNone/>
            </a:pPr>
            <a:endParaRPr sz="1665"/>
          </a:p>
          <a:p>
            <a:pPr marL="228600" lvl="0" indent="-122872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65"/>
              <a:buNone/>
            </a:pPr>
            <a:endParaRPr sz="1665"/>
          </a:p>
          <a:p>
            <a:pPr marL="228600" lvl="0" indent="-122872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65"/>
              <a:buNone/>
            </a:pPr>
            <a:endParaRPr sz="1665"/>
          </a:p>
          <a:p>
            <a:pPr marL="228600" lvl="0" indent="-122872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65"/>
              <a:buNone/>
            </a:pPr>
            <a:endParaRPr sz="1665"/>
          </a:p>
          <a:p>
            <a:pPr marL="228600" lvl="0" indent="-122872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65"/>
              <a:buNone/>
            </a:pPr>
            <a:endParaRPr sz="1665"/>
          </a:p>
          <a:p>
            <a:pPr marL="228600" lvl="0" indent="-122872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65"/>
              <a:buNone/>
            </a:pPr>
            <a:endParaRPr sz="1665"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65"/>
              <a:buChar char="•"/>
            </a:pPr>
            <a:r>
              <a:rPr lang="en-US" sz="1665"/>
              <a:t>Normalize the English text to a target and apply regular NLP tasks</a:t>
            </a:r>
            <a:endParaRPr/>
          </a:p>
          <a:p>
            <a:pPr marL="685800" lvl="1" indent="-2286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95"/>
              <a:buChar char="•"/>
            </a:pPr>
            <a:r>
              <a:rPr lang="en-US" sz="1295"/>
              <a:t>Paraphrasing</a:t>
            </a:r>
            <a:endParaRPr/>
          </a:p>
          <a:p>
            <a:pPr marL="685800" lvl="1" indent="-2286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95"/>
              <a:buChar char="•"/>
            </a:pPr>
            <a:r>
              <a:rPr lang="en-US" sz="1295"/>
              <a:t>Dependency parsing</a:t>
            </a:r>
            <a:endParaRPr/>
          </a:p>
          <a:p>
            <a:pPr marL="685800" lvl="1" indent="-2286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95"/>
              <a:buChar char="•"/>
            </a:pPr>
            <a:r>
              <a:rPr lang="en-US" sz="1295"/>
              <a:t>Entity Linking</a:t>
            </a:r>
            <a:endParaRPr/>
          </a:p>
          <a:p>
            <a:pPr marL="685800" lvl="1" indent="-2286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95"/>
              <a:buChar char="•"/>
            </a:pPr>
            <a:r>
              <a:rPr lang="en-US" sz="1295"/>
              <a:t>Corefernce resolution</a:t>
            </a:r>
            <a:endParaRPr/>
          </a:p>
          <a:p>
            <a:pPr marL="685800" lvl="1" indent="-146367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95"/>
              <a:buNone/>
            </a:pPr>
            <a:endParaRPr sz="1295"/>
          </a:p>
          <a:p>
            <a:pPr marL="228600" lvl="0" indent="-64135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endParaRPr sz="2590"/>
          </a:p>
        </p:txBody>
      </p:sp>
      <p:pic>
        <p:nvPicPr>
          <p:cNvPr id="96" name="Google Shape;96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11464" y="2676104"/>
            <a:ext cx="5727700" cy="21945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2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214" name="Google Shape;214;p2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en-US" sz="4400"/>
              <a:t>This is current State of the Art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Abstract Summary</a:t>
            </a:r>
            <a:endParaRPr/>
          </a:p>
        </p:txBody>
      </p:sp>
      <p:sp>
        <p:nvSpPr>
          <p:cNvPr id="220" name="Google Shape;220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Char char="•"/>
            </a:pPr>
            <a:r>
              <a:rPr lang="en-US" sz="1800">
                <a:solidFill>
                  <a:srgbClr val="0070C0"/>
                </a:solidFill>
              </a:rPr>
              <a:t>The semantic content of hashtags is not straightforward to infer as these represent </a:t>
            </a:r>
            <a:r>
              <a:rPr lang="en-US" sz="1800" b="1">
                <a:solidFill>
                  <a:srgbClr val="0070C0"/>
                </a:solidFill>
              </a:rPr>
              <a:t>ad-hoc conventions</a:t>
            </a:r>
            <a:r>
              <a:rPr lang="en-US" sz="1800">
                <a:solidFill>
                  <a:srgbClr val="0070C0"/>
                </a:solidFill>
              </a:rPr>
              <a:t> which frequently include </a:t>
            </a:r>
            <a:r>
              <a:rPr lang="en-US" sz="1800" b="1">
                <a:solidFill>
                  <a:srgbClr val="0070C0"/>
                </a:solidFill>
              </a:rPr>
              <a:t>multiple words joined together</a:t>
            </a:r>
            <a:r>
              <a:rPr lang="en-US" sz="1800">
                <a:solidFill>
                  <a:srgbClr val="0070C0"/>
                </a:solidFill>
              </a:rPr>
              <a:t> and can include </a:t>
            </a:r>
            <a:r>
              <a:rPr lang="en-US" sz="1800" b="1">
                <a:solidFill>
                  <a:srgbClr val="0070C0"/>
                </a:solidFill>
              </a:rPr>
              <a:t>abbreviations</a:t>
            </a:r>
            <a:r>
              <a:rPr lang="en-US" sz="1800">
                <a:solidFill>
                  <a:srgbClr val="0070C0"/>
                </a:solidFill>
              </a:rPr>
              <a:t> and </a:t>
            </a:r>
            <a:r>
              <a:rPr lang="en-US" sz="1800" b="1">
                <a:solidFill>
                  <a:srgbClr val="0070C0"/>
                </a:solidFill>
              </a:rPr>
              <a:t>unorthodox spellings</a:t>
            </a:r>
            <a:r>
              <a:rPr lang="en-US" sz="1800">
                <a:solidFill>
                  <a:srgbClr val="0070C0"/>
                </a:solidFill>
              </a:rPr>
              <a:t>.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Propose a set of approaches for </a:t>
            </a:r>
            <a:r>
              <a:rPr lang="en-US" sz="1800">
                <a:solidFill>
                  <a:srgbClr val="0070C0"/>
                </a:solidFill>
              </a:rPr>
              <a:t>hashtag segmentation by framing it as a</a:t>
            </a:r>
            <a:r>
              <a:rPr lang="en-US" sz="1800"/>
              <a:t> </a:t>
            </a:r>
            <a:r>
              <a:rPr lang="en-US" sz="1800">
                <a:solidFill>
                  <a:srgbClr val="0070C0"/>
                </a:solidFill>
              </a:rPr>
              <a:t>pairwise ranking problem between candidate segmentations.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Novel neural approaches demonstrate 24.6% error reduction in hashtag segmentation accuracy compared to the current state-of-the-art method. </a:t>
            </a:r>
            <a:endParaRPr sz="180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Finally, we demonstrate that a deeper understanding of hashtag semantics obtained through segmentation is useful for downstream applications such as sentiment analysis, for which we achieved a 2.6% increase in average recall on the SemEval 2017 sentiment analysis dataset. </a:t>
            </a:r>
            <a:endParaRPr/>
          </a:p>
          <a:p>
            <a:pPr marL="228600" lvl="0" indent="-114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Problems</a:t>
            </a:r>
            <a:endParaRPr/>
          </a:p>
        </p:txBody>
      </p:sp>
      <p:sp>
        <p:nvSpPr>
          <p:cNvPr id="226" name="Google Shape;226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Multiple potential interpretation e.g. lionhead vs lion head.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Hashtags also tend to be shorter to allow fast typing, they tend to contain a large number of abbreviations or non-standard spelling variations </a:t>
            </a:r>
            <a:endParaRPr/>
          </a:p>
          <a:p>
            <a:pPr marL="228600" lvl="0" indent="-114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</p:txBody>
      </p:sp>
      <p:pic>
        <p:nvPicPr>
          <p:cNvPr id="227" name="Google Shape;227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54926" y="2953544"/>
            <a:ext cx="5372100" cy="209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Contributions</a:t>
            </a:r>
            <a:endParaRPr/>
          </a:p>
        </p:txBody>
      </p:sp>
      <p:sp>
        <p:nvSpPr>
          <p:cNvPr id="233" name="Google Shape;233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A larger and better curated dataset for this task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Framing the problem as pairwise ranking using novel neural approaches, in contrast to previous work which ignored the relative order of candidate segmentations</a:t>
            </a:r>
            <a:endParaRPr sz="180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A multi-task learning method that uses differ-ent sets of features to handle different types of hashtags</a:t>
            </a:r>
            <a:endParaRPr sz="180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Experiments demonstrating that hashtag segmentation improves sentiment analysis on a benchmark dataset.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Our new dataset includes segmentation for 12,594uniquehashtagsandtheirassociatedtweets annotated in a multi-step process for higher quality than the previous dataset of 1,108 hashtags (Bansal et al., 2015). </a:t>
            </a:r>
            <a:endParaRPr sz="180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We build several neural architectures using this problem formulation which use corpus-based, linguistic and thesaurus based features. </a:t>
            </a:r>
            <a:endParaRPr sz="180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Propose a multi-task learning approach which jointly learns segment ranking and single- vs. multi-token hashtag classification. </a:t>
            </a:r>
            <a:r>
              <a:rPr lang="en-US"/>
              <a:t/>
            </a:r>
            <a:br>
              <a:rPr lang="en-US"/>
            </a:b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Background Study</a:t>
            </a:r>
            <a:endParaRPr/>
          </a:p>
        </p:txBody>
      </p:sp>
      <p:sp>
        <p:nvSpPr>
          <p:cNvPr id="239" name="Google Shape;239;p2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Current approaches are broadly divided into three categories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Gazetteer or Rule Based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Word boundary detection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Ranking with language model and other features</a:t>
            </a: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Background Study</a:t>
            </a:r>
            <a:endParaRPr/>
          </a:p>
        </p:txBody>
      </p:sp>
      <p:sp>
        <p:nvSpPr>
          <p:cNvPr id="245" name="Google Shape;245;p2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Gazetteer or Rule Based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Diana Maynard and Mark A Greenwood. 2014. </a:t>
            </a:r>
            <a:r>
              <a:rPr lang="en-US" sz="1800" b="1"/>
              <a:t>Who cares about sarcastic tweets? Investigating the impact of sarcasm on sentiment analysis.</a:t>
            </a:r>
            <a:r>
              <a:rPr lang="en-US" sz="1800"/>
              <a:t> In Proceedings of the 9th International Conference on Language Re- sources and Evaluation, LREC, pages 4238–4243.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Thierry Declerck and Piroska Lendvai. 2015. </a:t>
            </a:r>
            <a:r>
              <a:rPr lang="en-US" sz="1800" b="1"/>
              <a:t>Processing and normalizing hashtags.</a:t>
            </a:r>
            <a:r>
              <a:rPr lang="en-US" sz="1800"/>
              <a:t> In Proceedings of the International Conference Recent Advances in Natu- ral Language Processing, RANLP, pages 104–109.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Belainine Billal, Alexsandro Fonseca, and Fatiha Sa- dat. 2016. Named Entity Recognition and Hash- tag Decomposition to Improve the Classification of Tweets. In Proceedings of the 2nd Workshop on Noisy User-generated Text (WNUT), COLING, pages 102–111.</a:t>
            </a:r>
            <a:endParaRPr sz="1800"/>
          </a:p>
          <a:p>
            <a:pPr marL="685800" lvl="1" indent="-76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Background Study</a:t>
            </a:r>
            <a:endParaRPr/>
          </a:p>
        </p:txBody>
      </p:sp>
      <p:sp>
        <p:nvSpPr>
          <p:cNvPr id="251" name="Google Shape;251;p2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Word boundary detection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Arda C ̧elebi and Arzucan O ̈zgu ̈r. 2016. Segment- ing Hashtags using Automatically Created Training Data. In Proceedings of the Tenth International Conference on Language Resources and Evaluation, LREC, pages 2981–2985. </a:t>
            </a:r>
            <a:endParaRPr sz="1800"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ArdaC ̧elebi and ArzucanO ̈zgu ̈r.2017.Segmenting Hashtags and Analyzing Their Grammatical Structure. Journal of Association For Information Science and Technology (JASIST), 69(5):675–686.</a:t>
            </a:r>
            <a:endParaRPr sz="1800"/>
          </a:p>
          <a:p>
            <a:pPr marL="685800" lvl="1" indent="-76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Background Study</a:t>
            </a:r>
            <a:endParaRPr/>
          </a:p>
        </p:txBody>
      </p:sp>
      <p:sp>
        <p:nvSpPr>
          <p:cNvPr id="257" name="Google Shape;257;p2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Ranking with language model and other features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Kuansan Wang, Christopher Thrasher, and Bo- June Paul Hsu. 2011. Web Scale NLP: A Case Study on URL Word Breaking. In </a:t>
            </a:r>
            <a:r>
              <a:rPr lang="en-US" sz="1800" i="1"/>
              <a:t>Proceedings of the 20th International Conference on World Wide Web</a:t>
            </a:r>
            <a:r>
              <a:rPr lang="en-US" sz="1800"/>
              <a:t>, WWW, pages 357–366. 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Piyush Bansal, Romil Bansal, and Vasudeva Varma. 2015. Towards Deep Semantic Analysis of Hashtags. In </a:t>
            </a:r>
            <a:r>
              <a:rPr lang="en-US" sz="1800" i="1"/>
              <a:t>Proceedings of the 37th European Conference on Information Retrieval</a:t>
            </a:r>
            <a:r>
              <a:rPr lang="en-US" sz="1800"/>
              <a:t>, ECIR, pages 453–464. 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Giacomo Berardi, Andrea Esuli, Diego Marcheggiani, and Fabrizio Sebastiani. 2011. ISTI@TREC Mi- croblog Track 2011: Exploring the Use of Hashtag Segmentation and Text Quality Ranking. In </a:t>
            </a:r>
            <a:r>
              <a:rPr lang="en-US" sz="1800" i="1"/>
              <a:t>Text RE- trieval Conference (TREC)</a:t>
            </a:r>
            <a:r>
              <a:rPr lang="en-US" sz="1800"/>
              <a:t>. 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Jack Reuter, Jhonata Pereira-Martins, and Jugal Kalita. 2016. Segmenting twitter hashtags. </a:t>
            </a:r>
            <a:r>
              <a:rPr lang="en-US" sz="1800" i="1"/>
              <a:t>International Journal on Natural Language Computing</a:t>
            </a:r>
            <a:r>
              <a:rPr lang="en-US" sz="1800"/>
              <a:t>, 5:23–36. 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C. Simeon, H. J. Hamilton, and R. J. Hilderman. 2016. Word segmentation algorithms with lexical resources for hashtag classification. In </a:t>
            </a:r>
            <a:r>
              <a:rPr lang="en-US" sz="1800" i="1"/>
              <a:t>Proceedings of the 2016 IEEE International Conference on Data Science and Advanced Analytics (DSAA)</a:t>
            </a:r>
            <a:r>
              <a:rPr lang="en-US" sz="1800"/>
              <a:t>, pages 743–751. </a:t>
            </a:r>
            <a:endParaRPr/>
          </a:p>
          <a:p>
            <a:pPr marL="685800" lvl="1" indent="-1143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685800" lvl="1" indent="-762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2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Related Work</a:t>
            </a:r>
            <a:endParaRPr/>
          </a:p>
        </p:txBody>
      </p:sp>
      <p:sp>
        <p:nvSpPr>
          <p:cNvPr id="263" name="Google Shape;263;p2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57"/>
              <a:buChar char="•"/>
            </a:pPr>
            <a:r>
              <a:rPr lang="en-US" sz="1757"/>
              <a:t>Similar to this work, Bansal et al. (2015) extract an initial set of candidate segmentations using a sliding window, then rerank them using a linear regression model trained on lexical, bigram and other corpus-based features.</a:t>
            </a:r>
            <a:endParaRPr sz="1757"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57"/>
              <a:buChar char="•"/>
            </a:pPr>
            <a:r>
              <a:rPr lang="en-US" sz="1757"/>
              <a:t>The current state-of- the-art approach (C ̧elebi and O ̈zgu ̈r, 2017, 2016) uses maximum entropy and CRF models with a combination of language model and hand-crafted features to predict if each character in the hashtag is the beginning of a new word.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57"/>
              <a:buChar char="•"/>
            </a:pPr>
            <a:r>
              <a:rPr lang="en-US" sz="1757"/>
              <a:t>Baseline for generating candidate segments. Microsoft word breaker is strong baseline as reported in C ̧ elebi and O ̈zgu ̈r(2017)andBansaletal.(2015). It employs beam search algo to extract k best segmentation as ranked by n-gram language model</a:t>
            </a:r>
            <a:endParaRPr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57"/>
              <a:buChar char="•"/>
            </a:pPr>
            <a:r>
              <a:rPr lang="en-US" sz="1757"/>
              <a:t>The original Word Breaker was designed for segmenting URLs using language models trained on web data.  In this paper we reimplemented the tailored approach to segmenting hashtags by using a language model specifically trained on Twitter data.</a:t>
            </a:r>
            <a:endParaRPr/>
          </a:p>
          <a:p>
            <a:pPr marL="685800" lvl="1" indent="-228600" algn="l" rtl="0">
              <a:lnSpc>
                <a:spcPct val="8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95"/>
              <a:buChar char="•"/>
            </a:pPr>
            <a:r>
              <a:rPr lang="en-US" sz="1295"/>
              <a:t>Kuansan Wang, Christopher Thrasher, and Bo- June Paul Hsu. 2011. Web Scale NLP: A Case Study on URL Word Breaking. In </a:t>
            </a:r>
            <a:r>
              <a:rPr lang="en-US" sz="1295" i="1"/>
              <a:t>Proceedings of the 20th International Conference on World Wide Web</a:t>
            </a:r>
            <a:r>
              <a:rPr lang="en-US" sz="1295"/>
              <a:t>, WWW, pages 357–366.</a:t>
            </a:r>
            <a:endParaRPr sz="1295"/>
          </a:p>
          <a:p>
            <a:pPr marL="228600" lvl="0" indent="-228600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757"/>
              <a:buChar char="•"/>
            </a:pPr>
            <a:r>
              <a:rPr lang="en-US" sz="1757"/>
              <a:t>Our proposed pairwise ranking method will effectively take the top k segmentations generated by this baseline as candidates for reranking.</a:t>
            </a:r>
            <a:endParaRPr sz="2590"/>
          </a:p>
          <a:p>
            <a:pPr marL="228600" lvl="0" indent="-64135" algn="l" rtl="0">
              <a:lnSpc>
                <a:spcPct val="8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590"/>
              <a:buNone/>
            </a:pPr>
            <a:endParaRPr sz="259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Multitask Pairwise Neural Ranking</a:t>
            </a:r>
            <a:endParaRPr/>
          </a:p>
        </p:txBody>
      </p:sp>
      <p:sp>
        <p:nvSpPr>
          <p:cNvPr id="269" name="Google Shape;269;p3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Candidate segments</a:t>
            </a:r>
            <a:endParaRPr/>
          </a:p>
        </p:txBody>
      </p:sp>
      <p:pic>
        <p:nvPicPr>
          <p:cNvPr id="270" name="Google Shape;270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329128" y="1690688"/>
            <a:ext cx="7564010" cy="435133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102" name="Google Shape;102;p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None/>
            </a:pPr>
            <a:r>
              <a:rPr lang="en-US" sz="5400"/>
              <a:t>SEGMENTATION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3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Segmentation as Pairwise Ranking</a:t>
            </a:r>
            <a:endParaRPr/>
          </a:p>
        </p:txBody>
      </p:sp>
      <p:sp>
        <p:nvSpPr>
          <p:cNvPr id="276" name="Google Shape;276;p3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Given hashtag h into a sequence of meaningful words s∗ = [w1,w2,...,wn]. For a hashtag of r characters, there are a total of 2^(r−1) possible segmentations but only one, or occasionally two, of them (s∗) are considered correct.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given k candidate segmentations {s1, s2, . . . , sk}, we rank them by comparing each with the rest in a pairwise manner. 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we train a model to predict a real number g(sa,sb) for any two candidate segmentations sa and sb of hashtag h, which indicates sa is a better segmentation than sb if positive, and vice versa </a:t>
            </a:r>
            <a:endParaRPr sz="1800"/>
          </a:p>
          <a:p>
            <a:pPr marL="228600" lvl="0" indent="-114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g∗(sa, sb) = sim(sa, s∗) − sim(sb, s∗). </a:t>
            </a:r>
            <a:endParaRPr sz="18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US" sz="1800"/>
              <a:t>We use the Levenshtein distance (minimum num- ber of single-character edits) in this paper.</a:t>
            </a:r>
            <a:endParaRPr sz="1800"/>
          </a:p>
          <a:p>
            <a:pPr marL="228600" lvl="0" indent="-114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228600" lvl="0" indent="-114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3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282" name="Google Shape;282;p3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None/>
            </a:pPr>
            <a:r>
              <a:rPr lang="en-US" sz="5400"/>
              <a:t>Hashtag-text normalization using NOISY TEXT NORMALIZATION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5400"/>
              <a:buNone/>
            </a:pPr>
            <a:endParaRPr sz="54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5400"/>
              <a:buNone/>
            </a:pPr>
            <a:endParaRPr sz="540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Problem in Hashtag Normalization</a:t>
            </a:r>
            <a:endParaRPr/>
          </a:p>
        </p:txBody>
      </p:sp>
      <p:sp>
        <p:nvSpPr>
          <p:cNvPr id="288" name="Google Shape;288;p3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Assume hashtag as a part of original tweet and normalize. Use tweet context.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Problem 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Mostly hashtag will be out of sequence. There may be no sequence like in a sentence.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Single token like #luv or very short text</a:t>
            </a: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34"/>
          <p:cNvSpPr txBox="1">
            <a:spLocks noGrp="1"/>
          </p:cNvSpPr>
          <p:nvPr>
            <p:ph type="ctrTitle"/>
          </p:nvPr>
        </p:nvSpPr>
        <p:spPr>
          <a:xfrm>
            <a:off x="1428998" y="1490497"/>
            <a:ext cx="9144000" cy="3378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en-US" sz="5400"/>
              <a:t>Paper: Adapting Seq2Seq Models for Text Normalizing in Social Media</a:t>
            </a:r>
            <a:br>
              <a:rPr lang="en-US" sz="5400"/>
            </a:br>
            <a:r>
              <a:rPr lang="en-US" sz="2430"/>
              <a:t>I. Lourentzou, K. Manghnani, C.Zhai</a:t>
            </a:r>
            <a:br>
              <a:rPr lang="en-US" sz="2430"/>
            </a:br>
            <a:r>
              <a:rPr lang="en-US" sz="2430"/>
              <a:t/>
            </a:r>
            <a:br>
              <a:rPr lang="en-US" sz="2430"/>
            </a:br>
            <a:r>
              <a:rPr lang="en-US" sz="2430"/>
              <a:t>ICWSM-2019</a:t>
            </a:r>
            <a:endParaRPr sz="2430"/>
          </a:p>
        </p:txBody>
      </p:sp>
      <p:sp>
        <p:nvSpPr>
          <p:cNvPr id="294" name="Google Shape;294;p34"/>
          <p:cNvSpPr txBox="1">
            <a:spLocks noGrp="1"/>
          </p:cNvSpPr>
          <p:nvPr>
            <p:ph type="subTitle" idx="1"/>
          </p:nvPr>
        </p:nvSpPr>
        <p:spPr>
          <a:xfrm>
            <a:off x="1428998" y="52022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 u="sng">
              <a:solidFill>
                <a:schemeClr val="hlink"/>
              </a:solidFill>
              <a:hlinkClick r:id="rId3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1400" u="sng">
                <a:solidFill>
                  <a:schemeClr val="hlink"/>
                </a:solidFill>
                <a:hlinkClick r:id="rId4"/>
              </a:rPr>
              <a:t>https://wvvw.aaai.org/ojs/index.php/ICWSM/article/view/3234</a:t>
            </a:r>
            <a:endParaRPr sz="14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1400"/>
              <a:t>Code at: </a:t>
            </a:r>
            <a:r>
              <a:rPr lang="en-US" sz="1400" u="sng">
                <a:solidFill>
                  <a:schemeClr val="hlink"/>
                </a:solidFill>
                <a:hlinkClick r:id="rId5"/>
              </a:rPr>
              <a:t>https://github.com/Isminoula/TextNormSeq2Seq</a:t>
            </a:r>
            <a:endParaRPr sz="14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3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Example</a:t>
            </a:r>
            <a:endParaRPr/>
          </a:p>
        </p:txBody>
      </p:sp>
      <p:sp>
        <p:nvSpPr>
          <p:cNvPr id="300" name="Google Shape;300;p3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  <p:pic>
        <p:nvPicPr>
          <p:cNvPr id="301" name="Google Shape;301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8200" y="1825625"/>
            <a:ext cx="10617530" cy="29978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3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307" name="Google Shape;307;p3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None/>
            </a:pPr>
            <a:r>
              <a:rPr lang="en-US" sz="5400"/>
              <a:t>Single Token -&gt; Canonical Form, Root word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5400"/>
              <a:buNone/>
            </a:pPr>
            <a:r>
              <a:rPr lang="en-US" sz="5400"/>
              <a:t>Multi-token -&gt; Paraphrasing</a:t>
            </a:r>
            <a:endParaRPr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5400"/>
              <a:buNone/>
            </a:pPr>
            <a:endParaRPr sz="54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5400"/>
              <a:buNone/>
            </a:pPr>
            <a:endParaRPr sz="54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Problem</a:t>
            </a:r>
            <a:endParaRPr/>
          </a:p>
        </p:txBody>
      </p:sp>
      <p:sp>
        <p:nvSpPr>
          <p:cNvPr id="313" name="Google Shape;313;p3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Hashtag can be assumed as sub sentence. Paraphrasing is there for sentence, how can you do it for a sub sentence.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Merging Single token and multi token</a:t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3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Calibri"/>
              <a:buNone/>
            </a:pPr>
            <a:r>
              <a:rPr lang="en-US" sz="3959"/>
              <a:t/>
            </a:r>
            <a:br>
              <a:rPr lang="en-US" sz="3959"/>
            </a:br>
            <a:r>
              <a:rPr lang="en-US" sz="3959"/>
              <a:t/>
            </a:r>
            <a:br>
              <a:rPr lang="en-US" sz="3959"/>
            </a:br>
            <a:r>
              <a:rPr lang="en-US" sz="3959"/>
              <a:t>Research Problem: Hashtag similarity based on Paraphrase identification?</a:t>
            </a:r>
            <a:br>
              <a:rPr lang="en-US" sz="3959"/>
            </a:br>
            <a:endParaRPr sz="3959"/>
          </a:p>
        </p:txBody>
      </p:sp>
      <p:sp>
        <p:nvSpPr>
          <p:cNvPr id="319" name="Google Shape;319;p3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Most of the current work is on Segmentation of Hashtags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Even paraphrasing on Hashtag is yet to be explored so we can go with Segmentation/Normalization.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Can we Paraphrase Hashtag without Segmentation/Normalization. People must be focusing on Tweet text???</a:t>
            </a:r>
            <a:endParaRPr sz="2400"/>
          </a:p>
          <a:p>
            <a:pPr marL="228600" lvl="0" indent="-508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Problems</a:t>
            </a:r>
            <a:endParaRPr/>
          </a:p>
        </p:txBody>
      </p:sp>
      <p:sp>
        <p:nvSpPr>
          <p:cNvPr id="325" name="Google Shape;325;p3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Single token vs Multi token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Hashtag is very short and noisy text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Determine Hashtag types, Entity, Sentence, Sarcasm, Event, Idiom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Ways to find similarity between two tweets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Paraphrasing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Different type poses different problem. Do we need to do Multitask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Coreference resolution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Can we use tweet context, tweet count etc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en-US" sz="5400"/>
              <a:t>Paper: Processing and Normalizing Hashtags</a:t>
            </a:r>
            <a:br>
              <a:rPr lang="en-US" sz="5400"/>
            </a:br>
            <a:r>
              <a:rPr lang="en-US" sz="2430"/>
              <a:t>T. Declerck and P.Lendvai</a:t>
            </a:r>
            <a:br>
              <a:rPr lang="en-US" sz="2430"/>
            </a:br>
            <a:r>
              <a:rPr lang="en-US" sz="2430"/>
              <a:t/>
            </a:r>
            <a:br>
              <a:rPr lang="en-US" sz="2430"/>
            </a:br>
            <a:r>
              <a:rPr lang="en-US" sz="2430"/>
              <a:t>Recent advances in NLP (RANLP)-2015</a:t>
            </a:r>
            <a:endParaRPr sz="2430"/>
          </a:p>
        </p:txBody>
      </p:sp>
      <p:sp>
        <p:nvSpPr>
          <p:cNvPr id="108" name="Google Shape;108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 u="sng">
              <a:solidFill>
                <a:schemeClr val="hlink"/>
              </a:solidFill>
              <a:hlinkClick r:id="rId3"/>
            </a:endParaRPr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1400" u="sng">
                <a:solidFill>
                  <a:schemeClr val="hlink"/>
                </a:solidFill>
                <a:hlinkClick r:id="rId3"/>
              </a:rPr>
              <a:t>https://pdfs.semanticscholar.org/03df/8efca9e08e45796b13b371e9bc86aced5837.pdf</a:t>
            </a:r>
            <a:endParaRPr sz="1400"/>
          </a:p>
          <a:p>
            <a:pPr marL="0" lvl="0" indent="0" algn="ctr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Abstract Summary</a:t>
            </a:r>
            <a:endParaRPr/>
          </a:p>
        </p:txBody>
      </p:sp>
      <p:sp>
        <p:nvSpPr>
          <p:cNvPr id="114" name="Google Shape;114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Task – Semantic Classification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Lexical consolidation and Segmentation of hastags</a:t>
            </a:r>
            <a:endParaRPr sz="1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Tweet Corpus</a:t>
            </a:r>
            <a:endParaRPr/>
          </a:p>
        </p:txBody>
      </p:sp>
      <p:sp>
        <p:nvSpPr>
          <p:cNvPr id="120" name="Google Shape;120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Riots in the UK in summer’ 2011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Variants for hashtag that refer to same topic. #LondonRiots, #londonriots, #RiotsInLondon, #londonriot, #LONDONRIOTS</a:t>
            </a:r>
            <a:endParaRPr sz="1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Related work</a:t>
            </a:r>
            <a:endParaRPr/>
          </a:p>
        </p:txBody>
      </p:sp>
      <p:sp>
        <p:nvSpPr>
          <p:cNvPr id="126" name="Google Shape;126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Detection of similar hashtags on the basis of their co-occurrences in a tweet. </a:t>
            </a:r>
            <a:r>
              <a:rPr lang="en-US" sz="1800" i="1"/>
              <a:t>Jan Pöschko. 2011. Exploring Twitter Hashtags. CoRR abs/1111.6553.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Define meta-hashtags by grouping the most used hashtags and their related hashtags into a meta-class. </a:t>
            </a:r>
            <a:r>
              <a:rPr lang="en-US" sz="1800" i="1"/>
              <a:t>Joana Costa, Catarina Silva, Mário Antunes and Bernardete Ribeiro. 2013. Defining Semantic MetaHashtags for Twitter Classification.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1800"/>
              <a:buChar char="•"/>
            </a:pPr>
            <a:r>
              <a:rPr lang="en-US" sz="1800">
                <a:solidFill>
                  <a:srgbClr val="0070C0"/>
                </a:solidFill>
              </a:rPr>
              <a:t>Discussed various techniques for the segmentation of Hashtags. </a:t>
            </a:r>
            <a:r>
              <a:rPr lang="en-US" sz="1800" i="1">
                <a:solidFill>
                  <a:srgbClr val="0070C0"/>
                </a:solidFill>
              </a:rPr>
              <a:t>Piyush Bansal, Romil Bansal and Vasudeva Varma. 2015. Towards Deep Semantic Analysis of Hashtags. In Proceedings of the 37th European Conference on Information Retrieval (ECIR 2015), Vienna, Austria. IIIT-Hyderabad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Harmonizing Hashtags</a:t>
            </a:r>
            <a:endParaRPr/>
          </a:p>
        </p:txBody>
      </p:sp>
      <p:sp>
        <p:nvSpPr>
          <p:cNvPr id="132" name="Google Shape;132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A term: TTR: A type-token ratio (TTR) is the total number of UNIQUE words (types) divided by the total number of words (tokens)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Lowercasing. TTR 7.95 -&gt; 6.91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Since the singular forms were less, #londonriot they promoted it to canonical plural form</a:t>
            </a:r>
            <a:endParaRPr sz="1800"/>
          </a:p>
        </p:txBody>
      </p:sp>
      <p:pic>
        <p:nvPicPr>
          <p:cNvPr id="133" name="Google Shape;133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296315" y="3098800"/>
            <a:ext cx="4178300" cy="375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/>
              <a:t>Segmenting Hashtags</a:t>
            </a:r>
            <a:endParaRPr/>
          </a:p>
        </p:txBody>
      </p:sp>
      <p:sp>
        <p:nvSpPr>
          <p:cNvPr id="139" name="Google Shape;139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56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1800"/>
              <a:buChar char="•"/>
            </a:pPr>
            <a:r>
              <a:rPr lang="en-US" sz="1800">
                <a:solidFill>
                  <a:srgbClr val="0070C0"/>
                </a:solidFill>
              </a:rPr>
              <a:t>Dependency parsing and paraphrasing can establish the relation between #LondonRiots #RiotsInLondon. We can refer WNUT for some work on twitter text paraphrasing and dependency parsing.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Process hashtags that feature camel case. #RiotsInLondon -&gt; Riots, In, London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Perform POS Tagging. [Riots, NNS], [In, IN], [London, NNP]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-US" sz="1400"/>
              <a:t>NNS. Noun Plural, IN. Proposition, NNP. Proper Noun, Singular. </a:t>
            </a:r>
            <a:r>
              <a:rPr lang="en-US" sz="1400" u="sng">
                <a:solidFill>
                  <a:schemeClr val="hlink"/>
                </a:solidFill>
                <a:hlinkClick r:id="rId3"/>
              </a:rPr>
              <a:t>https://www.ling.upenn.edu/courses/Fall_2003/ling001/penn_treebank_pos.html</a:t>
            </a:r>
            <a:endParaRPr sz="1400"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Apply SCHUG constituency and dependency parser to generate dependency structure. Riots is the head.</a:t>
            </a:r>
            <a:endParaRPr/>
          </a:p>
          <a:p>
            <a:pPr marL="68580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-US" sz="1400"/>
              <a:t>Dependency parsing is the task of extracting a dependency parse of a sentence that represents its grammatical structure and defines the relationships between “head” words and words, which modify those heads.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Used strategies from Mihaela Vela, 2011 to extract semantic relationship from this dependency structure. RiotsInLondon is a subclass of Riots and something with DBPeddia linking using SPARQLWrapper. </a:t>
            </a:r>
            <a:r>
              <a:rPr lang="en-US" sz="1800">
                <a:solidFill>
                  <a:srgbClr val="FF0000"/>
                </a:solidFill>
              </a:rPr>
              <a:t>Don’t know what?? Maybe something related to Semantic Classification task.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Using the techniques paraphrasing in Mihaela Vela, 2011 since they established #LondonRiots and RiotsInLondon are paraphrases of each other applied the same process.</a:t>
            </a:r>
            <a:endParaRPr/>
          </a:p>
          <a:p>
            <a:pPr marL="22860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n-US" sz="1800"/>
              <a:t>With this they found that the main topic of corpus is riots while locations can change.</a:t>
            </a:r>
            <a:endParaRPr/>
          </a:p>
          <a:p>
            <a:pPr marL="228600" lvl="0" indent="-1143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 sz="1800"/>
          </a:p>
          <a:p>
            <a:pPr marL="228600" lvl="0" indent="-152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2241</Words>
  <Application>Microsoft Macintosh PowerPoint</Application>
  <PresentationFormat>Widescreen</PresentationFormat>
  <Paragraphs>169</Paragraphs>
  <Slides>38</Slides>
  <Notes>38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1" baseType="lpstr">
      <vt:lpstr>Arial</vt:lpstr>
      <vt:lpstr>Calibri</vt:lpstr>
      <vt:lpstr>Office Theme</vt:lpstr>
      <vt:lpstr>#tag Normalization NLP Related Work</vt:lpstr>
      <vt:lpstr>NLP based Approach 1</vt:lpstr>
      <vt:lpstr>PowerPoint Presentation</vt:lpstr>
      <vt:lpstr>Paper: Processing and Normalizing Hashtags T. Declerck and P.Lendvai  Recent advances in NLP (RANLP)-2015</vt:lpstr>
      <vt:lpstr>Abstract Summary</vt:lpstr>
      <vt:lpstr>Tweet Corpus</vt:lpstr>
      <vt:lpstr>Related work</vt:lpstr>
      <vt:lpstr>Harmonizing Hashtags</vt:lpstr>
      <vt:lpstr>Segmenting Hashtags</vt:lpstr>
      <vt:lpstr>Segmenting Hashtags</vt:lpstr>
      <vt:lpstr>Paper: Towards Deep Semantic Analysis of Hashtags P. Bansal, R. Bansal and V. Varma –IIT-Hyd  ECIR-2015</vt:lpstr>
      <vt:lpstr>Abstract Summary</vt:lpstr>
      <vt:lpstr>Related Work</vt:lpstr>
      <vt:lpstr>Related Work</vt:lpstr>
      <vt:lpstr>Paper: Towards the Harmonization and Segmentation of German Hashtags T. Declerck and P.Lendvai  NLP4CMC -2016</vt:lpstr>
      <vt:lpstr>Paper: Hashtag Processing for Enhanced Clustering of Tweets D. Gromann and T. Declerck  Recent advances in NLP (RANLP)-2017</vt:lpstr>
      <vt:lpstr>Paper: Segmenting Hashtags using Automatically Created Training Data A. Celebi and A. Ozgur  LERC-2016</vt:lpstr>
      <vt:lpstr>Paper: Segmenting Hashtags and Analyzing Their Grammatical Structure A. Celebi and A. Ozgur  Journal of the association for Information Science and Technology (JASIST) – 2017 Core Ranking A*</vt:lpstr>
      <vt:lpstr>Paper: Multi-task Pairwise Neural Ranking for Hashtag Segmentation D. Gromann and T. Declerck M.Maddela, W. Xu, D.Pietro  ACL-2019</vt:lpstr>
      <vt:lpstr>PowerPoint Presentation</vt:lpstr>
      <vt:lpstr>Abstract Summary</vt:lpstr>
      <vt:lpstr>Problems</vt:lpstr>
      <vt:lpstr>Contributions</vt:lpstr>
      <vt:lpstr>Background Study</vt:lpstr>
      <vt:lpstr>Background Study</vt:lpstr>
      <vt:lpstr>Background Study</vt:lpstr>
      <vt:lpstr>Background Study</vt:lpstr>
      <vt:lpstr>Related Work</vt:lpstr>
      <vt:lpstr>Multitask Pairwise Neural Ranking</vt:lpstr>
      <vt:lpstr>Segmentation as Pairwise Ranking</vt:lpstr>
      <vt:lpstr>PowerPoint Presentation</vt:lpstr>
      <vt:lpstr>Problem in Hashtag Normalization</vt:lpstr>
      <vt:lpstr>Paper: Adapting Seq2Seq Models for Text Normalizing in Social Media I. Lourentzou, K. Manghnani, C.Zhai  ICWSM-2019</vt:lpstr>
      <vt:lpstr>Example</vt:lpstr>
      <vt:lpstr>PowerPoint Presentation</vt:lpstr>
      <vt:lpstr>Problem</vt:lpstr>
      <vt:lpstr>  Research Problem: Hashtag similarity based on Paraphrase identification? </vt:lpstr>
      <vt:lpstr>Problems</vt:lpstr>
    </vt:vector>
  </TitlesOfParts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#tag Normalization NLP Related Work</dc:title>
  <dc:creator>Microsoft Office User</dc:creator>
  <cp:lastModifiedBy>NEELESH KUMAR SHUKLA</cp:lastModifiedBy>
  <cp:revision>1</cp:revision>
  <dcterms:created xsi:type="dcterms:W3CDTF">2019-09-19T13:35:10Z</dcterms:created>
  <dcterms:modified xsi:type="dcterms:W3CDTF">2020-01-25T06:44:38Z</dcterms:modified>
</cp:coreProperties>
</file>