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5" r:id="rId1"/>
  </p:sldMasterIdLst>
  <p:notesMasterIdLst>
    <p:notesMasterId r:id="rId2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B276774-B6C0-4EFF-AC66-76FDDA96674D}">
  <a:tblStyle styleId="{7B276774-B6C0-4EFF-AC66-76FDDA96674D}" styleName="Table_0">
    <a:wholeTbl>
      <a:tcTxStyle b="off" i="off">
        <a:font>
          <a:latin typeface="Calibri"/>
          <a:ea typeface="Calibri"/>
          <a:cs typeface="Calibri"/>
        </a:font>
        <a:schemeClr val="dk1"/>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op>
            <a:ln w="9525" cap="flat" cmpd="sng">
              <a:solidFill>
                <a:schemeClr val="accent2"/>
              </a:solidFill>
              <a:prstDash val="solid"/>
              <a:round/>
              <a:headEnd type="none" w="sm" len="sm"/>
              <a:tailEnd type="none" w="sm" len="sm"/>
            </a:ln>
          </a:top>
          <a:bottom>
            <a:ln w="9525" cap="flat" cmpd="sng">
              <a:solidFill>
                <a:schemeClr val="accent2"/>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accent2"/>
              </a:solidFill>
              <a:prstDash val="solid"/>
              <a:round/>
              <a:headEnd type="none" w="sm" len="sm"/>
              <a:tailEnd type="none" w="sm" len="sm"/>
            </a:ln>
          </a:top>
          <a:bottom>
            <a:ln w="9525" cap="flat" cmpd="sng">
              <a:solidFill>
                <a:schemeClr val="accent2"/>
              </a:solidFill>
              <a:prstDash val="solid"/>
              <a:round/>
              <a:headEnd type="none" w="sm" len="sm"/>
              <a:tailEnd type="none" w="sm" len="sm"/>
            </a:ln>
          </a:bottom>
        </a:tcBdr>
      </a:tcStyle>
    </a:band1H>
    <a:band2H>
      <a:tcTxStyle/>
      <a:tcStyle>
        <a:tcBdr/>
      </a:tcStyle>
    </a:band2H>
    <a:band1V>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cBdr>
      </a:tcStyle>
    </a:band1V>
    <a:band2V>
      <a:tcTxStyle/>
      <a:tcStyle>
        <a:tcBdr>
          <a:left>
            <a:ln w="9525" cap="flat" cmpd="sng">
              <a:solidFill>
                <a:schemeClr val="accent2"/>
              </a:solidFill>
              <a:prstDash val="solid"/>
              <a:round/>
              <a:headEnd type="none" w="sm" len="sm"/>
              <a:tailEnd type="none" w="sm" len="sm"/>
            </a:ln>
          </a:left>
          <a:right>
            <a:ln w="9525" cap="flat" cmpd="sng">
              <a:solidFill>
                <a:schemeClr val="accent2"/>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2"/>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Calibri"/>
          <a:ea typeface="Calibri"/>
          <a:cs typeface="Calibri"/>
        </a:font>
        <a:schemeClr val="lt1"/>
      </a:tcTxStyle>
      <a:tcStyle>
        <a:tcBdr/>
        <a:fill>
          <a:solidFill>
            <a:schemeClr val="accent2"/>
          </a:solidFill>
        </a:fill>
      </a:tcStyle>
    </a:firstRow>
    <a:neCell>
      <a:tcTxStyle/>
      <a:tcStyle>
        <a:tcBdr/>
      </a:tcStyle>
    </a:neCell>
    <a:nwCell>
      <a:tcTxStyle/>
      <a:tcStyle>
        <a:tcBdr/>
      </a:tcStyle>
    </a:nwCell>
  </a:tblStyle>
  <a:tblStyle styleId="{FE08A7AA-920D-46E4-A82D-F1284D7F22C4}" styleName="Table_1">
    <a:wholeTbl>
      <a:tcTxStyle b="off" i="off">
        <a:font>
          <a:latin typeface="Calibri"/>
          <a:ea typeface="Calibri"/>
          <a:cs typeface="Calibri"/>
        </a:font>
        <a:schemeClr val="dk1"/>
      </a:tcTxStyle>
      <a:tcStyle>
        <a:tcBdr>
          <a:left>
            <a:ln w="9525" cap="flat" cmpd="sng">
              <a:solidFill>
                <a:schemeClr val="accent5"/>
              </a:solidFill>
              <a:prstDash val="solid"/>
              <a:round/>
              <a:headEnd type="none" w="sm" len="sm"/>
              <a:tailEnd type="none" w="sm" len="sm"/>
            </a:ln>
          </a:left>
          <a:right>
            <a:ln w="9525" cap="flat" cmpd="sng">
              <a:solidFill>
                <a:schemeClr val="accent5"/>
              </a:solidFill>
              <a:prstDash val="solid"/>
              <a:round/>
              <a:headEnd type="none" w="sm" len="sm"/>
              <a:tailEnd type="none" w="sm" len="sm"/>
            </a:ln>
          </a:right>
          <a:top>
            <a:ln w="9525" cap="flat" cmpd="sng">
              <a:solidFill>
                <a:schemeClr val="accent5"/>
              </a:solidFill>
              <a:prstDash val="solid"/>
              <a:round/>
              <a:headEnd type="none" w="sm" len="sm"/>
              <a:tailEnd type="none" w="sm" len="sm"/>
            </a:ln>
          </a:top>
          <a:bottom>
            <a:ln w="9525" cap="flat" cmpd="sng">
              <a:solidFill>
                <a:schemeClr val="accent5"/>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accent5"/>
              </a:solidFill>
              <a:prstDash val="solid"/>
              <a:round/>
              <a:headEnd type="none" w="sm" len="sm"/>
              <a:tailEnd type="none" w="sm" len="sm"/>
            </a:ln>
          </a:top>
          <a:bottom>
            <a:ln w="9525" cap="flat" cmpd="sng">
              <a:solidFill>
                <a:schemeClr val="accent5"/>
              </a:solidFill>
              <a:prstDash val="solid"/>
              <a:round/>
              <a:headEnd type="none" w="sm" len="sm"/>
              <a:tailEnd type="none" w="sm" len="sm"/>
            </a:ln>
          </a:bottom>
        </a:tcBdr>
      </a:tcStyle>
    </a:band1H>
    <a:band2H>
      <a:tcTxStyle/>
      <a:tcStyle>
        <a:tcBdr/>
      </a:tcStyle>
    </a:band2H>
    <a:band1V>
      <a:tcTxStyle/>
      <a:tcStyle>
        <a:tcBdr>
          <a:left>
            <a:ln w="9525" cap="flat" cmpd="sng">
              <a:solidFill>
                <a:schemeClr val="accent5"/>
              </a:solidFill>
              <a:prstDash val="solid"/>
              <a:round/>
              <a:headEnd type="none" w="sm" len="sm"/>
              <a:tailEnd type="none" w="sm" len="sm"/>
            </a:ln>
          </a:left>
          <a:right>
            <a:ln w="9525" cap="flat" cmpd="sng">
              <a:solidFill>
                <a:schemeClr val="accent5"/>
              </a:solidFill>
              <a:prstDash val="solid"/>
              <a:round/>
              <a:headEnd type="none" w="sm" len="sm"/>
              <a:tailEnd type="none" w="sm" len="sm"/>
            </a:ln>
          </a:right>
        </a:tcBdr>
      </a:tcStyle>
    </a:band1V>
    <a:band2V>
      <a:tcTxStyle/>
      <a:tcStyle>
        <a:tcBdr>
          <a:left>
            <a:ln w="9525" cap="flat" cmpd="sng">
              <a:solidFill>
                <a:schemeClr val="accent5"/>
              </a:solidFill>
              <a:prstDash val="solid"/>
              <a:round/>
              <a:headEnd type="none" w="sm" len="sm"/>
              <a:tailEnd type="none" w="sm" len="sm"/>
            </a:ln>
          </a:left>
          <a:right>
            <a:ln w="9525" cap="flat" cmpd="sng">
              <a:solidFill>
                <a:schemeClr val="accent5"/>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5"/>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Calibri"/>
          <a:ea typeface="Calibri"/>
          <a:cs typeface="Calibri"/>
        </a:font>
        <a:schemeClr val="lt1"/>
      </a:tcTxStyle>
      <a:tcStyle>
        <a:tcBdr/>
        <a:fill>
          <a:solidFill>
            <a:schemeClr val="accent5"/>
          </a:solidFill>
        </a:fill>
      </a:tcStyle>
    </a:firstRow>
    <a:neCell>
      <a:tcTxStyle/>
      <a:tcStyle>
        <a:tcBdr/>
      </a:tcStyle>
    </a:neCell>
    <a:nwCell>
      <a:tcTxStyle/>
      <a:tcStyle>
        <a:tcBdr/>
      </a:tcStyle>
    </a:nwCell>
  </a:tblStyle>
  <a:tblStyle styleId="{C2B0A3C8-6211-40E3-AB92-17FE0EC7BA59}" styleName="Table_2">
    <a:wholeTbl>
      <a:tcTxStyle b="off" i="off">
        <a:font>
          <a:latin typeface="Calibri"/>
          <a:ea typeface="Calibri"/>
          <a:cs typeface="Calibri"/>
        </a:font>
        <a:schemeClr val="dk1"/>
      </a:tcTxStyle>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op>
            <a:ln w="9525" cap="flat" cmpd="sng">
              <a:solidFill>
                <a:schemeClr val="accent1"/>
              </a:solidFill>
              <a:prstDash val="solid"/>
              <a:round/>
              <a:headEnd type="none" w="sm" len="sm"/>
              <a:tailEnd type="none" w="sm" len="sm"/>
            </a:ln>
          </a:top>
          <a:bottom>
            <a:ln w="9525" cap="flat" cmpd="sng">
              <a:solidFill>
                <a:schemeClr val="accent1"/>
              </a:solidFill>
              <a:prstDash val="solid"/>
              <a:round/>
              <a:headEnd type="none" w="sm" len="sm"/>
              <a:tailEnd type="none" w="sm" len="sm"/>
            </a:ln>
          </a:bottom>
        </a:tcBdr>
      </a:tcStyle>
    </a:band1H>
    <a:band2H>
      <a:tcTxStyle/>
      <a:tcStyle>
        <a:tcBdr/>
      </a:tcStyle>
    </a:band2H>
    <a:band1V>
      <a:tcTxStyle/>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cBdr>
      </a:tcStyle>
    </a:band1V>
    <a:band2V>
      <a:tcTxStyle/>
      <a:tcStyle>
        <a:tcBdr>
          <a:left>
            <a:ln w="9525" cap="flat" cmpd="sng">
              <a:solidFill>
                <a:schemeClr val="accent1"/>
              </a:solidFill>
              <a:prstDash val="solid"/>
              <a:round/>
              <a:headEnd type="none" w="sm" len="sm"/>
              <a:tailEnd type="none" w="sm" len="sm"/>
            </a:ln>
          </a:left>
          <a:right>
            <a:ln w="9525" cap="flat" cmpd="sng">
              <a:solidFill>
                <a:schemeClr val="accent1"/>
              </a:solidFill>
              <a:prstDash val="solid"/>
              <a:round/>
              <a:headEnd type="none" w="sm" len="sm"/>
              <a:tailEnd type="none" w="sm" len="sm"/>
            </a:ln>
          </a:right>
        </a:tcBdr>
      </a:tcStyle>
    </a:band2V>
    <a:lastCol>
      <a:tcTxStyle b="on" i="off"/>
      <a:tcStyle>
        <a:tcBdr/>
      </a:tcStyle>
    </a:lastCol>
    <a:firstCol>
      <a:tcTxStyle b="on" i="off"/>
      <a:tcStyle>
        <a:tcBdr/>
      </a:tcStyle>
    </a:firstCol>
    <a:lastRow>
      <a:tcTxStyle b="on" i="off"/>
      <a:tcStyle>
        <a:tcBdr>
          <a:top>
            <a:ln w="50800" cap="flat" cmpd="sng">
              <a:solidFill>
                <a:schemeClr val="accent1"/>
              </a:solidFill>
              <a:prstDash val="solid"/>
              <a:round/>
              <a:headEnd type="none" w="sm" len="sm"/>
              <a:tailEnd type="none" w="sm" len="sm"/>
            </a:ln>
          </a:top>
        </a:tcBdr>
      </a:tcStyle>
    </a:lastRow>
    <a:seCell>
      <a:tcTxStyle/>
      <a:tcStyle>
        <a:tcBdr/>
      </a:tcStyle>
    </a:seCell>
    <a:swCell>
      <a:tcTxStyle/>
      <a:tcStyle>
        <a:tcBdr/>
      </a:tcStyle>
    </a:swCell>
    <a:firstRow>
      <a:tcTxStyle b="on" i="off">
        <a:font>
          <a:latin typeface="Calibri"/>
          <a:ea typeface="Calibri"/>
          <a:cs typeface="Calibri"/>
        </a:font>
        <a:schemeClr val="lt1"/>
      </a:tcTxStyle>
      <a:tcStyle>
        <a:tcBdr/>
        <a:fill>
          <a:solidFill>
            <a:schemeClr val="accent1"/>
          </a:solidFill>
        </a:fill>
      </a:tcStyle>
    </a:firstRow>
    <a:neCell>
      <a:tcTxStyle/>
      <a:tcStyle>
        <a:tcBdr/>
      </a:tcStyle>
    </a:neCell>
    <a:nwCell>
      <a:tcTxStyle/>
      <a:tcStyle>
        <a:tcBdr/>
      </a:tcStyle>
    </a:nwCell>
  </a:tblStyle>
  <a:tblStyle styleId="{DB1E093C-F6F4-4DAB-A35A-4FDEFD4E8CCA}" styleName="Table_3">
    <a:wholeTbl>
      <a:tcTxStyle b="off" i="off">
        <a:font>
          <a:latin typeface="Calibri"/>
          <a:ea typeface="Calibri"/>
          <a:cs typeface="Calibri"/>
        </a:font>
        <a:schemeClr val="dk1"/>
      </a:tcTxStyle>
      <a:tcStyle>
        <a:tcBdr>
          <a:left>
            <a:ln w="12700" cap="flat" cmpd="sng">
              <a:solidFill>
                <a:schemeClr val="accent3"/>
              </a:solidFill>
              <a:prstDash val="solid"/>
              <a:round/>
              <a:headEnd type="none" w="sm" len="sm"/>
              <a:tailEnd type="none" w="sm" len="sm"/>
            </a:ln>
          </a:left>
          <a:right>
            <a:ln w="12700" cap="flat" cmpd="sng">
              <a:solidFill>
                <a:schemeClr val="accent3"/>
              </a:solidFill>
              <a:prstDash val="solid"/>
              <a:round/>
              <a:headEnd type="none" w="sm" len="sm"/>
              <a:tailEnd type="none" w="sm" len="sm"/>
            </a:ln>
          </a:right>
          <a:top>
            <a:ln w="12700" cap="flat" cmpd="sng">
              <a:solidFill>
                <a:schemeClr val="accent3"/>
              </a:solidFill>
              <a:prstDash val="solid"/>
              <a:round/>
              <a:headEnd type="none" w="sm" len="sm"/>
              <a:tailEnd type="none" w="sm" len="sm"/>
            </a:ln>
          </a:top>
          <a:bottom>
            <a:ln w="12700" cap="flat" cmpd="sng">
              <a:solidFill>
                <a:schemeClr val="accent3"/>
              </a:solidFill>
              <a:prstDash val="solid"/>
              <a:round/>
              <a:headEnd type="none" w="sm" len="sm"/>
              <a:tailEnd type="none" w="sm" len="sm"/>
            </a:ln>
          </a:bottom>
          <a:insideH>
            <a:ln w="12700" cap="flat" cmpd="sng">
              <a:solidFill>
                <a:schemeClr val="accent3"/>
              </a:solidFill>
              <a:prstDash val="solid"/>
              <a:round/>
              <a:headEnd type="none" w="sm" len="sm"/>
              <a:tailEnd type="none" w="sm" len="sm"/>
            </a:ln>
          </a:insideH>
          <a:insideV>
            <a:ln w="12700" cap="flat" cmpd="sng">
              <a:solidFill>
                <a:schemeClr val="accent3"/>
              </a:solidFill>
              <a:prstDash val="solid"/>
              <a:round/>
              <a:headEnd type="none" w="sm" len="sm"/>
              <a:tailEnd type="none" w="sm" len="sm"/>
            </a:ln>
          </a:insideV>
        </a:tcBdr>
        <a:fill>
          <a:solidFill>
            <a:srgbClr val="FFFFFF">
              <a:alpha val="0"/>
            </a:srgbClr>
          </a:solidFill>
        </a:fill>
      </a:tcStyle>
    </a:wholeTbl>
    <a:band1H>
      <a:tcTxStyle/>
      <a:tcStyle>
        <a:tcBdr/>
        <a:fill>
          <a:solidFill>
            <a:schemeClr val="accent3">
              <a:alpha val="20000"/>
            </a:schemeClr>
          </a:solidFill>
        </a:fill>
      </a:tcStyle>
    </a:band1H>
    <a:band2H>
      <a:tcTxStyle/>
      <a:tcStyle>
        <a:tcBdr/>
      </a:tcStyle>
    </a:band2H>
    <a:band1V>
      <a:tcTxStyle/>
      <a:tcStyle>
        <a:tcBdr/>
        <a:fill>
          <a:solidFill>
            <a:schemeClr val="accent3">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accent3"/>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25400" cap="flat" cmpd="sng">
              <a:solidFill>
                <a:schemeClr val="accent3"/>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1028"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91425" rIns="91425" bIns="91425" anchor="t"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91425" rIns="91425" bIns="91425" anchor="t" anchorCtr="0"/>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91425" rIns="91425" bIns="91425" anchor="b" anchorCtr="0"/>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6" name="Google Shape;96;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97" name="Google Shape;97;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1</a:t>
            </a:fld>
            <a:endParaRPr sz="1200">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93" name="Google Shape;393;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Existing works have heavily relied on traditional machine learning models for cyberbullying detection. However, they do not study the performance of these models across multiple SMPs. We experimented with four models: logistic regression (LR), support vector machine (SVM), random forest (RF), and naive Bayes (NB), as these are used in previous works.  We used two data representation methods: character n-gram and word unigram.  As compared to DNN models, performance of all four traditional machine learning models is significantly lower.</a:t>
            </a: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br>
              <a:rPr lang="id-ID" sz="1200" b="0" i="0" u="none" strike="noStrike" cap="none">
                <a:solidFill>
                  <a:schemeClr val="dk1"/>
                </a:solidFill>
                <a:latin typeface="Calibri"/>
                <a:ea typeface="Calibri"/>
                <a:cs typeface="Calibri"/>
                <a:sym typeface="Calibri"/>
              </a:rPr>
            </a:br>
            <a:br>
              <a:rPr lang="id-ID" sz="1200" b="0" i="0" u="none" strike="noStrike" cap="none">
                <a:solidFill>
                  <a:schemeClr val="dk1"/>
                </a:solidFill>
                <a:latin typeface="Calibri"/>
                <a:ea typeface="Calibri"/>
                <a:cs typeface="Calibri"/>
                <a:sym typeface="Calibri"/>
              </a:rPr>
            </a:br>
            <a:br>
              <a:rPr lang="id-ID" sz="1200" b="0" i="0" u="none" strike="noStrike" cap="none">
                <a:solidFill>
                  <a:schemeClr val="dk1"/>
                </a:solidFill>
                <a:latin typeface="Calibri"/>
                <a:ea typeface="Calibri"/>
                <a:cs typeface="Calibri"/>
                <a:sym typeface="Calibri"/>
              </a:rPr>
            </a:br>
            <a:endParaRPr sz="1200" b="0" i="0" u="none" strike="noStrike" cap="none">
              <a:solidFill>
                <a:schemeClr val="dk1"/>
              </a:solidFill>
              <a:latin typeface="Calibri"/>
              <a:ea typeface="Calibri"/>
              <a:cs typeface="Calibri"/>
              <a:sym typeface="Calibri"/>
            </a:endParaRPr>
          </a:p>
        </p:txBody>
      </p:sp>
      <p:sp>
        <p:nvSpPr>
          <p:cNvPr id="394" name="Google Shape;394;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10</a:t>
            </a:fld>
            <a:endParaRPr sz="1200">
              <a:solidFill>
                <a:schemeClr val="dk1"/>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1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7" name="Google Shape;40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We experimented with four DNN based models for cyberbullying detection:</a:t>
            </a:r>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CNN, LSTM, BLSTM, and BLSTM with attention. These models are listed</a:t>
            </a:r>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in the increasing complexity of their neural architecture and amount of information</a:t>
            </a:r>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used by these models. This is the general architecture that we have used across our four models. </a:t>
            </a:r>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 During the training, model improves upon the initial word embeddings to learn task specic word embeddings. Most of the word embedding methods such as GloVe, consider only syntactic context of the word while ignoring the sentiment conveyed by the text. SSWE method overcomes this problem by incorporating the text sentiment as one of the parameters for word embedding generation. We have observed that these task specific word embeddings capture the SMP specific and topic specific style of cyberbullying.</a:t>
            </a:r>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To avoid overtting, we used two dropout layers, one before the neural architecture</a:t>
            </a:r>
            <a:endParaRPr/>
          </a:p>
          <a:p>
            <a:pPr marL="0" marR="0" lvl="0" indent="0" algn="l" rtl="0">
              <a:lnSpc>
                <a:spcPct val="100000"/>
              </a:lnSpc>
              <a:spcBef>
                <a:spcPts val="0"/>
              </a:spcBef>
              <a:spcAft>
                <a:spcPts val="0"/>
              </a:spcAft>
              <a:buClr>
                <a:schemeClr val="dk1"/>
              </a:buClr>
              <a:buSzPts val="1200"/>
              <a:buFont typeface="Calibri"/>
              <a:buNone/>
            </a:pPr>
            <a:r>
              <a:rPr lang="id-ID" sz="1200" b="0" i="0" u="none" strike="noStrike" cap="none">
                <a:solidFill>
                  <a:schemeClr val="dk1"/>
                </a:solidFill>
                <a:latin typeface="Calibri"/>
                <a:ea typeface="Calibri"/>
                <a:cs typeface="Calibri"/>
                <a:sym typeface="Calibri"/>
              </a:rPr>
              <a:t>layer and one after, with dropout rates of 0.25 and 0.5 respectively.  Our code is available at:</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08" name="Google Shape;40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11</a:t>
            </a:fld>
            <a:endParaRPr sz="1200">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14: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31" name="Google Shape;431;p1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p1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56" name="Google Shape;456;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The table comapres F1-score performance of four DNN models while using SSWE as the initial word embeddings. We have noticed that most of the time LSTM performs weaker than other three models. However, performance gap in the other three models is not significant.</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57" name="Google Shape;457;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13</a:t>
            </a:fld>
            <a:endParaRPr sz="1200">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p1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63" name="Google Shape;463;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 The training datasets had a major problem of class imbalance with posts marked as bullying in the minority. As a result, all models were biased towards labelling the posts as non-bullying.  To remove this bias, we oversampled the data from  bullying at varying rates.  However, we observed that for bullying posts, replication rate of three is good enough. This signicantly improved the performance of all DNN models with major leap in F1-score.</a:t>
            </a:r>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64" name="Google Shape;464;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14</a:t>
            </a:fld>
            <a:endParaRPr sz="1200">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1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0" name="Google Shape;470;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 Initial word embeddings decide data representation for DNN models. However during the training, DNN models modify these initial word embeddings to learn task specic word embeddings.  We can notice that initial word embeddings do not have a significant effect on cyberbullying detection when oversampling of bullying posts is done.</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71" name="Google Shape;471;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15</a:t>
            </a:fld>
            <a:endParaRPr sz="1200">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5"/>
        <p:cNvGrpSpPr/>
        <p:nvPr/>
      </p:nvGrpSpPr>
      <p:grpSpPr>
        <a:xfrm>
          <a:off x="0" y="0"/>
          <a:ext cx="0" cy="0"/>
          <a:chOff x="0" y="0"/>
          <a:chExt cx="0" cy="0"/>
        </a:xfrm>
      </p:grpSpPr>
      <p:sp>
        <p:nvSpPr>
          <p:cNvPr id="476" name="Google Shape;476;p1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77" name="Google Shape;477;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 The learned embeddings across multiple datasets show the difference in nature and style of bullying across cyberbullying topics and SMPs.  To enable the visualization of grouping, we reduced dimensionality with t-SNE.  This table shows important clusters observed in t-SNE projection of learned word embeddings.</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78" name="Google Shape;478;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16</a:t>
            </a:fld>
            <a:endParaRPr sz="1200">
              <a:solidFill>
                <a:schemeClr val="dk1"/>
              </a:solidFill>
              <a:latin typeface="Calibri"/>
              <a:ea typeface="Calibri"/>
              <a:cs typeface="Calibri"/>
              <a:sym typeface="Calibri"/>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8"/>
        <p:cNvGrpSpPr/>
        <p:nvPr/>
      </p:nvGrpSpPr>
      <p:grpSpPr>
        <a:xfrm>
          <a:off x="0" y="0"/>
          <a:ext cx="0" cy="0"/>
          <a:chOff x="0" y="0"/>
          <a:chExt cx="0" cy="0"/>
        </a:xfrm>
      </p:grpSpPr>
      <p:sp>
        <p:nvSpPr>
          <p:cNvPr id="489" name="Google Shape;489;p1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90" name="Google Shape;490;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 We also observed changes in the meanings of the words across topics of cyberbullying. The learned embeddings capture the biases in the meaning of words across different topics. This table shows most similar words for a given query word for two datasets. Twitter dataset which is heavy on sexism and racism, considers word</a:t>
            </a:r>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slave as similar to targets of racism and sexism. However, Wikipedia dataset that is about personal attacks does not show such bias.</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491" name="Google Shape;491;p1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17</a:t>
            </a:fld>
            <a:endParaRPr sz="1200">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1"/>
        <p:cNvGrpSpPr/>
        <p:nvPr/>
      </p:nvGrpSpPr>
      <p:grpSpPr>
        <a:xfrm>
          <a:off x="0" y="0"/>
          <a:ext cx="0" cy="0"/>
          <a:chOff x="0" y="0"/>
          <a:chExt cx="0" cy="0"/>
        </a:xfrm>
      </p:grpSpPr>
      <p:sp>
        <p:nvSpPr>
          <p:cNvPr id="502" name="Google Shape;502;p20: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 We used transfer learning to check if the knowledge gained by DNN models on one dataset can be used to improve cyberbullying detection performance on other datasets. We experimented with following three flavors of transfer learning.</a:t>
            </a:r>
            <a:endParaRPr/>
          </a:p>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503" name="Google Shape;503;p2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6"/>
        <p:cNvGrpSpPr/>
        <p:nvPr/>
      </p:nvGrpSpPr>
      <p:grpSpPr>
        <a:xfrm>
          <a:off x="0" y="0"/>
          <a:ext cx="0" cy="0"/>
          <a:chOff x="0" y="0"/>
          <a:chExt cx="0" cy="0"/>
        </a:xfrm>
      </p:grpSpPr>
      <p:sp>
        <p:nvSpPr>
          <p:cNvPr id="527" name="Google Shape;527;p2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28" name="Google Shape;528;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529" name="Google Shape;529;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Clr>
                <a:schemeClr val="dk1"/>
              </a:buClr>
              <a:buSzPts val="1200"/>
              <a:buFont typeface="Calibri"/>
              <a:buNone/>
            </a:pPr>
            <a:fld id="{00000000-1234-1234-1234-123412341234}" type="slidenum">
              <a:rPr lang="id-ID" sz="1200">
                <a:solidFill>
                  <a:schemeClr val="dk1"/>
                </a:solidFill>
                <a:latin typeface="Calibri"/>
                <a:ea typeface="Calibri"/>
                <a:cs typeface="Calibri"/>
                <a:sym typeface="Calibri"/>
              </a:rPr>
              <a:t>19</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p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7" name="Google Shape;11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In this work,  we experimented with diverse traditional machine learning and deep neural</a:t>
            </a:r>
            <a:endParaRPr/>
          </a:p>
          <a:p>
            <a:pPr marL="0" marR="0" lvl="0" indent="0" algn="l" rtl="0">
              <a:lnSpc>
                <a:spcPct val="100000"/>
              </a:lnSpc>
              <a:spcBef>
                <a:spcPts val="0"/>
              </a:spcBef>
              <a:spcAft>
                <a:spcPts val="0"/>
              </a:spcAft>
              <a:buClr>
                <a:schemeClr val="dk1"/>
              </a:buClr>
              <a:buSzPts val="1200"/>
              <a:buFont typeface="Calibri"/>
              <a:buNone/>
            </a:pPr>
            <a:r>
              <a:rPr lang="id-ID" sz="1200" b="0" i="0" u="none" strike="noStrike" cap="none">
                <a:solidFill>
                  <a:schemeClr val="dk1"/>
                </a:solidFill>
                <a:latin typeface="Calibri"/>
                <a:ea typeface="Calibri"/>
                <a:cs typeface="Calibri"/>
                <a:sym typeface="Calibri"/>
              </a:rPr>
              <a:t>network models using variety of representation methods for words and Definitely..  Deep Learning based models outperform traditional Machine Learning models for cyberbullying detection task. Through our experiments we also observe that the  Presence of swear words is neither necessary nor sufficient for cyberbullying. Robust models for cyberbullying detection should not rely on such handcrafted features. Also the nature of cyberbullying varies across social media platforms. We also provide analysis about the change of meaning and interpretation of the words across different forms of cyberbullying.  In the training dataset, we observe a class imbalance problem which we tackle by oversampling the rare class. </a:t>
            </a:r>
            <a:endParaRPr/>
          </a:p>
        </p:txBody>
      </p:sp>
      <p:sp>
        <p:nvSpPr>
          <p:cNvPr id="118" name="Google Shape;118;p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2</a:t>
            </a:fld>
            <a:endParaRPr sz="1200">
              <a:solidFill>
                <a:schemeClr val="dk1"/>
              </a:solidFill>
              <a:latin typeface="Calibri"/>
              <a:ea typeface="Calibri"/>
              <a:cs typeface="Calibri"/>
              <a:sym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p22: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539" name="Google Shape;539;p2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0"/>
        <p:cNvGrpSpPr/>
        <p:nvPr/>
      </p:nvGrpSpPr>
      <p:grpSpPr>
        <a:xfrm>
          <a:off x="0" y="0"/>
          <a:ext cx="0" cy="0"/>
          <a:chOff x="0" y="0"/>
          <a:chExt cx="0" cy="0"/>
        </a:xfrm>
      </p:grpSpPr>
      <p:sp>
        <p:nvSpPr>
          <p:cNvPr id="551" name="Google Shape;551;p23: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552" name="Google Shape;552;p23: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2"/>
        <p:cNvGrpSpPr/>
        <p:nvPr/>
      </p:nvGrpSpPr>
      <p:grpSpPr>
        <a:xfrm>
          <a:off x="0" y="0"/>
          <a:ext cx="0" cy="0"/>
          <a:chOff x="0" y="0"/>
          <a:chExt cx="0" cy="0"/>
        </a:xfrm>
      </p:grpSpPr>
      <p:sp>
        <p:nvSpPr>
          <p:cNvPr id="573" name="Google Shape;573;p24: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74" name="Google Shape;574;p24: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3" name="Google Shape;13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Cyberbullying has been defined by the National Crime Prevention Council as when the Internet, cell phones or other devices are used to send or post text or images intended to hurt or embarrass another person. It has grown as a social menace, afflicting children and adults in severe ways. Unlike traditional bullying which was limited to street, school yards or workplace, the spread of the networking sites have bought up this activity to individual's home and life causing psychological, emotional and physical stress.</a:t>
            </a:r>
            <a:endParaRPr/>
          </a:p>
        </p:txBody>
      </p:sp>
      <p:sp>
        <p:nvSpPr>
          <p:cNvPr id="134" name="Google Shape;134;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3</a:t>
            </a:fld>
            <a:endParaRPr sz="1200">
              <a:solidFill>
                <a:schemeClr val="dk1"/>
              </a:solidFill>
              <a:latin typeface="Calibri"/>
              <a:ea typeface="Calibri"/>
              <a:cs typeface="Calibri"/>
              <a:sym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6: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6" name="Google Shape;156;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Calibri"/>
              <a:buNone/>
            </a:pPr>
            <a:r>
              <a:rPr lang="id-ID" sz="1200" b="0" i="0" u="none" strike="noStrike" cap="none">
                <a:solidFill>
                  <a:schemeClr val="dk1"/>
                </a:solidFill>
                <a:latin typeface="Calibri"/>
                <a:ea typeface="Calibri"/>
                <a:cs typeface="Calibri"/>
                <a:sym typeface="Calibri"/>
              </a:rPr>
              <a:t>Engaging in various forms of social media is a routine activity. This constant connection to the world through electronic media creates the platform for constant bullying. The most frequent venues by which participants of a survey conducted by “” indicated they had been victimized were texting Twitter (45.5%), Facebook (38.6%), Instagram (13.7%), and YouTube (11.4%) and these number reveal that there have been an ever increasing number of people admitting to have dealt with the scourage of cyberbullying in an online networking platform. </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157" name="Google Shape;157;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4</a:t>
            </a:fld>
            <a:endParaRPr sz="1200">
              <a:solidFill>
                <a:schemeClr val="dk1"/>
              </a:solidFill>
              <a:latin typeface="Calibri"/>
              <a:ea typeface="Calibri"/>
              <a:cs typeface="Calibri"/>
              <a:sym typeface="Calibri"/>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7: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95" name="Google Shape;19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 Detection of cyberbullying in social media is a challenging task because the Definition of what constitutes cyberbullying is quite subjective.  Across multiple SMPs, cyberbullies attack victims on different topics such as race, religion, and gender. Depending on the topic of cyberbullying, vocabulary and perceived meaning of words vary significantly across SMPs. For example, in our experiments we found that for word `fat', the most similar words as per Twitter dataset are `female' and `woman’. However, other two datasets do not show such particular bias against women.  Fast evolving words and hashtags in social media make it difficult to detect cyberbullying using swear word list based simple filtering approaches.</a:t>
            </a:r>
            <a:endParaRPr/>
          </a:p>
        </p:txBody>
      </p:sp>
      <p:sp>
        <p:nvSpPr>
          <p:cNvPr id="196" name="Google Shape;19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5</a:t>
            </a:fld>
            <a:endParaRPr sz="1200">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8:notes"/>
          <p:cNvSpPr txBox="1">
            <a:spLocks noGrp="1"/>
          </p:cNvSpPr>
          <p:nvPr>
            <p:ph type="body" idx="1"/>
          </p:nvPr>
        </p:nvSpPr>
        <p:spPr>
          <a:xfrm>
            <a:off x="685800" y="4400550"/>
            <a:ext cx="5486400" cy="3600450"/>
          </a:xfrm>
          <a:prstGeom prst="rect">
            <a:avLst/>
          </a:prstGeom>
          <a:noFill/>
          <a:ln>
            <a:noFill/>
          </a:ln>
        </p:spPr>
        <p:txBody>
          <a:bodyPr spcFirstLastPara="1" wrap="square" lIns="91425" tIns="91425" rIns="91425" bIns="91425"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Here is a brief timeline of existing work on cyberbullying. Use of social media exploded with launching of multiple platforms such as Wikipedia (2001), MySpace (2003), Orkut (2004), Facebook (2004), and Twitter (2005) between 2001 and 2006.  By 2006, researchers had pointed that cyberbullying was as serious phenomenon as online bullying.  However, automatic detection of cyberbullying was addressed only since 2009. The very early work focuses on applying a few machine learning methods on handcrafted features, like, the presence of indicative words, sentiment lexicons, POS tagging etc from datasets collected from a single SMP and evaluate success in terms of measures such as F1 score and accuracy. However, with social media, this list is expanding everyday and may vary from one platform to other Towards, 2015, People tried using embeddings as representation for the text.  Only recently, deep learning has been applied for cyberbullying detection.</a:t>
            </a:r>
            <a:endParaRPr/>
          </a:p>
          <a:p>
            <a:pPr marL="0" marR="0" lvl="0" indent="0" algn="l" rtl="0">
              <a:spcBef>
                <a:spcPts val="0"/>
              </a:spcBef>
              <a:spcAft>
                <a:spcPts val="0"/>
              </a:spcAft>
              <a:buClr>
                <a:schemeClr val="dk1"/>
              </a:buClr>
              <a:buSzPts val="1200"/>
              <a:buFont typeface="Calibri"/>
              <a:buNone/>
            </a:pPr>
            <a:endParaRPr sz="1200" b="0" i="0" u="none" strike="noStrike" cap="none">
              <a:solidFill>
                <a:schemeClr val="dk1"/>
              </a:solidFill>
              <a:latin typeface="Calibri"/>
              <a:ea typeface="Calibri"/>
              <a:cs typeface="Calibri"/>
              <a:sym typeface="Calibri"/>
            </a:endParaRPr>
          </a:p>
        </p:txBody>
      </p:sp>
      <p:sp>
        <p:nvSpPr>
          <p:cNvPr id="216" name="Google Shape;216;p8: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9: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81" name="Google Shape;281;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Past works on cyberbullying detection have at least one of the three bottlenecks. First (Bottleneck B1), they target only one particular social media platform. How these methods perform across other SMPs is unknown. Second (Bottleneck B2), they address only one topic of cyberbullying such as racism, and sexism. Depending on the topic, vocabulary and nature of cyberbullying changes. Third (Bottleneck B3), they rely on carefully handcrafted features which are not robust against variations in writing style.</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282" name="Google Shape;282;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7</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1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We cover three different types of social networks: teen oriented Q&amp;A forum (Formspring), large microblogging platform (Twitter), and collaborative knowledge repository (Wikipedia talk pages).  Each</a:t>
            </a:r>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dataset addresses a different topic of cyberbullying. Twitter dataset contains examples of racism and sexism. Wikipedia dataset contains examples of personal attack. Formspring dataset is not specifically about any single topic.  For each dataset, there are only a few posts with large size, so We truncate large posts to the size of post ranked at 95 percentile in that dataset. While formaspring and Wikipedia allows anonymity, we don’t have such option available for Twitter.</a:t>
            </a:r>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325" name="Google Shape;325;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8</a:t>
            </a:fld>
            <a:endParaRPr sz="1200">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1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8" name="Google Shape;378;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Before moving on to Models description, I would like to talk a bit about the use of swear words and anonymity in SMPs. We extract statistics from our datasets such as P(B),</a:t>
            </a: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So lets focus on this column, as you can se P(B|S) is &lt; 1 so Swear word list based methods will have low precision. In fact for formspring, 78% of swearing …</a:t>
            </a: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r>
              <a:rPr lang="id-ID" sz="1200" b="0" i="0" u="none" strike="noStrike" cap="none">
                <a:solidFill>
                  <a:schemeClr val="dk1"/>
                </a:solidFill>
                <a:latin typeface="Calibri"/>
                <a:ea typeface="Calibri"/>
                <a:cs typeface="Calibri"/>
                <a:sym typeface="Calibri"/>
              </a:rPr>
              <a:t>Again,Swear word list based methods will also have a low recall as P(S|B) is not close to 1. Further, anonymity might not be allowed by many SMPs such as Twitter.</a:t>
            </a:r>
            <a:endParaRPr sz="1200" b="0" i="0" u="none" strike="noStrike" cap="none">
              <a:solidFill>
                <a:schemeClr val="dk1"/>
              </a:solidFill>
              <a:latin typeface="Calibri"/>
              <a:ea typeface="Calibri"/>
              <a:cs typeface="Calibri"/>
              <a:sym typeface="Calibri"/>
            </a:endParaRPr>
          </a:p>
          <a:p>
            <a:pPr marL="0" marR="0" lvl="0" indent="0" algn="l" rtl="0">
              <a:spcBef>
                <a:spcPts val="0"/>
              </a:spcBef>
              <a:spcAft>
                <a:spcPts val="0"/>
              </a:spcAft>
              <a:buNone/>
            </a:pPr>
            <a:br>
              <a:rPr lang="id-ID" sz="1200" b="0" i="0" u="none" strike="noStrike" cap="none">
                <a:solidFill>
                  <a:schemeClr val="dk1"/>
                </a:solidFill>
                <a:latin typeface="Calibri"/>
                <a:ea typeface="Calibri"/>
                <a:cs typeface="Calibri"/>
                <a:sym typeface="Calibri"/>
              </a:rPr>
            </a:br>
            <a:br>
              <a:rPr lang="id-ID" sz="1200" b="0" i="0" u="none" strike="noStrike" cap="none">
                <a:solidFill>
                  <a:schemeClr val="dk1"/>
                </a:solidFill>
                <a:latin typeface="Calibri"/>
                <a:ea typeface="Calibri"/>
                <a:cs typeface="Calibri"/>
                <a:sym typeface="Calibri"/>
              </a:rPr>
            </a:br>
            <a:endParaRPr sz="1200" b="0" i="0" u="none" strike="noStrike" cap="none">
              <a:solidFill>
                <a:schemeClr val="dk1"/>
              </a:solidFill>
              <a:latin typeface="Calibri"/>
              <a:ea typeface="Calibri"/>
              <a:cs typeface="Calibri"/>
              <a:sym typeface="Calibri"/>
            </a:endParaRPr>
          </a:p>
        </p:txBody>
      </p:sp>
      <p:sp>
        <p:nvSpPr>
          <p:cNvPr id="379" name="Google Shape;379;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id-ID" sz="1200">
                <a:solidFill>
                  <a:schemeClr val="dk1"/>
                </a:solidFill>
                <a:latin typeface="Calibri"/>
                <a:ea typeface="Calibri"/>
                <a:cs typeface="Calibri"/>
                <a:sym typeface="Calibri"/>
              </a:rPr>
              <a:t>9</a:t>
            </a:fld>
            <a:endParaRPr sz="1200">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5_Title Slide">
  <p:cSld name="25_Title Slide">
    <p:spTree>
      <p:nvGrpSpPr>
        <p:cNvPr id="1" name="Shape 15"/>
        <p:cNvGrpSpPr/>
        <p:nvPr/>
      </p:nvGrpSpPr>
      <p:grpSpPr>
        <a:xfrm>
          <a:off x="0" y="0"/>
          <a:ext cx="0" cy="0"/>
          <a:chOff x="0" y="0"/>
          <a:chExt cx="0" cy="0"/>
        </a:xfrm>
      </p:grpSpPr>
      <p:sp>
        <p:nvSpPr>
          <p:cNvPr id="16" name="Google Shape;16;p2"/>
          <p:cNvSpPr/>
          <p:nvPr/>
        </p:nvSpPr>
        <p:spPr>
          <a:xfrm>
            <a:off x="8646737" y="273543"/>
            <a:ext cx="346436" cy="345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Calibri"/>
              <a:ea typeface="Calibri"/>
              <a:cs typeface="Calibri"/>
              <a:sym typeface="Calibri"/>
            </a:endParaRPr>
          </a:p>
        </p:txBody>
      </p:sp>
      <p:sp>
        <p:nvSpPr>
          <p:cNvPr id="17" name="Google Shape;17;p2"/>
          <p:cNvSpPr/>
          <p:nvPr/>
        </p:nvSpPr>
        <p:spPr>
          <a:xfrm>
            <a:off x="8646737" y="573424"/>
            <a:ext cx="346436" cy="45719"/>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b="0" i="0" u="none" strike="noStrike" cap="none">
              <a:solidFill>
                <a:schemeClr val="lt1"/>
              </a:solidFill>
              <a:latin typeface="Calibri"/>
              <a:ea typeface="Calibri"/>
              <a:cs typeface="Calibri"/>
              <a:sym typeface="Calibri"/>
            </a:endParaRPr>
          </a:p>
        </p:txBody>
      </p:sp>
      <p:sp>
        <p:nvSpPr>
          <p:cNvPr id="18" name="Google Shape;18;p2"/>
          <p:cNvSpPr txBox="1"/>
          <p:nvPr/>
        </p:nvSpPr>
        <p:spPr>
          <a:xfrm>
            <a:off x="8647472" y="305131"/>
            <a:ext cx="344966" cy="25391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d-ID" sz="1050" b="1" i="0" u="none" strike="noStrike" cap="none">
                <a:solidFill>
                  <a:schemeClr val="lt1"/>
                </a:solidFill>
                <a:latin typeface="Calibri"/>
                <a:ea typeface="Calibri"/>
                <a:cs typeface="Calibri"/>
                <a:sym typeface="Calibri"/>
              </a:rPr>
              <a:t>‹#›</a:t>
            </a:fld>
            <a:endParaRPr sz="1050" b="0" i="0" u="none" strike="noStrike" cap="none">
              <a:solidFill>
                <a:schemeClr val="lt1"/>
              </a:solidFill>
              <a:latin typeface="Calibri"/>
              <a:ea typeface="Calibri"/>
              <a:cs typeface="Calibri"/>
              <a:sym typeface="Calibri"/>
            </a:endParaRPr>
          </a:p>
        </p:txBody>
      </p:sp>
      <p:grpSp>
        <p:nvGrpSpPr>
          <p:cNvPr id="19" name="Google Shape;19;p2"/>
          <p:cNvGrpSpPr/>
          <p:nvPr/>
        </p:nvGrpSpPr>
        <p:grpSpPr>
          <a:xfrm>
            <a:off x="260564" y="6409324"/>
            <a:ext cx="168062" cy="221156"/>
            <a:chOff x="4328868" y="5502988"/>
            <a:chExt cx="500307" cy="493774"/>
          </a:xfrm>
        </p:grpSpPr>
        <p:sp>
          <p:nvSpPr>
            <p:cNvPr id="20" name="Google Shape;20;p2"/>
            <p:cNvSpPr/>
            <p:nvPr/>
          </p:nvSpPr>
          <p:spPr>
            <a:xfrm>
              <a:off x="4520555"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21" name="Google Shape;21;p2"/>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grpSp>
        <p:nvGrpSpPr>
          <p:cNvPr id="22" name="Google Shape;22;p2"/>
          <p:cNvGrpSpPr/>
          <p:nvPr/>
        </p:nvGrpSpPr>
        <p:grpSpPr>
          <a:xfrm flipH="1">
            <a:off x="700282" y="6409324"/>
            <a:ext cx="168062" cy="221156"/>
            <a:chOff x="4328868" y="5502988"/>
            <a:chExt cx="500307" cy="493774"/>
          </a:xfrm>
        </p:grpSpPr>
        <p:sp>
          <p:nvSpPr>
            <p:cNvPr id="23" name="Google Shape;23;p2"/>
            <p:cNvSpPr/>
            <p:nvPr/>
          </p:nvSpPr>
          <p:spPr>
            <a:xfrm>
              <a:off x="4520556"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24" name="Google Shape;24;p2"/>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cxnSp>
        <p:nvCxnSpPr>
          <p:cNvPr id="25" name="Google Shape;25;p2"/>
          <p:cNvCxnSpPr/>
          <p:nvPr/>
        </p:nvCxnSpPr>
        <p:spPr>
          <a:xfrm>
            <a:off x="414532" y="6522684"/>
            <a:ext cx="285750" cy="0"/>
          </a:xfrm>
          <a:prstGeom prst="straightConnector1">
            <a:avLst/>
          </a:prstGeom>
          <a:noFill/>
          <a:ln w="12700" cap="flat" cmpd="sng">
            <a:solidFill>
              <a:srgbClr val="D8D8D8"/>
            </a:solidFill>
            <a:prstDash val="dash"/>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56_Title Slide">
  <p:cSld name="56_Title Slide">
    <p:spTree>
      <p:nvGrpSpPr>
        <p:cNvPr id="1" name="Shape 30"/>
        <p:cNvGrpSpPr/>
        <p:nvPr/>
      </p:nvGrpSpPr>
      <p:grpSpPr>
        <a:xfrm>
          <a:off x="0" y="0"/>
          <a:ext cx="0" cy="0"/>
          <a:chOff x="0" y="0"/>
          <a:chExt cx="0" cy="0"/>
        </a:xfrm>
      </p:grpSpPr>
      <p:sp>
        <p:nvSpPr>
          <p:cNvPr id="31" name="Google Shape;31;p4"/>
          <p:cNvSpPr>
            <a:spLocks noGrp="1"/>
          </p:cNvSpPr>
          <p:nvPr>
            <p:ph type="pic" idx="2"/>
          </p:nvPr>
        </p:nvSpPr>
        <p:spPr>
          <a:xfrm>
            <a:off x="0" y="0"/>
            <a:ext cx="9144000" cy="5399088"/>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chemeClr val="accent2"/>
              </a:buClr>
              <a:buSzPts val="2700"/>
              <a:buFont typeface="Arial"/>
              <a:buChar char="•"/>
              <a:defRPr sz="2700" b="0" i="0" u="none" strike="noStrike" cap="none">
                <a:solidFill>
                  <a:schemeClr val="accent2"/>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32" name="Google Shape;32;p4"/>
          <p:cNvGrpSpPr/>
          <p:nvPr/>
        </p:nvGrpSpPr>
        <p:grpSpPr>
          <a:xfrm>
            <a:off x="260564" y="6409324"/>
            <a:ext cx="168062" cy="221156"/>
            <a:chOff x="4328868" y="5502988"/>
            <a:chExt cx="500307" cy="493774"/>
          </a:xfrm>
        </p:grpSpPr>
        <p:sp>
          <p:nvSpPr>
            <p:cNvPr id="33" name="Google Shape;33;p4"/>
            <p:cNvSpPr/>
            <p:nvPr/>
          </p:nvSpPr>
          <p:spPr>
            <a:xfrm>
              <a:off x="4520555"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34" name="Google Shape;34;p4"/>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grpSp>
        <p:nvGrpSpPr>
          <p:cNvPr id="35" name="Google Shape;35;p4"/>
          <p:cNvGrpSpPr/>
          <p:nvPr/>
        </p:nvGrpSpPr>
        <p:grpSpPr>
          <a:xfrm flipH="1">
            <a:off x="700282" y="6409324"/>
            <a:ext cx="168062" cy="221156"/>
            <a:chOff x="4328868" y="5502988"/>
            <a:chExt cx="500307" cy="493774"/>
          </a:xfrm>
        </p:grpSpPr>
        <p:sp>
          <p:nvSpPr>
            <p:cNvPr id="36" name="Google Shape;36;p4"/>
            <p:cNvSpPr/>
            <p:nvPr/>
          </p:nvSpPr>
          <p:spPr>
            <a:xfrm>
              <a:off x="4520556"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37" name="Google Shape;37;p4"/>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cxnSp>
        <p:nvCxnSpPr>
          <p:cNvPr id="38" name="Google Shape;38;p4"/>
          <p:cNvCxnSpPr/>
          <p:nvPr/>
        </p:nvCxnSpPr>
        <p:spPr>
          <a:xfrm>
            <a:off x="414532" y="6522684"/>
            <a:ext cx="285750" cy="0"/>
          </a:xfrm>
          <a:prstGeom prst="straightConnector1">
            <a:avLst/>
          </a:prstGeom>
          <a:noFill/>
          <a:ln w="12700" cap="flat" cmpd="sng">
            <a:solidFill>
              <a:srgbClr val="D8D8D8"/>
            </a:solidFill>
            <a:prstDash val="dash"/>
            <a:miter lim="800000"/>
            <a:headEnd type="none" w="sm" len="sm"/>
            <a:tailEnd type="none" w="sm" len="sm"/>
          </a:ln>
        </p:spPr>
      </p:cxnSp>
      <p:sp>
        <p:nvSpPr>
          <p:cNvPr id="39" name="Google Shape;39;p4"/>
          <p:cNvSpPr/>
          <p:nvPr/>
        </p:nvSpPr>
        <p:spPr>
          <a:xfrm>
            <a:off x="8646737" y="273543"/>
            <a:ext cx="346436" cy="345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0" name="Google Shape;40;p4"/>
          <p:cNvSpPr/>
          <p:nvPr/>
        </p:nvSpPr>
        <p:spPr>
          <a:xfrm>
            <a:off x="8646737" y="573424"/>
            <a:ext cx="346436" cy="45719"/>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1" name="Google Shape;41;p4"/>
          <p:cNvSpPr txBox="1"/>
          <p:nvPr/>
        </p:nvSpPr>
        <p:spPr>
          <a:xfrm>
            <a:off x="8647472" y="305131"/>
            <a:ext cx="344966" cy="25391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d-ID" sz="1050" b="1">
                <a:solidFill>
                  <a:schemeClr val="lt1"/>
                </a:solidFill>
                <a:latin typeface="Calibri"/>
                <a:ea typeface="Calibri"/>
                <a:cs typeface="Calibri"/>
                <a:sym typeface="Calibri"/>
              </a:rPr>
              <a:t>‹#›</a:t>
            </a:fld>
            <a:endParaRPr sz="1050">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59_Title Slide">
  <p:cSld name="59_Title Slide">
    <p:spTree>
      <p:nvGrpSpPr>
        <p:cNvPr id="1" name="Shape 42"/>
        <p:cNvGrpSpPr/>
        <p:nvPr/>
      </p:nvGrpSpPr>
      <p:grpSpPr>
        <a:xfrm>
          <a:off x="0" y="0"/>
          <a:ext cx="0" cy="0"/>
          <a:chOff x="0" y="0"/>
          <a:chExt cx="0" cy="0"/>
        </a:xfrm>
      </p:grpSpPr>
      <p:sp>
        <p:nvSpPr>
          <p:cNvPr id="43" name="Google Shape;43;p5"/>
          <p:cNvSpPr>
            <a:spLocks noGrp="1"/>
          </p:cNvSpPr>
          <p:nvPr>
            <p:ph type="pic" idx="2"/>
          </p:nvPr>
        </p:nvSpPr>
        <p:spPr>
          <a:xfrm>
            <a:off x="0" y="2352185"/>
            <a:ext cx="9144000" cy="1984560"/>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chemeClr val="accent2"/>
              </a:buClr>
              <a:buSzPts val="1200"/>
              <a:buFont typeface="Arial"/>
              <a:buChar char="•"/>
              <a:defRPr sz="1200" b="0" i="0" u="none" strike="noStrike" cap="none">
                <a:solidFill>
                  <a:schemeClr val="accent2"/>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44" name="Google Shape;44;p5"/>
          <p:cNvGrpSpPr/>
          <p:nvPr/>
        </p:nvGrpSpPr>
        <p:grpSpPr>
          <a:xfrm>
            <a:off x="260564" y="6409324"/>
            <a:ext cx="168062" cy="221156"/>
            <a:chOff x="4328868" y="5502988"/>
            <a:chExt cx="500307" cy="493774"/>
          </a:xfrm>
        </p:grpSpPr>
        <p:sp>
          <p:nvSpPr>
            <p:cNvPr id="45" name="Google Shape;45;p5"/>
            <p:cNvSpPr/>
            <p:nvPr/>
          </p:nvSpPr>
          <p:spPr>
            <a:xfrm>
              <a:off x="4520555"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46" name="Google Shape;46;p5"/>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grpSp>
        <p:nvGrpSpPr>
          <p:cNvPr id="47" name="Google Shape;47;p5"/>
          <p:cNvGrpSpPr/>
          <p:nvPr/>
        </p:nvGrpSpPr>
        <p:grpSpPr>
          <a:xfrm flipH="1">
            <a:off x="700282" y="6409324"/>
            <a:ext cx="168062" cy="221156"/>
            <a:chOff x="4328868" y="5502988"/>
            <a:chExt cx="500307" cy="493774"/>
          </a:xfrm>
        </p:grpSpPr>
        <p:sp>
          <p:nvSpPr>
            <p:cNvPr id="48" name="Google Shape;48;p5"/>
            <p:cNvSpPr/>
            <p:nvPr/>
          </p:nvSpPr>
          <p:spPr>
            <a:xfrm>
              <a:off x="4520556"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49" name="Google Shape;49;p5"/>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cxnSp>
        <p:nvCxnSpPr>
          <p:cNvPr id="50" name="Google Shape;50;p5"/>
          <p:cNvCxnSpPr/>
          <p:nvPr/>
        </p:nvCxnSpPr>
        <p:spPr>
          <a:xfrm>
            <a:off x="414532" y="6522684"/>
            <a:ext cx="285750" cy="0"/>
          </a:xfrm>
          <a:prstGeom prst="straightConnector1">
            <a:avLst/>
          </a:prstGeom>
          <a:noFill/>
          <a:ln w="12700" cap="flat" cmpd="sng">
            <a:solidFill>
              <a:srgbClr val="D8D8D8"/>
            </a:solidFill>
            <a:prstDash val="dash"/>
            <a:miter lim="800000"/>
            <a:headEnd type="none" w="sm" len="sm"/>
            <a:tailEnd type="none" w="sm" len="sm"/>
          </a:ln>
        </p:spPr>
      </p:cxnSp>
      <p:sp>
        <p:nvSpPr>
          <p:cNvPr id="51" name="Google Shape;51;p5"/>
          <p:cNvSpPr/>
          <p:nvPr/>
        </p:nvSpPr>
        <p:spPr>
          <a:xfrm>
            <a:off x="8646737" y="273543"/>
            <a:ext cx="346436" cy="345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52" name="Google Shape;52;p5"/>
          <p:cNvSpPr/>
          <p:nvPr/>
        </p:nvSpPr>
        <p:spPr>
          <a:xfrm>
            <a:off x="8646737" y="573424"/>
            <a:ext cx="346436" cy="45719"/>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53" name="Google Shape;53;p5"/>
          <p:cNvSpPr txBox="1"/>
          <p:nvPr/>
        </p:nvSpPr>
        <p:spPr>
          <a:xfrm>
            <a:off x="8647472" y="305131"/>
            <a:ext cx="344966" cy="25391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d-ID" sz="1050" b="1">
                <a:solidFill>
                  <a:schemeClr val="lt1"/>
                </a:solidFill>
                <a:latin typeface="Calibri"/>
                <a:ea typeface="Calibri"/>
                <a:cs typeface="Calibri"/>
                <a:sym typeface="Calibri"/>
              </a:rPr>
              <a:t>‹#›</a:t>
            </a:fld>
            <a:endParaRPr sz="1050">
              <a:solidFill>
                <a:schemeClr val="lt1"/>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60_Title Slide">
  <p:cSld name="60_Title Slide">
    <p:spTree>
      <p:nvGrpSpPr>
        <p:cNvPr id="1" name="Shape 54"/>
        <p:cNvGrpSpPr/>
        <p:nvPr/>
      </p:nvGrpSpPr>
      <p:grpSpPr>
        <a:xfrm>
          <a:off x="0" y="0"/>
          <a:ext cx="0" cy="0"/>
          <a:chOff x="0" y="0"/>
          <a:chExt cx="0" cy="0"/>
        </a:xfrm>
      </p:grpSpPr>
      <p:sp>
        <p:nvSpPr>
          <p:cNvPr id="55" name="Google Shape;55;p6"/>
          <p:cNvSpPr>
            <a:spLocks noGrp="1"/>
          </p:cNvSpPr>
          <p:nvPr>
            <p:ph type="pic" idx="2"/>
          </p:nvPr>
        </p:nvSpPr>
        <p:spPr>
          <a:xfrm>
            <a:off x="1087630" y="2570959"/>
            <a:ext cx="1273385" cy="1274400"/>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chemeClr val="accent2"/>
              </a:buClr>
              <a:buSzPts val="1200"/>
              <a:buFont typeface="Arial"/>
              <a:buChar char="•"/>
              <a:defRPr sz="1200" b="0" i="0" u="none" strike="noStrike" cap="none">
                <a:solidFill>
                  <a:schemeClr val="accent2"/>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6" name="Google Shape;56;p6"/>
          <p:cNvSpPr>
            <a:spLocks noGrp="1"/>
          </p:cNvSpPr>
          <p:nvPr>
            <p:ph type="pic" idx="3"/>
          </p:nvPr>
        </p:nvSpPr>
        <p:spPr>
          <a:xfrm>
            <a:off x="2978898" y="2570959"/>
            <a:ext cx="1273385" cy="1274400"/>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chemeClr val="accent2"/>
              </a:buClr>
              <a:buSzPts val="1200"/>
              <a:buFont typeface="Arial"/>
              <a:buChar char="•"/>
              <a:defRPr sz="1200" b="0" i="0" u="none" strike="noStrike" cap="none">
                <a:solidFill>
                  <a:schemeClr val="accent2"/>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7" name="Google Shape;57;p6"/>
          <p:cNvSpPr>
            <a:spLocks noGrp="1"/>
          </p:cNvSpPr>
          <p:nvPr>
            <p:ph type="pic" idx="4"/>
          </p:nvPr>
        </p:nvSpPr>
        <p:spPr>
          <a:xfrm>
            <a:off x="4881589" y="2570959"/>
            <a:ext cx="1273385" cy="1274400"/>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chemeClr val="accent2"/>
              </a:buClr>
              <a:buSzPts val="1200"/>
              <a:buFont typeface="Arial"/>
              <a:buChar char="•"/>
              <a:defRPr sz="1200" b="0" i="0" u="none" strike="noStrike" cap="none">
                <a:solidFill>
                  <a:schemeClr val="accent2"/>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58" name="Google Shape;58;p6"/>
          <p:cNvSpPr>
            <a:spLocks noGrp="1"/>
          </p:cNvSpPr>
          <p:nvPr>
            <p:ph type="pic" idx="5"/>
          </p:nvPr>
        </p:nvSpPr>
        <p:spPr>
          <a:xfrm>
            <a:off x="6772856" y="2570959"/>
            <a:ext cx="1273385" cy="1274400"/>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chemeClr val="accent2"/>
              </a:buClr>
              <a:buSzPts val="1200"/>
              <a:buFont typeface="Arial"/>
              <a:buChar char="•"/>
              <a:defRPr sz="1200" b="0" i="0" u="none" strike="noStrike" cap="none">
                <a:solidFill>
                  <a:schemeClr val="accent2"/>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59" name="Google Shape;59;p6"/>
          <p:cNvGrpSpPr/>
          <p:nvPr/>
        </p:nvGrpSpPr>
        <p:grpSpPr>
          <a:xfrm>
            <a:off x="260564" y="6409324"/>
            <a:ext cx="168062" cy="221156"/>
            <a:chOff x="4328868" y="5502988"/>
            <a:chExt cx="500307" cy="493774"/>
          </a:xfrm>
        </p:grpSpPr>
        <p:sp>
          <p:nvSpPr>
            <p:cNvPr id="60" name="Google Shape;60;p6"/>
            <p:cNvSpPr/>
            <p:nvPr/>
          </p:nvSpPr>
          <p:spPr>
            <a:xfrm>
              <a:off x="4520555"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61" name="Google Shape;61;p6"/>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grpSp>
        <p:nvGrpSpPr>
          <p:cNvPr id="62" name="Google Shape;62;p6"/>
          <p:cNvGrpSpPr/>
          <p:nvPr/>
        </p:nvGrpSpPr>
        <p:grpSpPr>
          <a:xfrm flipH="1">
            <a:off x="700282" y="6409324"/>
            <a:ext cx="168062" cy="221156"/>
            <a:chOff x="4328868" y="5502988"/>
            <a:chExt cx="500307" cy="493774"/>
          </a:xfrm>
        </p:grpSpPr>
        <p:sp>
          <p:nvSpPr>
            <p:cNvPr id="63" name="Google Shape;63;p6"/>
            <p:cNvSpPr/>
            <p:nvPr/>
          </p:nvSpPr>
          <p:spPr>
            <a:xfrm>
              <a:off x="4520556"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64" name="Google Shape;64;p6"/>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cxnSp>
        <p:nvCxnSpPr>
          <p:cNvPr id="65" name="Google Shape;65;p6"/>
          <p:cNvCxnSpPr/>
          <p:nvPr/>
        </p:nvCxnSpPr>
        <p:spPr>
          <a:xfrm>
            <a:off x="414532" y="6522684"/>
            <a:ext cx="285750" cy="0"/>
          </a:xfrm>
          <a:prstGeom prst="straightConnector1">
            <a:avLst/>
          </a:prstGeom>
          <a:noFill/>
          <a:ln w="12700" cap="flat" cmpd="sng">
            <a:solidFill>
              <a:srgbClr val="D8D8D8"/>
            </a:solidFill>
            <a:prstDash val="dash"/>
            <a:miter lim="800000"/>
            <a:headEnd type="none" w="sm" len="sm"/>
            <a:tailEnd type="none" w="sm" len="sm"/>
          </a:ln>
        </p:spPr>
      </p:cxnSp>
      <p:sp>
        <p:nvSpPr>
          <p:cNvPr id="66" name="Google Shape;66;p6"/>
          <p:cNvSpPr/>
          <p:nvPr/>
        </p:nvSpPr>
        <p:spPr>
          <a:xfrm>
            <a:off x="8646737" y="273543"/>
            <a:ext cx="346436" cy="345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67" name="Google Shape;67;p6"/>
          <p:cNvSpPr/>
          <p:nvPr/>
        </p:nvSpPr>
        <p:spPr>
          <a:xfrm>
            <a:off x="8646737" y="573424"/>
            <a:ext cx="346436" cy="45719"/>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68" name="Google Shape;68;p6"/>
          <p:cNvSpPr txBox="1"/>
          <p:nvPr/>
        </p:nvSpPr>
        <p:spPr>
          <a:xfrm>
            <a:off x="8647472" y="305131"/>
            <a:ext cx="344966" cy="25391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d-ID" sz="1050" b="1">
                <a:solidFill>
                  <a:schemeClr val="lt1"/>
                </a:solidFill>
                <a:latin typeface="Calibri"/>
                <a:ea typeface="Calibri"/>
                <a:cs typeface="Calibri"/>
                <a:sym typeface="Calibri"/>
              </a:rPr>
              <a:t>‹#›</a:t>
            </a:fld>
            <a:endParaRPr sz="1050">
              <a:solidFill>
                <a:schemeClr val="lt1"/>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61_Title Slide">
  <p:cSld name="61_Title Slide">
    <p:spTree>
      <p:nvGrpSpPr>
        <p:cNvPr id="1" name="Shape 69"/>
        <p:cNvGrpSpPr/>
        <p:nvPr/>
      </p:nvGrpSpPr>
      <p:grpSpPr>
        <a:xfrm>
          <a:off x="0" y="0"/>
          <a:ext cx="0" cy="0"/>
          <a:chOff x="0" y="0"/>
          <a:chExt cx="0" cy="0"/>
        </a:xfrm>
      </p:grpSpPr>
      <p:sp>
        <p:nvSpPr>
          <p:cNvPr id="70" name="Google Shape;70;p7"/>
          <p:cNvSpPr>
            <a:spLocks noGrp="1"/>
          </p:cNvSpPr>
          <p:nvPr>
            <p:ph type="pic" idx="2"/>
          </p:nvPr>
        </p:nvSpPr>
        <p:spPr>
          <a:xfrm>
            <a:off x="3707606" y="1778000"/>
            <a:ext cx="1771650" cy="2445905"/>
          </a:xfrm>
          <a:prstGeom prst="rect">
            <a:avLst/>
          </a:prstGeom>
          <a:noFill/>
          <a:ln>
            <a:noFill/>
          </a:ln>
        </p:spPr>
        <p:txBody>
          <a:bodyPr spcFirstLastPara="1" wrap="square" lIns="91425" tIns="91425" rIns="91425" bIns="91425" anchor="t" anchorCtr="0"/>
          <a:lstStyle>
            <a:lvl1pPr marR="0" lvl="0" algn="l" rtl="0">
              <a:lnSpc>
                <a:spcPct val="90000"/>
              </a:lnSpc>
              <a:spcBef>
                <a:spcPts val="1000"/>
              </a:spcBef>
              <a:spcAft>
                <a:spcPts val="0"/>
              </a:spcAft>
              <a:buClr>
                <a:schemeClr val="accent2"/>
              </a:buClr>
              <a:buSzPts val="1200"/>
              <a:buFont typeface="Arial"/>
              <a:buChar char="•"/>
              <a:defRPr sz="1200" b="0" i="0" u="none" strike="noStrike" cap="none">
                <a:solidFill>
                  <a:schemeClr val="accent2"/>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71" name="Google Shape;71;p7"/>
          <p:cNvGrpSpPr/>
          <p:nvPr/>
        </p:nvGrpSpPr>
        <p:grpSpPr>
          <a:xfrm>
            <a:off x="260564" y="6409324"/>
            <a:ext cx="168062" cy="221156"/>
            <a:chOff x="4328868" y="5502988"/>
            <a:chExt cx="500307" cy="493774"/>
          </a:xfrm>
        </p:grpSpPr>
        <p:sp>
          <p:nvSpPr>
            <p:cNvPr id="72" name="Google Shape;72;p7"/>
            <p:cNvSpPr/>
            <p:nvPr/>
          </p:nvSpPr>
          <p:spPr>
            <a:xfrm>
              <a:off x="4520555"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73" name="Google Shape;73;p7"/>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grpSp>
        <p:nvGrpSpPr>
          <p:cNvPr id="74" name="Google Shape;74;p7"/>
          <p:cNvGrpSpPr/>
          <p:nvPr/>
        </p:nvGrpSpPr>
        <p:grpSpPr>
          <a:xfrm flipH="1">
            <a:off x="700282" y="6409324"/>
            <a:ext cx="168062" cy="221156"/>
            <a:chOff x="4328868" y="5502988"/>
            <a:chExt cx="500307" cy="493774"/>
          </a:xfrm>
        </p:grpSpPr>
        <p:sp>
          <p:nvSpPr>
            <p:cNvPr id="75" name="Google Shape;75;p7"/>
            <p:cNvSpPr/>
            <p:nvPr/>
          </p:nvSpPr>
          <p:spPr>
            <a:xfrm>
              <a:off x="4520556"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76" name="Google Shape;76;p7"/>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cxnSp>
        <p:nvCxnSpPr>
          <p:cNvPr id="77" name="Google Shape;77;p7"/>
          <p:cNvCxnSpPr/>
          <p:nvPr/>
        </p:nvCxnSpPr>
        <p:spPr>
          <a:xfrm>
            <a:off x="414532" y="6522684"/>
            <a:ext cx="285750" cy="0"/>
          </a:xfrm>
          <a:prstGeom prst="straightConnector1">
            <a:avLst/>
          </a:prstGeom>
          <a:noFill/>
          <a:ln w="12700" cap="flat" cmpd="sng">
            <a:solidFill>
              <a:srgbClr val="D8D8D8"/>
            </a:solidFill>
            <a:prstDash val="dash"/>
            <a:miter lim="800000"/>
            <a:headEnd type="none" w="sm" len="sm"/>
            <a:tailEnd type="none" w="sm" len="sm"/>
          </a:ln>
        </p:spPr>
      </p:cxnSp>
      <p:sp>
        <p:nvSpPr>
          <p:cNvPr id="78" name="Google Shape;78;p7"/>
          <p:cNvSpPr/>
          <p:nvPr/>
        </p:nvSpPr>
        <p:spPr>
          <a:xfrm>
            <a:off x="8646737" y="273543"/>
            <a:ext cx="346436" cy="345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79" name="Google Shape;79;p7"/>
          <p:cNvSpPr/>
          <p:nvPr/>
        </p:nvSpPr>
        <p:spPr>
          <a:xfrm>
            <a:off x="8646737" y="573424"/>
            <a:ext cx="346436" cy="45719"/>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80" name="Google Shape;80;p7"/>
          <p:cNvSpPr txBox="1"/>
          <p:nvPr/>
        </p:nvSpPr>
        <p:spPr>
          <a:xfrm>
            <a:off x="8647472" y="305131"/>
            <a:ext cx="344966" cy="25391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d-ID" sz="1050" b="1">
                <a:solidFill>
                  <a:schemeClr val="lt1"/>
                </a:solidFill>
                <a:latin typeface="Calibri"/>
                <a:ea typeface="Calibri"/>
                <a:cs typeface="Calibri"/>
                <a:sym typeface="Calibri"/>
              </a:rPr>
              <a:t>‹#›</a:t>
            </a:fld>
            <a:endParaRPr sz="1050">
              <a:solidFill>
                <a:schemeClr val="lt1"/>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62_Title Slide">
  <p:cSld name="62_Title Slide">
    <p:spTree>
      <p:nvGrpSpPr>
        <p:cNvPr id="1" name="Shape 81"/>
        <p:cNvGrpSpPr/>
        <p:nvPr/>
      </p:nvGrpSpPr>
      <p:grpSpPr>
        <a:xfrm>
          <a:off x="0" y="0"/>
          <a:ext cx="0" cy="0"/>
          <a:chOff x="0" y="0"/>
          <a:chExt cx="0" cy="0"/>
        </a:xfrm>
      </p:grpSpPr>
      <p:sp>
        <p:nvSpPr>
          <p:cNvPr id="82" name="Google Shape;82;p8"/>
          <p:cNvSpPr>
            <a:spLocks noGrp="1"/>
          </p:cNvSpPr>
          <p:nvPr>
            <p:ph type="pic" idx="2"/>
          </p:nvPr>
        </p:nvSpPr>
        <p:spPr>
          <a:xfrm>
            <a:off x="972080" y="1585511"/>
            <a:ext cx="1025128" cy="1026000"/>
          </a:xfrm>
          <a:prstGeom prst="ellipse">
            <a:avLst/>
          </a:prstGeom>
          <a:noFill/>
          <a:ln w="57150" cap="flat" cmpd="sng">
            <a:solidFill>
              <a:schemeClr val="accent2"/>
            </a:solidFill>
            <a:prstDash val="solid"/>
            <a:round/>
            <a:headEnd type="none" w="sm" len="sm"/>
            <a:tailEnd type="none" w="sm" len="sm"/>
          </a:ln>
        </p:spPr>
        <p:txBody>
          <a:bodyPr spcFirstLastPara="1" wrap="square" lIns="91425" tIns="91425" rIns="91425" bIns="91425" anchor="t" anchorCtr="0"/>
          <a:lstStyle>
            <a:lvl1pPr marR="0" lvl="0" algn="l" rtl="0">
              <a:lnSpc>
                <a:spcPct val="90000"/>
              </a:lnSpc>
              <a:spcBef>
                <a:spcPts val="1000"/>
              </a:spcBef>
              <a:spcAft>
                <a:spcPts val="0"/>
              </a:spcAft>
              <a:buClr>
                <a:schemeClr val="accent5"/>
              </a:buClr>
              <a:buSzPts val="1050"/>
              <a:buFont typeface="Arial"/>
              <a:buChar char="•"/>
              <a:defRPr sz="1050" b="0" i="0" u="none" strike="noStrike" cap="none">
                <a:solidFill>
                  <a:schemeClr val="accent5"/>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3" name="Google Shape;83;p8"/>
          <p:cNvSpPr>
            <a:spLocks noGrp="1"/>
          </p:cNvSpPr>
          <p:nvPr>
            <p:ph type="pic" idx="3"/>
          </p:nvPr>
        </p:nvSpPr>
        <p:spPr>
          <a:xfrm>
            <a:off x="7146793" y="2565225"/>
            <a:ext cx="1025128" cy="1026000"/>
          </a:xfrm>
          <a:prstGeom prst="ellipse">
            <a:avLst/>
          </a:prstGeom>
          <a:noFill/>
          <a:ln w="57150" cap="flat" cmpd="sng">
            <a:solidFill>
              <a:schemeClr val="accent3"/>
            </a:solidFill>
            <a:prstDash val="solid"/>
            <a:round/>
            <a:headEnd type="none" w="sm" len="sm"/>
            <a:tailEnd type="none" w="sm" len="sm"/>
          </a:ln>
        </p:spPr>
        <p:txBody>
          <a:bodyPr spcFirstLastPara="1" wrap="square" lIns="91425" tIns="91425" rIns="91425" bIns="91425" anchor="t" anchorCtr="0"/>
          <a:lstStyle>
            <a:lvl1pPr marR="0" lvl="0" algn="l" rtl="0">
              <a:lnSpc>
                <a:spcPct val="90000"/>
              </a:lnSpc>
              <a:spcBef>
                <a:spcPts val="1000"/>
              </a:spcBef>
              <a:spcAft>
                <a:spcPts val="0"/>
              </a:spcAft>
              <a:buClr>
                <a:schemeClr val="accent2"/>
              </a:buClr>
              <a:buSzPts val="1050"/>
              <a:buFont typeface="Arial"/>
              <a:buChar char="•"/>
              <a:defRPr sz="1050" b="0" i="0" u="none" strike="noStrike" cap="none">
                <a:solidFill>
                  <a:schemeClr val="accent2"/>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grpSp>
        <p:nvGrpSpPr>
          <p:cNvPr id="84" name="Google Shape;84;p8"/>
          <p:cNvGrpSpPr/>
          <p:nvPr/>
        </p:nvGrpSpPr>
        <p:grpSpPr>
          <a:xfrm>
            <a:off x="260564" y="6409324"/>
            <a:ext cx="168062" cy="221156"/>
            <a:chOff x="4328868" y="5502988"/>
            <a:chExt cx="500307" cy="493774"/>
          </a:xfrm>
        </p:grpSpPr>
        <p:sp>
          <p:nvSpPr>
            <p:cNvPr id="85" name="Google Shape;85;p8"/>
            <p:cNvSpPr/>
            <p:nvPr/>
          </p:nvSpPr>
          <p:spPr>
            <a:xfrm>
              <a:off x="4520555"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86" name="Google Shape;86;p8"/>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grpSp>
        <p:nvGrpSpPr>
          <p:cNvPr id="87" name="Google Shape;87;p8"/>
          <p:cNvGrpSpPr/>
          <p:nvPr/>
        </p:nvGrpSpPr>
        <p:grpSpPr>
          <a:xfrm flipH="1">
            <a:off x="700282" y="6409324"/>
            <a:ext cx="168062" cy="221156"/>
            <a:chOff x="4328868" y="5502988"/>
            <a:chExt cx="500307" cy="493774"/>
          </a:xfrm>
        </p:grpSpPr>
        <p:sp>
          <p:nvSpPr>
            <p:cNvPr id="88" name="Google Shape;88;p8"/>
            <p:cNvSpPr/>
            <p:nvPr/>
          </p:nvSpPr>
          <p:spPr>
            <a:xfrm>
              <a:off x="4520556" y="5649754"/>
              <a:ext cx="116933" cy="200242"/>
            </a:xfrm>
            <a:custGeom>
              <a:avLst/>
              <a:gdLst/>
              <a:ahLst/>
              <a:cxnLst/>
              <a:rect l="l" t="t" r="r" b="b"/>
              <a:pathLst>
                <a:path w="425" h="728" extrusionOk="0">
                  <a:moveTo>
                    <a:pt x="417" y="77"/>
                  </a:moveTo>
                  <a:cubicBezTo>
                    <a:pt x="131" y="364"/>
                    <a:pt x="131" y="364"/>
                    <a:pt x="131" y="364"/>
                  </a:cubicBezTo>
                  <a:cubicBezTo>
                    <a:pt x="417" y="650"/>
                    <a:pt x="417" y="650"/>
                    <a:pt x="417" y="650"/>
                  </a:cubicBezTo>
                  <a:cubicBezTo>
                    <a:pt x="422" y="655"/>
                    <a:pt x="425" y="661"/>
                    <a:pt x="425" y="667"/>
                  </a:cubicBezTo>
                  <a:cubicBezTo>
                    <a:pt x="425" y="673"/>
                    <a:pt x="422" y="680"/>
                    <a:pt x="417" y="684"/>
                  </a:cubicBezTo>
                  <a:cubicBezTo>
                    <a:pt x="381" y="720"/>
                    <a:pt x="381" y="720"/>
                    <a:pt x="381" y="720"/>
                  </a:cubicBezTo>
                  <a:cubicBezTo>
                    <a:pt x="377" y="725"/>
                    <a:pt x="370" y="728"/>
                    <a:pt x="364" y="728"/>
                  </a:cubicBezTo>
                  <a:cubicBezTo>
                    <a:pt x="358" y="728"/>
                    <a:pt x="352" y="725"/>
                    <a:pt x="347" y="720"/>
                  </a:cubicBezTo>
                  <a:cubicBezTo>
                    <a:pt x="8" y="381"/>
                    <a:pt x="8" y="381"/>
                    <a:pt x="8" y="381"/>
                  </a:cubicBezTo>
                  <a:cubicBezTo>
                    <a:pt x="3" y="376"/>
                    <a:pt x="0" y="369"/>
                    <a:pt x="0" y="364"/>
                  </a:cubicBezTo>
                  <a:cubicBezTo>
                    <a:pt x="0" y="358"/>
                    <a:pt x="3" y="351"/>
                    <a:pt x="8" y="347"/>
                  </a:cubicBezTo>
                  <a:cubicBezTo>
                    <a:pt x="347" y="7"/>
                    <a:pt x="347" y="7"/>
                    <a:pt x="347" y="7"/>
                  </a:cubicBezTo>
                  <a:cubicBezTo>
                    <a:pt x="352" y="3"/>
                    <a:pt x="358" y="0"/>
                    <a:pt x="364" y="0"/>
                  </a:cubicBezTo>
                  <a:cubicBezTo>
                    <a:pt x="370" y="0"/>
                    <a:pt x="377" y="3"/>
                    <a:pt x="381" y="7"/>
                  </a:cubicBezTo>
                  <a:cubicBezTo>
                    <a:pt x="417" y="44"/>
                    <a:pt x="417" y="44"/>
                    <a:pt x="417" y="44"/>
                  </a:cubicBezTo>
                  <a:cubicBezTo>
                    <a:pt x="422" y="48"/>
                    <a:pt x="425" y="54"/>
                    <a:pt x="425" y="60"/>
                  </a:cubicBezTo>
                  <a:cubicBezTo>
                    <a:pt x="425" y="66"/>
                    <a:pt x="422" y="73"/>
                    <a:pt x="417" y="77"/>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89" name="Google Shape;89;p8"/>
            <p:cNvSpPr/>
            <p:nvPr/>
          </p:nvSpPr>
          <p:spPr>
            <a:xfrm>
              <a:off x="4328868" y="5502988"/>
              <a:ext cx="500307" cy="493774"/>
            </a:xfrm>
            <a:custGeom>
              <a:avLst/>
              <a:gdLst/>
              <a:ahLst/>
              <a:cxnLst/>
              <a:rect l="l" t="t" r="r" b="b"/>
              <a:pathLst>
                <a:path w="2753" h="2716" extrusionOk="0">
                  <a:moveTo>
                    <a:pt x="2355" y="114"/>
                  </a:moveTo>
                  <a:cubicBezTo>
                    <a:pt x="2512" y="114"/>
                    <a:pt x="2639" y="242"/>
                    <a:pt x="2639" y="399"/>
                  </a:cubicBezTo>
                  <a:cubicBezTo>
                    <a:pt x="2639" y="2317"/>
                    <a:pt x="2639" y="2317"/>
                    <a:pt x="2639" y="2317"/>
                  </a:cubicBezTo>
                  <a:cubicBezTo>
                    <a:pt x="2639" y="2474"/>
                    <a:pt x="2512" y="2602"/>
                    <a:pt x="2355" y="2602"/>
                  </a:cubicBezTo>
                  <a:cubicBezTo>
                    <a:pt x="398" y="2602"/>
                    <a:pt x="398" y="2602"/>
                    <a:pt x="398" y="2602"/>
                  </a:cubicBezTo>
                  <a:cubicBezTo>
                    <a:pt x="241" y="2602"/>
                    <a:pt x="113" y="2474"/>
                    <a:pt x="113" y="2317"/>
                  </a:cubicBezTo>
                  <a:cubicBezTo>
                    <a:pt x="113" y="399"/>
                    <a:pt x="113" y="399"/>
                    <a:pt x="113" y="399"/>
                  </a:cubicBezTo>
                  <a:cubicBezTo>
                    <a:pt x="113" y="242"/>
                    <a:pt x="241" y="114"/>
                    <a:pt x="398" y="114"/>
                  </a:cubicBezTo>
                  <a:cubicBezTo>
                    <a:pt x="2355" y="114"/>
                    <a:pt x="2355" y="114"/>
                    <a:pt x="2355" y="114"/>
                  </a:cubicBezTo>
                  <a:moveTo>
                    <a:pt x="2355" y="0"/>
                  </a:moveTo>
                  <a:cubicBezTo>
                    <a:pt x="398" y="0"/>
                    <a:pt x="398" y="0"/>
                    <a:pt x="398" y="0"/>
                  </a:cubicBezTo>
                  <a:cubicBezTo>
                    <a:pt x="178" y="0"/>
                    <a:pt x="0" y="179"/>
                    <a:pt x="0" y="399"/>
                  </a:cubicBezTo>
                  <a:cubicBezTo>
                    <a:pt x="0" y="2317"/>
                    <a:pt x="0" y="2317"/>
                    <a:pt x="0" y="2317"/>
                  </a:cubicBezTo>
                  <a:cubicBezTo>
                    <a:pt x="0" y="2538"/>
                    <a:pt x="178" y="2716"/>
                    <a:pt x="398" y="2716"/>
                  </a:cubicBezTo>
                  <a:cubicBezTo>
                    <a:pt x="2355" y="2716"/>
                    <a:pt x="2355" y="2716"/>
                    <a:pt x="2355" y="2716"/>
                  </a:cubicBezTo>
                  <a:cubicBezTo>
                    <a:pt x="2575" y="2716"/>
                    <a:pt x="2753" y="2538"/>
                    <a:pt x="2753" y="2317"/>
                  </a:cubicBezTo>
                  <a:cubicBezTo>
                    <a:pt x="2753" y="399"/>
                    <a:pt x="2753" y="399"/>
                    <a:pt x="2753" y="399"/>
                  </a:cubicBezTo>
                  <a:cubicBezTo>
                    <a:pt x="2753" y="179"/>
                    <a:pt x="2575" y="0"/>
                    <a:pt x="2355" y="0"/>
                  </a:cubicBezTo>
                  <a:close/>
                </a:path>
              </a:pathLst>
            </a:custGeom>
            <a:solidFill>
              <a:srgbClr val="7F7F7F"/>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cxnSp>
        <p:nvCxnSpPr>
          <p:cNvPr id="90" name="Google Shape;90;p8"/>
          <p:cNvCxnSpPr/>
          <p:nvPr/>
        </p:nvCxnSpPr>
        <p:spPr>
          <a:xfrm>
            <a:off x="414532" y="6522684"/>
            <a:ext cx="285750" cy="0"/>
          </a:xfrm>
          <a:prstGeom prst="straightConnector1">
            <a:avLst/>
          </a:prstGeom>
          <a:noFill/>
          <a:ln w="12700" cap="flat" cmpd="sng">
            <a:solidFill>
              <a:srgbClr val="D8D8D8"/>
            </a:solidFill>
            <a:prstDash val="dash"/>
            <a:miter lim="800000"/>
            <a:headEnd type="none" w="sm" len="sm"/>
            <a:tailEnd type="none" w="sm" len="sm"/>
          </a:ln>
        </p:spPr>
      </p:cxnSp>
      <p:sp>
        <p:nvSpPr>
          <p:cNvPr id="91" name="Google Shape;91;p8"/>
          <p:cNvSpPr/>
          <p:nvPr/>
        </p:nvSpPr>
        <p:spPr>
          <a:xfrm>
            <a:off x="8646737" y="273543"/>
            <a:ext cx="346436" cy="3456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92" name="Google Shape;92;p8"/>
          <p:cNvSpPr/>
          <p:nvPr/>
        </p:nvSpPr>
        <p:spPr>
          <a:xfrm>
            <a:off x="8646737" y="573424"/>
            <a:ext cx="346436" cy="45719"/>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93" name="Google Shape;93;p8"/>
          <p:cNvSpPr txBox="1"/>
          <p:nvPr/>
        </p:nvSpPr>
        <p:spPr>
          <a:xfrm>
            <a:off x="8647472" y="305131"/>
            <a:ext cx="344966" cy="25391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id-ID" sz="1050" b="1">
                <a:solidFill>
                  <a:schemeClr val="lt1"/>
                </a:solidFill>
                <a:latin typeface="Calibri"/>
                <a:ea typeface="Calibri"/>
                <a:cs typeface="Calibri"/>
                <a:sym typeface="Calibri"/>
              </a:rPr>
              <a:t>‹#›</a:t>
            </a:fld>
            <a:endParaRPr sz="1050">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628650" y="365126"/>
            <a:ext cx="7886700" cy="1325563"/>
          </a:xfrm>
          <a:prstGeom prst="rect">
            <a:avLst/>
          </a:prstGeom>
          <a:noFill/>
          <a:ln>
            <a:noFill/>
          </a:ln>
        </p:spPr>
        <p:txBody>
          <a:bodyPr spcFirstLastPara="1" wrap="square" lIns="91425" tIns="91425" rIns="91425" bIns="91425" anchor="ctr" anchorCtr="0"/>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628650" y="1825625"/>
            <a:ext cx="7886700" cy="4351338"/>
          </a:xfrm>
          <a:prstGeom prst="rect">
            <a:avLst/>
          </a:prstGeom>
          <a:noFill/>
          <a:ln>
            <a:noFill/>
          </a:ln>
        </p:spPr>
        <p:txBody>
          <a:bodyPr spcFirstLastPara="1" wrap="square" lIns="91425" tIns="91425" rIns="91425" bIns="91425" anchor="t" anchorCtr="0"/>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dt" idx="10"/>
          </p:nvPr>
        </p:nvSpPr>
        <p:spPr>
          <a:xfrm>
            <a:off x="628650" y="6356351"/>
            <a:ext cx="2057400" cy="365125"/>
          </a:xfrm>
          <a:prstGeom prst="rect">
            <a:avLst/>
          </a:prstGeom>
          <a:noFill/>
          <a:ln>
            <a:noFill/>
          </a:ln>
        </p:spPr>
        <p:txBody>
          <a:bodyPr spcFirstLastPara="1" wrap="square" lIns="91425" tIns="91425" rIns="91425" bIns="91425" anchor="ctr" anchorCtr="0"/>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
          <p:cNvSpPr txBox="1">
            <a:spLocks noGrp="1"/>
          </p:cNvSpPr>
          <p:nvPr>
            <p:ph type="ftr" idx="11"/>
          </p:nvPr>
        </p:nvSpPr>
        <p:spPr>
          <a:xfrm>
            <a:off x="3028950" y="6356351"/>
            <a:ext cx="3086100" cy="365125"/>
          </a:xfrm>
          <a:prstGeom prst="rect">
            <a:avLst/>
          </a:prstGeom>
          <a:noFill/>
          <a:ln>
            <a:noFill/>
          </a:ln>
        </p:spPr>
        <p:txBody>
          <a:bodyPr spcFirstLastPara="1" wrap="square" lIns="91425" tIns="91425" rIns="91425" bIns="91425" anchor="ctr" anchorCtr="0"/>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id-ID"/>
              <a:t>‹#›</a:t>
            </a:fld>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1" r:id="rId3"/>
    <p:sldLayoutId id="2147483652" r:id="rId4"/>
    <p:sldLayoutId id="2147483653" r:id="rId5"/>
    <p:sldLayoutId id="2147483654"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8"/>
        <p:cNvGrpSpPr/>
        <p:nvPr/>
      </p:nvGrpSpPr>
      <p:grpSpPr>
        <a:xfrm>
          <a:off x="0" y="0"/>
          <a:ext cx="0" cy="0"/>
          <a:chOff x="0" y="0"/>
          <a:chExt cx="0" cy="0"/>
        </a:xfrm>
      </p:grpSpPr>
      <p:cxnSp>
        <p:nvCxnSpPr>
          <p:cNvPr id="100" name="Google Shape;100;p9"/>
          <p:cNvCxnSpPr/>
          <p:nvPr/>
        </p:nvCxnSpPr>
        <p:spPr>
          <a:xfrm>
            <a:off x="3805970" y="3429000"/>
            <a:ext cx="1532047" cy="0"/>
          </a:xfrm>
          <a:prstGeom prst="straightConnector1">
            <a:avLst/>
          </a:prstGeom>
          <a:noFill/>
          <a:ln w="15875" cap="flat" cmpd="sng">
            <a:solidFill>
              <a:schemeClr val="dk1"/>
            </a:solidFill>
            <a:prstDash val="dash"/>
            <a:miter lim="800000"/>
            <a:headEnd type="none" w="sm" len="sm"/>
            <a:tailEnd type="none" w="sm" len="sm"/>
          </a:ln>
        </p:spPr>
      </p:cxnSp>
      <p:sp>
        <p:nvSpPr>
          <p:cNvPr id="101" name="Google Shape;101;p9"/>
          <p:cNvSpPr txBox="1"/>
          <p:nvPr/>
        </p:nvSpPr>
        <p:spPr>
          <a:xfrm>
            <a:off x="350031" y="1582419"/>
            <a:ext cx="8443927" cy="120032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b="1">
                <a:solidFill>
                  <a:schemeClr val="dk1"/>
                </a:solidFill>
                <a:latin typeface="Calibri"/>
                <a:ea typeface="Calibri"/>
                <a:cs typeface="Calibri"/>
                <a:sym typeface="Calibri"/>
              </a:rPr>
              <a:t>Deep Learning for Detecting Cyberbullying </a:t>
            </a:r>
            <a:endParaRPr/>
          </a:p>
          <a:p>
            <a:pPr marL="0" marR="0" lvl="0" indent="0" algn="ctr" rtl="0">
              <a:spcBef>
                <a:spcPts val="0"/>
              </a:spcBef>
              <a:spcAft>
                <a:spcPts val="0"/>
              </a:spcAft>
              <a:buNone/>
            </a:pPr>
            <a:r>
              <a:rPr lang="id-ID" sz="3600" b="1">
                <a:solidFill>
                  <a:schemeClr val="dk1"/>
                </a:solidFill>
                <a:latin typeface="Calibri"/>
                <a:ea typeface="Calibri"/>
                <a:cs typeface="Calibri"/>
                <a:sym typeface="Calibri"/>
              </a:rPr>
              <a:t>Across Multiple Social Media Platforms</a:t>
            </a:r>
            <a:endParaRPr/>
          </a:p>
        </p:txBody>
      </p:sp>
      <p:sp>
        <p:nvSpPr>
          <p:cNvPr id="102" name="Google Shape;102;p9"/>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103" name="Google Shape;103;p9"/>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104" name="Google Shape;104;p9"/>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105" name="Google Shape;105;p9"/>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106" name="Google Shape;106;p9"/>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107" name="Google Shape;107;p9"/>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grpSp>
        <p:nvGrpSpPr>
          <p:cNvPr id="108" name="Google Shape;108;p9"/>
          <p:cNvGrpSpPr/>
          <p:nvPr/>
        </p:nvGrpSpPr>
        <p:grpSpPr>
          <a:xfrm>
            <a:off x="1134099" y="3919426"/>
            <a:ext cx="6875792" cy="1688238"/>
            <a:chOff x="1134099" y="3766556"/>
            <a:chExt cx="6875792" cy="1688238"/>
          </a:xfrm>
        </p:grpSpPr>
        <p:grpSp>
          <p:nvGrpSpPr>
            <p:cNvPr id="109" name="Google Shape;109;p9"/>
            <p:cNvGrpSpPr/>
            <p:nvPr/>
          </p:nvGrpSpPr>
          <p:grpSpPr>
            <a:xfrm>
              <a:off x="1134099" y="3766556"/>
              <a:ext cx="6875792" cy="1688238"/>
              <a:chOff x="1667042" y="4317444"/>
              <a:chExt cx="9167726" cy="1376350"/>
            </a:xfrm>
          </p:grpSpPr>
          <p:sp>
            <p:nvSpPr>
              <p:cNvPr id="110" name="Google Shape;110;p9"/>
              <p:cNvSpPr txBox="1"/>
              <p:nvPr/>
            </p:nvSpPr>
            <p:spPr>
              <a:xfrm>
                <a:off x="2710318" y="4317444"/>
                <a:ext cx="7081172" cy="476743"/>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3200" b="1">
                    <a:solidFill>
                      <a:schemeClr val="dk1"/>
                    </a:solidFill>
                    <a:latin typeface="Calibri"/>
                    <a:ea typeface="Calibri"/>
                    <a:cs typeface="Calibri"/>
                    <a:sym typeface="Calibri"/>
                  </a:rPr>
                  <a:t>Sweta Agrawal</a:t>
                </a:r>
                <a:r>
                  <a:rPr lang="id-ID" sz="3200" b="1" baseline="30000">
                    <a:solidFill>
                      <a:schemeClr val="dk1"/>
                    </a:solidFill>
                    <a:latin typeface="Calibri"/>
                    <a:ea typeface="Calibri"/>
                    <a:cs typeface="Calibri"/>
                    <a:sym typeface="Calibri"/>
                  </a:rPr>
                  <a:t>1</a:t>
                </a:r>
                <a:r>
                  <a:rPr lang="id-ID" sz="3200" b="1">
                    <a:solidFill>
                      <a:schemeClr val="dk1"/>
                    </a:solidFill>
                    <a:latin typeface="Calibri"/>
                    <a:ea typeface="Calibri"/>
                    <a:cs typeface="Calibri"/>
                    <a:sym typeface="Calibri"/>
                  </a:rPr>
                  <a:t>	Amit Awekar</a:t>
                </a:r>
                <a:r>
                  <a:rPr lang="id-ID" sz="3200" b="1" baseline="30000">
                    <a:solidFill>
                      <a:schemeClr val="dk1"/>
                    </a:solidFill>
                    <a:latin typeface="Calibri"/>
                    <a:ea typeface="Calibri"/>
                    <a:cs typeface="Calibri"/>
                    <a:sym typeface="Calibri"/>
                  </a:rPr>
                  <a:t>2</a:t>
                </a:r>
                <a:endParaRPr/>
              </a:p>
            </p:txBody>
          </p:sp>
          <p:sp>
            <p:nvSpPr>
              <p:cNvPr id="111" name="Google Shape;111;p9"/>
              <p:cNvSpPr txBox="1"/>
              <p:nvPr/>
            </p:nvSpPr>
            <p:spPr>
              <a:xfrm>
                <a:off x="1667042" y="5367601"/>
                <a:ext cx="9167726" cy="32619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2000" i="1" baseline="30000">
                    <a:solidFill>
                      <a:schemeClr val="dk1"/>
                    </a:solidFill>
                    <a:latin typeface="Calibri"/>
                    <a:ea typeface="Calibri"/>
                    <a:cs typeface="Calibri"/>
                    <a:sym typeface="Calibri"/>
                  </a:rPr>
                  <a:t>2</a:t>
                </a:r>
                <a:r>
                  <a:rPr lang="id-ID" sz="2000" i="1">
                    <a:solidFill>
                      <a:schemeClr val="dk1"/>
                    </a:solidFill>
                    <a:latin typeface="Calibri"/>
                    <a:ea typeface="Calibri"/>
                    <a:cs typeface="Calibri"/>
                    <a:sym typeface="Calibri"/>
                  </a:rPr>
                  <a:t>Department of Computer Science and Engineering</a:t>
                </a:r>
                <a:r>
                  <a:rPr lang="id-ID" sz="2000">
                    <a:solidFill>
                      <a:schemeClr val="dk1"/>
                    </a:solidFill>
                    <a:latin typeface="Calibri"/>
                    <a:ea typeface="Calibri"/>
                    <a:cs typeface="Calibri"/>
                    <a:sym typeface="Calibri"/>
                  </a:rPr>
                  <a:t>, IIT Guwahati</a:t>
                </a:r>
                <a:endParaRPr/>
              </a:p>
            </p:txBody>
          </p:sp>
        </p:grpSp>
        <p:sp>
          <p:nvSpPr>
            <p:cNvPr id="112" name="Google Shape;112;p9"/>
            <p:cNvSpPr txBox="1"/>
            <p:nvPr/>
          </p:nvSpPr>
          <p:spPr>
            <a:xfrm>
              <a:off x="2229270" y="4705198"/>
              <a:ext cx="4685450" cy="40011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2000" i="1" baseline="30000" dirty="0">
                  <a:solidFill>
                    <a:schemeClr val="dk1"/>
                  </a:solidFill>
                  <a:latin typeface="Calibri"/>
                  <a:ea typeface="Calibri"/>
                  <a:cs typeface="Calibri"/>
                  <a:sym typeface="Calibri"/>
                </a:rPr>
                <a:t>1</a:t>
              </a:r>
              <a:r>
                <a:rPr lang="en-US" sz="2000" i="1" dirty="0">
                  <a:solidFill>
                    <a:schemeClr val="dk1"/>
                  </a:solidFill>
                  <a:latin typeface="Calibri"/>
                  <a:ea typeface="Calibri"/>
                  <a:cs typeface="Calibri"/>
                  <a:sym typeface="Calibri"/>
                </a:rPr>
                <a:t>University of Maryland, College Park</a:t>
              </a:r>
              <a:endParaRPr dirty="0"/>
            </a:p>
          </p:txBody>
        </p:sp>
      </p:grpSp>
      <p:pic>
        <p:nvPicPr>
          <p:cNvPr id="114" name="Google Shape;114;p9"/>
          <p:cNvPicPr preferRelativeResize="0"/>
          <p:nvPr/>
        </p:nvPicPr>
        <p:blipFill rotWithShape="1">
          <a:blip r:embed="rId3">
            <a:alphaModFix/>
          </a:blip>
          <a:srcRect/>
          <a:stretch/>
        </p:blipFill>
        <p:spPr>
          <a:xfrm>
            <a:off x="7432347" y="3587405"/>
            <a:ext cx="1275492" cy="1270663"/>
          </a:xfrm>
          <a:prstGeom prst="rect">
            <a:avLst/>
          </a:prstGeom>
          <a:noFill/>
          <a:ln>
            <a:noFill/>
          </a:ln>
        </p:spPr>
      </p:pic>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5146" y="3587406"/>
            <a:ext cx="1286567" cy="12684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p18"/>
          <p:cNvSpPr txBox="1"/>
          <p:nvPr/>
        </p:nvSpPr>
        <p:spPr>
          <a:xfrm>
            <a:off x="1007877" y="1367820"/>
            <a:ext cx="7128362"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Traditional ML Models Using F1-score</a:t>
            </a:r>
            <a:endParaRPr/>
          </a:p>
        </p:txBody>
      </p:sp>
      <p:pic>
        <p:nvPicPr>
          <p:cNvPr id="397" name="Google Shape;397;p18"/>
          <p:cNvPicPr preferRelativeResize="0"/>
          <p:nvPr/>
        </p:nvPicPr>
        <p:blipFill rotWithShape="1">
          <a:blip r:embed="rId3">
            <a:alphaModFix/>
          </a:blip>
          <a:srcRect/>
          <a:stretch/>
        </p:blipFill>
        <p:spPr>
          <a:xfrm>
            <a:off x="540277" y="2500243"/>
            <a:ext cx="3716292" cy="2600325"/>
          </a:xfrm>
          <a:prstGeom prst="rect">
            <a:avLst/>
          </a:prstGeom>
          <a:noFill/>
          <a:ln>
            <a:noFill/>
          </a:ln>
        </p:spPr>
      </p:pic>
      <p:pic>
        <p:nvPicPr>
          <p:cNvPr id="398" name="Google Shape;398;p18"/>
          <p:cNvPicPr preferRelativeResize="0"/>
          <p:nvPr/>
        </p:nvPicPr>
        <p:blipFill rotWithShape="1">
          <a:blip r:embed="rId4">
            <a:alphaModFix/>
          </a:blip>
          <a:srcRect/>
          <a:stretch/>
        </p:blipFill>
        <p:spPr>
          <a:xfrm>
            <a:off x="4877528" y="2500243"/>
            <a:ext cx="3716292" cy="2600325"/>
          </a:xfrm>
          <a:prstGeom prst="rect">
            <a:avLst/>
          </a:prstGeom>
          <a:noFill/>
          <a:ln>
            <a:noFill/>
          </a:ln>
        </p:spPr>
      </p:pic>
      <p:sp>
        <p:nvSpPr>
          <p:cNvPr id="399" name="Google Shape;399;p18"/>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00" name="Google Shape;400;p18"/>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01" name="Google Shape;401;p18"/>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02" name="Google Shape;402;p18"/>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03" name="Google Shape;403;p18"/>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04" name="Google Shape;404;p18"/>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409"/>
        <p:cNvGrpSpPr/>
        <p:nvPr/>
      </p:nvGrpSpPr>
      <p:grpSpPr>
        <a:xfrm>
          <a:off x="0" y="0"/>
          <a:ext cx="0" cy="0"/>
          <a:chOff x="0" y="0"/>
          <a:chExt cx="0" cy="0"/>
        </a:xfrm>
      </p:grpSpPr>
      <p:sp>
        <p:nvSpPr>
          <p:cNvPr id="410" name="Google Shape;410;p19"/>
          <p:cNvSpPr txBox="1"/>
          <p:nvPr/>
        </p:nvSpPr>
        <p:spPr>
          <a:xfrm>
            <a:off x="1275355" y="967770"/>
            <a:ext cx="6593408"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Deep Neural Network Architecture</a:t>
            </a:r>
            <a:endParaRPr sz="3600">
              <a:solidFill>
                <a:srgbClr val="7F7F7F"/>
              </a:solidFill>
              <a:latin typeface="Calibri"/>
              <a:ea typeface="Calibri"/>
              <a:cs typeface="Calibri"/>
              <a:sym typeface="Calibri"/>
            </a:endParaRPr>
          </a:p>
        </p:txBody>
      </p:sp>
      <p:sp>
        <p:nvSpPr>
          <p:cNvPr id="411" name="Google Shape;411;p19"/>
          <p:cNvSpPr txBox="1"/>
          <p:nvPr/>
        </p:nvSpPr>
        <p:spPr>
          <a:xfrm>
            <a:off x="762787" y="4535743"/>
            <a:ext cx="7618544" cy="2134046"/>
          </a:xfrm>
          <a:prstGeom prst="rect">
            <a:avLst/>
          </a:prstGeom>
          <a:noFill/>
          <a:ln>
            <a:noFill/>
          </a:ln>
        </p:spPr>
        <p:txBody>
          <a:bodyPr spcFirstLastPara="1" wrap="square" lIns="91425" tIns="45700" rIns="91425" bIns="45700" anchor="t" anchorCtr="0">
            <a:noAutofit/>
          </a:bodyPr>
          <a:lstStyle/>
          <a:p>
            <a:pPr marL="171450" marR="0" lvl="0" indent="-171450" algn="just" rtl="0">
              <a:lnSpc>
                <a:spcPct val="150000"/>
              </a:lnSpc>
              <a:spcBef>
                <a:spcPts val="0"/>
              </a:spcBef>
              <a:spcAft>
                <a:spcPts val="0"/>
              </a:spcAft>
              <a:buClr>
                <a:schemeClr val="dk1"/>
              </a:buClr>
              <a:buSzPts val="1500"/>
              <a:buFont typeface="Arial"/>
              <a:buChar char="•"/>
            </a:pPr>
            <a:r>
              <a:rPr lang="id-ID" sz="1500">
                <a:solidFill>
                  <a:schemeClr val="dk1"/>
                </a:solidFill>
                <a:latin typeface="Calibri"/>
                <a:ea typeface="Calibri"/>
                <a:cs typeface="Calibri"/>
                <a:sym typeface="Calibri"/>
              </a:rPr>
              <a:t>Neural Architectures: CNN, LSTM, BLSTM, and BLSTM with attention</a:t>
            </a:r>
            <a:endParaRPr/>
          </a:p>
          <a:p>
            <a:pPr marL="171450" marR="0" lvl="0" indent="-171450" algn="just" rtl="0">
              <a:lnSpc>
                <a:spcPct val="150000"/>
              </a:lnSpc>
              <a:spcBef>
                <a:spcPts val="0"/>
              </a:spcBef>
              <a:spcAft>
                <a:spcPts val="0"/>
              </a:spcAft>
              <a:buClr>
                <a:schemeClr val="dk1"/>
              </a:buClr>
              <a:buSzPts val="1500"/>
              <a:buFont typeface="Arial"/>
              <a:buChar char="•"/>
            </a:pPr>
            <a:r>
              <a:rPr lang="id-ID" sz="1500">
                <a:solidFill>
                  <a:schemeClr val="dk1"/>
                </a:solidFill>
                <a:latin typeface="Calibri"/>
                <a:ea typeface="Calibri"/>
                <a:cs typeface="Calibri"/>
                <a:sym typeface="Calibri"/>
              </a:rPr>
              <a:t>Experimented with three methods for initializing word embeddings: Random, GloVe, and Sentiment Specific Word Embedding</a:t>
            </a:r>
            <a:endParaRPr/>
          </a:p>
          <a:p>
            <a:pPr marL="171450" marR="0" lvl="0" indent="-171450" algn="just" rtl="0">
              <a:lnSpc>
                <a:spcPct val="150000"/>
              </a:lnSpc>
              <a:spcBef>
                <a:spcPts val="0"/>
              </a:spcBef>
              <a:spcAft>
                <a:spcPts val="0"/>
              </a:spcAft>
              <a:buClr>
                <a:schemeClr val="dk1"/>
              </a:buClr>
              <a:buSzPts val="1500"/>
              <a:buFont typeface="Arial"/>
              <a:buChar char="•"/>
            </a:pPr>
            <a:r>
              <a:rPr lang="id-ID" sz="1500">
                <a:solidFill>
                  <a:schemeClr val="dk1"/>
                </a:solidFill>
                <a:latin typeface="Calibri"/>
                <a:ea typeface="Calibri"/>
                <a:cs typeface="Calibri"/>
                <a:sym typeface="Calibri"/>
              </a:rPr>
              <a:t>Dropout rates of 0.25 and 0.5 respectively</a:t>
            </a:r>
            <a:endParaRPr/>
          </a:p>
          <a:p>
            <a:pPr marL="171450" marR="0" lvl="0" indent="-171450" algn="just" rtl="0">
              <a:lnSpc>
                <a:spcPct val="150000"/>
              </a:lnSpc>
              <a:spcBef>
                <a:spcPts val="0"/>
              </a:spcBef>
              <a:spcAft>
                <a:spcPts val="0"/>
              </a:spcAft>
              <a:buClr>
                <a:schemeClr val="dk1"/>
              </a:buClr>
              <a:buSzPts val="1500"/>
              <a:buFont typeface="Arial"/>
              <a:buChar char="•"/>
            </a:pPr>
            <a:r>
              <a:rPr lang="id-ID" sz="1500">
                <a:solidFill>
                  <a:schemeClr val="dk1"/>
                </a:solidFill>
                <a:latin typeface="Calibri"/>
                <a:ea typeface="Calibri"/>
                <a:cs typeface="Calibri"/>
                <a:sym typeface="Calibri"/>
              </a:rPr>
              <a:t>Optimizer used for training is Adam and the loss function is Categorical Cross-entropy.</a:t>
            </a:r>
            <a:endParaRPr/>
          </a:p>
          <a:p>
            <a:pPr marL="0" marR="0" lvl="0" indent="0" algn="just" rtl="0">
              <a:lnSpc>
                <a:spcPct val="150000"/>
              </a:lnSpc>
              <a:spcBef>
                <a:spcPts val="0"/>
              </a:spcBef>
              <a:spcAft>
                <a:spcPts val="0"/>
              </a:spcAft>
              <a:buNone/>
            </a:pPr>
            <a:endParaRPr sz="1500">
              <a:solidFill>
                <a:schemeClr val="dk1"/>
              </a:solidFill>
              <a:latin typeface="Calibri"/>
              <a:ea typeface="Calibri"/>
              <a:cs typeface="Calibri"/>
              <a:sym typeface="Calibri"/>
            </a:endParaRPr>
          </a:p>
        </p:txBody>
      </p:sp>
      <p:grpSp>
        <p:nvGrpSpPr>
          <p:cNvPr id="412" name="Google Shape;412;p19"/>
          <p:cNvGrpSpPr/>
          <p:nvPr/>
        </p:nvGrpSpPr>
        <p:grpSpPr>
          <a:xfrm>
            <a:off x="764312" y="1921155"/>
            <a:ext cx="7805014" cy="2614588"/>
            <a:chOff x="1525" y="0"/>
            <a:chExt cx="7805014" cy="2614588"/>
          </a:xfrm>
        </p:grpSpPr>
        <p:sp>
          <p:nvSpPr>
            <p:cNvPr id="413" name="Google Shape;413;p19"/>
            <p:cNvSpPr/>
            <p:nvPr/>
          </p:nvSpPr>
          <p:spPr>
            <a:xfrm>
              <a:off x="585604" y="0"/>
              <a:ext cx="6636856" cy="2614588"/>
            </a:xfrm>
            <a:prstGeom prst="rightArrow">
              <a:avLst>
                <a:gd name="adj1" fmla="val 50000"/>
                <a:gd name="adj2" fmla="val 50000"/>
              </a:avLst>
            </a:prstGeom>
            <a:solidFill>
              <a:srgbClr val="CADFD8"/>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4" name="Google Shape;414;p19"/>
            <p:cNvSpPr/>
            <p:nvPr/>
          </p:nvSpPr>
          <p:spPr>
            <a:xfrm>
              <a:off x="1525" y="784376"/>
              <a:ext cx="975626" cy="1045835"/>
            </a:xfrm>
            <a:prstGeom prst="roundRect">
              <a:avLst>
                <a:gd name="adj" fmla="val 16667"/>
              </a:avLst>
            </a:prstGeom>
            <a:solidFill>
              <a:srgbClr val="13A08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5" name="Google Shape;415;p19"/>
            <p:cNvSpPr txBox="1"/>
            <p:nvPr/>
          </p:nvSpPr>
          <p:spPr>
            <a:xfrm>
              <a:off x="49151" y="832002"/>
              <a:ext cx="880374" cy="95058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id-ID" sz="1200" b="1">
                  <a:solidFill>
                    <a:schemeClr val="lt1"/>
                  </a:solidFill>
                  <a:latin typeface="Calibri"/>
                  <a:ea typeface="Calibri"/>
                  <a:cs typeface="Calibri"/>
                  <a:sym typeface="Calibri"/>
                </a:rPr>
                <a:t>Input</a:t>
              </a:r>
              <a:endParaRPr sz="1200" b="1">
                <a:solidFill>
                  <a:schemeClr val="lt1"/>
                </a:solidFill>
                <a:latin typeface="Calibri"/>
                <a:ea typeface="Calibri"/>
                <a:cs typeface="Calibri"/>
                <a:sym typeface="Calibri"/>
              </a:endParaRPr>
            </a:p>
          </p:txBody>
        </p:sp>
        <p:sp>
          <p:nvSpPr>
            <p:cNvPr id="416" name="Google Shape;416;p19"/>
            <p:cNvSpPr/>
            <p:nvPr/>
          </p:nvSpPr>
          <p:spPr>
            <a:xfrm>
              <a:off x="1139756" y="784376"/>
              <a:ext cx="975626" cy="1045835"/>
            </a:xfrm>
            <a:prstGeom prst="roundRect">
              <a:avLst>
                <a:gd name="adj" fmla="val 16667"/>
              </a:avLst>
            </a:prstGeom>
            <a:solidFill>
              <a:schemeClr val="accent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7" name="Google Shape;417;p19"/>
            <p:cNvSpPr txBox="1"/>
            <p:nvPr/>
          </p:nvSpPr>
          <p:spPr>
            <a:xfrm>
              <a:off x="1187382" y="832002"/>
              <a:ext cx="880374" cy="95058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id-ID" sz="1200" b="1">
                  <a:solidFill>
                    <a:schemeClr val="lt1"/>
                  </a:solidFill>
                  <a:latin typeface="Calibri"/>
                  <a:ea typeface="Calibri"/>
                  <a:cs typeface="Calibri"/>
                  <a:sym typeface="Calibri"/>
                </a:rPr>
                <a:t>Embedding Layer</a:t>
              </a:r>
              <a:endParaRPr sz="1200" b="1">
                <a:solidFill>
                  <a:schemeClr val="lt1"/>
                </a:solidFill>
                <a:latin typeface="Calibri"/>
                <a:ea typeface="Calibri"/>
                <a:cs typeface="Calibri"/>
                <a:sym typeface="Calibri"/>
              </a:endParaRPr>
            </a:p>
          </p:txBody>
        </p:sp>
        <p:sp>
          <p:nvSpPr>
            <p:cNvPr id="418" name="Google Shape;418;p19"/>
            <p:cNvSpPr/>
            <p:nvPr/>
          </p:nvSpPr>
          <p:spPr>
            <a:xfrm>
              <a:off x="2277988" y="784376"/>
              <a:ext cx="975626" cy="1045835"/>
            </a:xfrm>
            <a:prstGeom prst="roundRect">
              <a:avLst>
                <a:gd name="adj" fmla="val 16667"/>
              </a:avLst>
            </a:prstGeom>
            <a:solidFill>
              <a:srgbClr val="F39C11"/>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19" name="Google Shape;419;p19"/>
            <p:cNvSpPr txBox="1"/>
            <p:nvPr/>
          </p:nvSpPr>
          <p:spPr>
            <a:xfrm>
              <a:off x="2325614" y="832002"/>
              <a:ext cx="880374" cy="95058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id-ID" sz="1200" b="1">
                  <a:solidFill>
                    <a:schemeClr val="lt1"/>
                  </a:solidFill>
                  <a:latin typeface="Calibri"/>
                  <a:ea typeface="Calibri"/>
                  <a:cs typeface="Calibri"/>
                  <a:sym typeface="Calibri"/>
                </a:rPr>
                <a:t>Dropout Layer 1</a:t>
              </a:r>
              <a:endParaRPr/>
            </a:p>
          </p:txBody>
        </p:sp>
        <p:sp>
          <p:nvSpPr>
            <p:cNvPr id="420" name="Google Shape;420;p19"/>
            <p:cNvSpPr/>
            <p:nvPr/>
          </p:nvSpPr>
          <p:spPr>
            <a:xfrm>
              <a:off x="3416219" y="784376"/>
              <a:ext cx="975626" cy="1045835"/>
            </a:xfrm>
            <a:prstGeom prst="roundRect">
              <a:avLst>
                <a:gd name="adj" fmla="val 16667"/>
              </a:avLst>
            </a:prstGeom>
            <a:solidFill>
              <a:srgbClr val="BF3729"/>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1" name="Google Shape;421;p19"/>
            <p:cNvSpPr txBox="1"/>
            <p:nvPr/>
          </p:nvSpPr>
          <p:spPr>
            <a:xfrm>
              <a:off x="3463845" y="832002"/>
              <a:ext cx="880374" cy="95058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id-ID" sz="1200" b="1">
                  <a:solidFill>
                    <a:schemeClr val="lt1"/>
                  </a:solidFill>
                  <a:latin typeface="Calibri"/>
                  <a:ea typeface="Calibri"/>
                  <a:cs typeface="Calibri"/>
                  <a:sym typeface="Calibri"/>
                </a:rPr>
                <a:t>Neural Architecture</a:t>
              </a:r>
              <a:endParaRPr sz="1200" b="1">
                <a:solidFill>
                  <a:schemeClr val="lt1"/>
                </a:solidFill>
                <a:latin typeface="Calibri"/>
                <a:ea typeface="Calibri"/>
                <a:cs typeface="Calibri"/>
                <a:sym typeface="Calibri"/>
              </a:endParaRPr>
            </a:p>
          </p:txBody>
        </p:sp>
        <p:sp>
          <p:nvSpPr>
            <p:cNvPr id="422" name="Google Shape;422;p19"/>
            <p:cNvSpPr/>
            <p:nvPr/>
          </p:nvSpPr>
          <p:spPr>
            <a:xfrm>
              <a:off x="4554450" y="784376"/>
              <a:ext cx="975626" cy="1045835"/>
            </a:xfrm>
            <a:prstGeom prst="roundRect">
              <a:avLst>
                <a:gd name="adj" fmla="val 16667"/>
              </a:avLst>
            </a:prstGeom>
            <a:solidFill>
              <a:schemeClr val="accent6"/>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3" name="Google Shape;423;p19"/>
            <p:cNvSpPr txBox="1"/>
            <p:nvPr/>
          </p:nvSpPr>
          <p:spPr>
            <a:xfrm>
              <a:off x="4602076" y="832002"/>
              <a:ext cx="880374" cy="95058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id-ID" sz="1200" b="1">
                  <a:solidFill>
                    <a:schemeClr val="lt1"/>
                  </a:solidFill>
                  <a:latin typeface="Calibri"/>
                  <a:ea typeface="Calibri"/>
                  <a:cs typeface="Calibri"/>
                  <a:sym typeface="Calibri"/>
                </a:rPr>
                <a:t>Dropout Layer 2</a:t>
              </a:r>
              <a:endParaRPr/>
            </a:p>
          </p:txBody>
        </p:sp>
        <p:sp>
          <p:nvSpPr>
            <p:cNvPr id="424" name="Google Shape;424;p19"/>
            <p:cNvSpPr/>
            <p:nvPr/>
          </p:nvSpPr>
          <p:spPr>
            <a:xfrm>
              <a:off x="5692682" y="784376"/>
              <a:ext cx="975626" cy="1045835"/>
            </a:xfrm>
            <a:prstGeom prst="roundRect">
              <a:avLst>
                <a:gd name="adj" fmla="val 16667"/>
              </a:avLst>
            </a:prstGeom>
            <a:solidFill>
              <a:srgbClr val="13A08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5" name="Google Shape;425;p19"/>
            <p:cNvSpPr txBox="1"/>
            <p:nvPr/>
          </p:nvSpPr>
          <p:spPr>
            <a:xfrm>
              <a:off x="5740308" y="832002"/>
              <a:ext cx="880374" cy="95058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id-ID" sz="1200" b="1">
                  <a:solidFill>
                    <a:schemeClr val="lt1"/>
                  </a:solidFill>
                  <a:latin typeface="Calibri"/>
                  <a:ea typeface="Calibri"/>
                  <a:cs typeface="Calibri"/>
                  <a:sym typeface="Calibri"/>
                </a:rPr>
                <a:t>Fully Connected Layer</a:t>
              </a:r>
              <a:endParaRPr sz="1200" b="1">
                <a:solidFill>
                  <a:schemeClr val="lt1"/>
                </a:solidFill>
                <a:latin typeface="Calibri"/>
                <a:ea typeface="Calibri"/>
                <a:cs typeface="Calibri"/>
                <a:sym typeface="Calibri"/>
              </a:endParaRPr>
            </a:p>
          </p:txBody>
        </p:sp>
        <p:sp>
          <p:nvSpPr>
            <p:cNvPr id="426" name="Google Shape;426;p19"/>
            <p:cNvSpPr/>
            <p:nvPr/>
          </p:nvSpPr>
          <p:spPr>
            <a:xfrm>
              <a:off x="6830913" y="784376"/>
              <a:ext cx="975626" cy="1045835"/>
            </a:xfrm>
            <a:prstGeom prst="roundRect">
              <a:avLst>
                <a:gd name="adj" fmla="val 16667"/>
              </a:avLst>
            </a:prstGeom>
            <a:solidFill>
              <a:schemeClr val="accent3"/>
            </a:solidFill>
            <a:ln w="12700" cap="flat" cmpd="sng">
              <a:solidFill>
                <a:schemeClr val="lt1"/>
              </a:solidFill>
              <a:prstDash val="solid"/>
              <a:miter lim="800000"/>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427" name="Google Shape;427;p19"/>
            <p:cNvSpPr txBox="1"/>
            <p:nvPr/>
          </p:nvSpPr>
          <p:spPr>
            <a:xfrm>
              <a:off x="6878539" y="832002"/>
              <a:ext cx="880374" cy="950583"/>
            </a:xfrm>
            <a:prstGeom prst="rect">
              <a:avLst/>
            </a:prstGeom>
            <a:noFill/>
            <a:ln>
              <a:noFill/>
            </a:ln>
          </p:spPr>
          <p:txBody>
            <a:bodyPr spcFirstLastPara="1" wrap="square" lIns="45700" tIns="45700" rIns="45700" bIns="45700" anchor="ctr" anchorCtr="0">
              <a:noAutofit/>
            </a:bodyPr>
            <a:lstStyle/>
            <a:p>
              <a:pPr marL="0" marR="0" lvl="0" indent="0" algn="ctr" rtl="0">
                <a:lnSpc>
                  <a:spcPct val="90000"/>
                </a:lnSpc>
                <a:spcBef>
                  <a:spcPts val="0"/>
                </a:spcBef>
                <a:spcAft>
                  <a:spcPts val="0"/>
                </a:spcAft>
                <a:buClr>
                  <a:schemeClr val="lt1"/>
                </a:buClr>
                <a:buSzPts val="1200"/>
                <a:buFont typeface="Calibri"/>
                <a:buNone/>
              </a:pPr>
              <a:r>
                <a:rPr lang="id-ID" sz="1200" b="1">
                  <a:solidFill>
                    <a:schemeClr val="lt1"/>
                  </a:solidFill>
                  <a:latin typeface="Calibri"/>
                  <a:ea typeface="Calibri"/>
                  <a:cs typeface="Calibri"/>
                  <a:sym typeface="Calibri"/>
                </a:rPr>
                <a:t>Softmax Layer</a:t>
              </a:r>
              <a:endParaRPr sz="1200" b="1">
                <a:solidFill>
                  <a:schemeClr val="lt1"/>
                </a:solidFill>
                <a:latin typeface="Calibri"/>
                <a:ea typeface="Calibri"/>
                <a:cs typeface="Calibri"/>
                <a:sym typeface="Calibri"/>
              </a:endParaRPr>
            </a:p>
          </p:txBody>
        </p:sp>
      </p:grpSp>
      <p:pic>
        <p:nvPicPr>
          <p:cNvPr id="428" name="Google Shape;428;p19"/>
          <p:cNvPicPr preferRelativeResize="0"/>
          <p:nvPr/>
        </p:nvPicPr>
        <p:blipFill rotWithShape="1">
          <a:blip r:embed="rId3">
            <a:alphaModFix/>
          </a:blip>
          <a:srcRect/>
          <a:stretch/>
        </p:blipFill>
        <p:spPr>
          <a:xfrm>
            <a:off x="7752545" y="5462078"/>
            <a:ext cx="1257571" cy="1257571"/>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222A35"/>
        </a:solidFill>
        <a:effectLst/>
      </p:bgPr>
    </p:bg>
    <p:spTree>
      <p:nvGrpSpPr>
        <p:cNvPr id="1" name="Shape 432"/>
        <p:cNvGrpSpPr/>
        <p:nvPr/>
      </p:nvGrpSpPr>
      <p:grpSpPr>
        <a:xfrm>
          <a:off x="0" y="0"/>
          <a:ext cx="0" cy="0"/>
          <a:chOff x="0" y="0"/>
          <a:chExt cx="0" cy="0"/>
        </a:xfrm>
      </p:grpSpPr>
      <p:sp>
        <p:nvSpPr>
          <p:cNvPr id="433" name="Google Shape;433;p20"/>
          <p:cNvSpPr/>
          <p:nvPr/>
        </p:nvSpPr>
        <p:spPr>
          <a:xfrm rot="-5400000">
            <a:off x="2003824" y="5804105"/>
            <a:ext cx="564357"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34" name="Google Shape;434;p20"/>
          <p:cNvSpPr/>
          <p:nvPr/>
        </p:nvSpPr>
        <p:spPr>
          <a:xfrm rot="-5400000">
            <a:off x="3527824" y="5804104"/>
            <a:ext cx="564356"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35" name="Google Shape;435;p20"/>
          <p:cNvSpPr/>
          <p:nvPr/>
        </p:nvSpPr>
        <p:spPr>
          <a:xfrm rot="-5400000">
            <a:off x="4708922" y="5461204"/>
            <a:ext cx="1250159"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36" name="Google Shape;436;p20"/>
          <p:cNvSpPr/>
          <p:nvPr/>
        </p:nvSpPr>
        <p:spPr>
          <a:xfrm rot="-5400000">
            <a:off x="6575824" y="5804105"/>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37" name="Google Shape;437;p20"/>
          <p:cNvSpPr/>
          <p:nvPr/>
        </p:nvSpPr>
        <p:spPr>
          <a:xfrm rot="-5400000">
            <a:off x="8099826" y="5804108"/>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38" name="Google Shape;438;p20"/>
          <p:cNvSpPr/>
          <p:nvPr/>
        </p:nvSpPr>
        <p:spPr>
          <a:xfrm rot="-5400000">
            <a:off x="479825" y="5804105"/>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nvGrpSpPr>
          <p:cNvPr id="439" name="Google Shape;439;p20"/>
          <p:cNvGrpSpPr/>
          <p:nvPr/>
        </p:nvGrpSpPr>
        <p:grpSpPr>
          <a:xfrm>
            <a:off x="3" y="6757246"/>
            <a:ext cx="9144000" cy="100754"/>
            <a:chOff x="1" y="2110197"/>
            <a:chExt cx="12191999" cy="134340"/>
          </a:xfrm>
        </p:grpSpPr>
        <p:sp>
          <p:nvSpPr>
            <p:cNvPr id="440" name="Google Shape;440;p20"/>
            <p:cNvSpPr/>
            <p:nvPr/>
          </p:nvSpPr>
          <p:spPr>
            <a:xfrm rot="-5400000">
              <a:off x="2980836" y="1161370"/>
              <a:ext cx="134333" cy="2032000"/>
            </a:xfrm>
            <a:prstGeom prst="rect">
              <a:avLst/>
            </a:prstGeom>
            <a:solidFill>
              <a:srgbClr val="1E608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41" name="Google Shape;441;p20"/>
            <p:cNvSpPr/>
            <p:nvPr/>
          </p:nvSpPr>
          <p:spPr>
            <a:xfrm rot="-5400000">
              <a:off x="5012835" y="1161369"/>
              <a:ext cx="134333" cy="2032000"/>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42" name="Google Shape;442;p20"/>
            <p:cNvSpPr/>
            <p:nvPr/>
          </p:nvSpPr>
          <p:spPr>
            <a:xfrm rot="-5400000">
              <a:off x="7044834" y="1161369"/>
              <a:ext cx="134335" cy="2032000"/>
            </a:xfrm>
            <a:prstGeom prst="rect">
              <a:avLst/>
            </a:prstGeom>
            <a:solidFill>
              <a:srgbClr val="76923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43" name="Google Shape;443;p20"/>
            <p:cNvSpPr/>
            <p:nvPr/>
          </p:nvSpPr>
          <p:spPr>
            <a:xfrm rot="-5400000">
              <a:off x="9076834" y="1161367"/>
              <a:ext cx="134336" cy="2032000"/>
            </a:xfrm>
            <a:prstGeom prst="rect">
              <a:avLst/>
            </a:prstGeom>
            <a:solidFill>
              <a:srgbClr val="BA75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44" name="Google Shape;444;p20"/>
            <p:cNvSpPr/>
            <p:nvPr/>
          </p:nvSpPr>
          <p:spPr>
            <a:xfrm rot="-5400000">
              <a:off x="11108832" y="1161366"/>
              <a:ext cx="134338" cy="2032000"/>
            </a:xfrm>
            <a:prstGeom prst="rect">
              <a:avLst/>
            </a:prstGeom>
            <a:solidFill>
              <a:srgbClr val="8F2A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445" name="Google Shape;445;p20"/>
            <p:cNvSpPr/>
            <p:nvPr/>
          </p:nvSpPr>
          <p:spPr>
            <a:xfrm rot="-5400000">
              <a:off x="948836" y="1161370"/>
              <a:ext cx="134331" cy="2032000"/>
            </a:xfrm>
            <a:prstGeom prst="rect">
              <a:avLst/>
            </a:prstGeom>
            <a:solidFill>
              <a:srgbClr val="212F3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cxnSp>
        <p:nvCxnSpPr>
          <p:cNvPr id="446" name="Google Shape;446;p20"/>
          <p:cNvCxnSpPr/>
          <p:nvPr/>
        </p:nvCxnSpPr>
        <p:spPr>
          <a:xfrm rot="10800000">
            <a:off x="4572001" y="4421687"/>
            <a:ext cx="757115" cy="0"/>
          </a:xfrm>
          <a:prstGeom prst="straightConnector1">
            <a:avLst/>
          </a:prstGeom>
          <a:noFill/>
          <a:ln w="15875" cap="flat" cmpd="sng">
            <a:solidFill>
              <a:schemeClr val="accent6"/>
            </a:solidFill>
            <a:prstDash val="solid"/>
            <a:miter lim="800000"/>
            <a:headEnd type="none" w="sm" len="sm"/>
            <a:tailEnd type="none" w="sm" len="sm"/>
          </a:ln>
        </p:spPr>
      </p:cxnSp>
      <p:cxnSp>
        <p:nvCxnSpPr>
          <p:cNvPr id="447" name="Google Shape;447;p20"/>
          <p:cNvCxnSpPr/>
          <p:nvPr/>
        </p:nvCxnSpPr>
        <p:spPr>
          <a:xfrm>
            <a:off x="5329116" y="4421687"/>
            <a:ext cx="0" cy="1176440"/>
          </a:xfrm>
          <a:prstGeom prst="straightConnector1">
            <a:avLst/>
          </a:prstGeom>
          <a:noFill/>
          <a:ln w="15875" cap="flat" cmpd="sng">
            <a:solidFill>
              <a:schemeClr val="accent6"/>
            </a:solidFill>
            <a:prstDash val="solid"/>
            <a:miter lim="800000"/>
            <a:headEnd type="none" w="sm" len="sm"/>
            <a:tailEnd type="none" w="sm" len="sm"/>
          </a:ln>
        </p:spPr>
      </p:cxnSp>
      <p:sp>
        <p:nvSpPr>
          <p:cNvPr id="448" name="Google Shape;448;p20"/>
          <p:cNvSpPr txBox="1"/>
          <p:nvPr/>
        </p:nvSpPr>
        <p:spPr>
          <a:xfrm>
            <a:off x="3284371" y="2832674"/>
            <a:ext cx="2575257"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b="1">
                <a:solidFill>
                  <a:schemeClr val="lt1"/>
                </a:solidFill>
                <a:latin typeface="Calibri"/>
                <a:ea typeface="Calibri"/>
                <a:cs typeface="Calibri"/>
                <a:sym typeface="Calibri"/>
              </a:rPr>
              <a:t>Experiments</a:t>
            </a:r>
            <a:endParaRPr/>
          </a:p>
        </p:txBody>
      </p:sp>
      <p:cxnSp>
        <p:nvCxnSpPr>
          <p:cNvPr id="449" name="Google Shape;449;p20"/>
          <p:cNvCxnSpPr/>
          <p:nvPr/>
        </p:nvCxnSpPr>
        <p:spPr>
          <a:xfrm>
            <a:off x="4292869" y="3709135"/>
            <a:ext cx="558263" cy="0"/>
          </a:xfrm>
          <a:prstGeom prst="straightConnector1">
            <a:avLst/>
          </a:prstGeom>
          <a:noFill/>
          <a:ln w="15875" cap="flat" cmpd="sng">
            <a:solidFill>
              <a:schemeClr val="accent2"/>
            </a:solidFill>
            <a:prstDash val="dash"/>
            <a:miter lim="800000"/>
            <a:headEnd type="none" w="sm" len="sm"/>
            <a:tailEnd type="none" w="sm" len="sm"/>
          </a:ln>
        </p:spPr>
      </p:cxnSp>
      <p:cxnSp>
        <p:nvCxnSpPr>
          <p:cNvPr id="450" name="Google Shape;450;p20"/>
          <p:cNvCxnSpPr/>
          <p:nvPr/>
        </p:nvCxnSpPr>
        <p:spPr>
          <a:xfrm>
            <a:off x="4572000" y="3821906"/>
            <a:ext cx="0" cy="606924"/>
          </a:xfrm>
          <a:prstGeom prst="straightConnector1">
            <a:avLst/>
          </a:prstGeom>
          <a:noFill/>
          <a:ln w="15875" cap="flat" cmpd="sng">
            <a:solidFill>
              <a:schemeClr val="accent6"/>
            </a:solidFill>
            <a:prstDash val="solid"/>
            <a:miter lim="800000"/>
            <a:headEnd type="oval" w="med" len="med"/>
            <a:tailEnd type="none" w="sm" len="sm"/>
          </a:ln>
        </p:spPr>
      </p:cxnSp>
      <p:grpSp>
        <p:nvGrpSpPr>
          <p:cNvPr id="451" name="Google Shape;451;p20"/>
          <p:cNvGrpSpPr/>
          <p:nvPr/>
        </p:nvGrpSpPr>
        <p:grpSpPr>
          <a:xfrm>
            <a:off x="5154690" y="5964385"/>
            <a:ext cx="348853" cy="463958"/>
            <a:chOff x="1588" y="-1587"/>
            <a:chExt cx="1722437" cy="2290762"/>
          </a:xfrm>
        </p:grpSpPr>
        <p:sp>
          <p:nvSpPr>
            <p:cNvPr id="452" name="Google Shape;452;p20"/>
            <p:cNvSpPr/>
            <p:nvPr/>
          </p:nvSpPr>
          <p:spPr>
            <a:xfrm>
              <a:off x="1588" y="-1587"/>
              <a:ext cx="1722437" cy="2290762"/>
            </a:xfrm>
            <a:custGeom>
              <a:avLst/>
              <a:gdLst/>
              <a:ahLst/>
              <a:cxnLst/>
              <a:rect l="l" t="t" r="r" b="b"/>
              <a:pathLst>
                <a:path w="456" h="608" extrusionOk="0">
                  <a:moveTo>
                    <a:pt x="399" y="247"/>
                  </a:moveTo>
                  <a:cubicBezTo>
                    <a:pt x="399" y="171"/>
                    <a:pt x="399" y="171"/>
                    <a:pt x="399" y="171"/>
                  </a:cubicBezTo>
                  <a:cubicBezTo>
                    <a:pt x="399" y="77"/>
                    <a:pt x="322" y="0"/>
                    <a:pt x="228" y="0"/>
                  </a:cubicBezTo>
                  <a:cubicBezTo>
                    <a:pt x="134" y="0"/>
                    <a:pt x="57" y="77"/>
                    <a:pt x="57" y="171"/>
                  </a:cubicBezTo>
                  <a:cubicBezTo>
                    <a:pt x="57" y="247"/>
                    <a:pt x="57" y="247"/>
                    <a:pt x="57" y="247"/>
                  </a:cubicBezTo>
                  <a:cubicBezTo>
                    <a:pt x="26" y="247"/>
                    <a:pt x="0" y="273"/>
                    <a:pt x="0" y="304"/>
                  </a:cubicBezTo>
                  <a:cubicBezTo>
                    <a:pt x="0" y="361"/>
                    <a:pt x="0" y="361"/>
                    <a:pt x="0" y="361"/>
                  </a:cubicBezTo>
                  <a:cubicBezTo>
                    <a:pt x="0" y="380"/>
                    <a:pt x="0" y="380"/>
                    <a:pt x="0" y="380"/>
                  </a:cubicBezTo>
                  <a:cubicBezTo>
                    <a:pt x="0" y="418"/>
                    <a:pt x="0" y="418"/>
                    <a:pt x="0" y="418"/>
                  </a:cubicBezTo>
                  <a:cubicBezTo>
                    <a:pt x="0" y="437"/>
                    <a:pt x="0" y="437"/>
                    <a:pt x="0" y="437"/>
                  </a:cubicBezTo>
                  <a:cubicBezTo>
                    <a:pt x="0" y="531"/>
                    <a:pt x="77" y="608"/>
                    <a:pt x="171" y="608"/>
                  </a:cubicBezTo>
                  <a:cubicBezTo>
                    <a:pt x="285" y="608"/>
                    <a:pt x="285" y="608"/>
                    <a:pt x="285" y="608"/>
                  </a:cubicBezTo>
                  <a:cubicBezTo>
                    <a:pt x="379" y="608"/>
                    <a:pt x="456" y="531"/>
                    <a:pt x="456" y="437"/>
                  </a:cubicBezTo>
                  <a:cubicBezTo>
                    <a:pt x="456" y="418"/>
                    <a:pt x="456" y="418"/>
                    <a:pt x="456" y="418"/>
                  </a:cubicBezTo>
                  <a:cubicBezTo>
                    <a:pt x="456" y="380"/>
                    <a:pt x="456" y="380"/>
                    <a:pt x="456" y="380"/>
                  </a:cubicBezTo>
                  <a:cubicBezTo>
                    <a:pt x="456" y="361"/>
                    <a:pt x="456" y="361"/>
                    <a:pt x="456" y="361"/>
                  </a:cubicBezTo>
                  <a:cubicBezTo>
                    <a:pt x="456" y="304"/>
                    <a:pt x="456" y="304"/>
                    <a:pt x="456" y="304"/>
                  </a:cubicBezTo>
                  <a:cubicBezTo>
                    <a:pt x="456" y="273"/>
                    <a:pt x="430" y="247"/>
                    <a:pt x="399" y="247"/>
                  </a:cubicBezTo>
                  <a:close/>
                  <a:moveTo>
                    <a:pt x="95" y="171"/>
                  </a:moveTo>
                  <a:cubicBezTo>
                    <a:pt x="95" y="98"/>
                    <a:pt x="155" y="38"/>
                    <a:pt x="228" y="38"/>
                  </a:cubicBezTo>
                  <a:cubicBezTo>
                    <a:pt x="301" y="38"/>
                    <a:pt x="361" y="98"/>
                    <a:pt x="361" y="171"/>
                  </a:cubicBezTo>
                  <a:cubicBezTo>
                    <a:pt x="361" y="247"/>
                    <a:pt x="361" y="247"/>
                    <a:pt x="361" y="247"/>
                  </a:cubicBezTo>
                  <a:cubicBezTo>
                    <a:pt x="323" y="247"/>
                    <a:pt x="323" y="247"/>
                    <a:pt x="323" y="247"/>
                  </a:cubicBezTo>
                  <a:cubicBezTo>
                    <a:pt x="323" y="171"/>
                    <a:pt x="323" y="171"/>
                    <a:pt x="323" y="171"/>
                  </a:cubicBezTo>
                  <a:cubicBezTo>
                    <a:pt x="323" y="119"/>
                    <a:pt x="280" y="76"/>
                    <a:pt x="228" y="76"/>
                  </a:cubicBezTo>
                  <a:cubicBezTo>
                    <a:pt x="176" y="76"/>
                    <a:pt x="133" y="119"/>
                    <a:pt x="133" y="171"/>
                  </a:cubicBezTo>
                  <a:cubicBezTo>
                    <a:pt x="133" y="247"/>
                    <a:pt x="133" y="247"/>
                    <a:pt x="133" y="247"/>
                  </a:cubicBezTo>
                  <a:cubicBezTo>
                    <a:pt x="95" y="247"/>
                    <a:pt x="95" y="247"/>
                    <a:pt x="95" y="247"/>
                  </a:cubicBezTo>
                  <a:lnTo>
                    <a:pt x="95" y="171"/>
                  </a:lnTo>
                  <a:close/>
                  <a:moveTo>
                    <a:pt x="304" y="171"/>
                  </a:moveTo>
                  <a:cubicBezTo>
                    <a:pt x="304" y="171"/>
                    <a:pt x="304" y="171"/>
                    <a:pt x="304" y="171"/>
                  </a:cubicBezTo>
                  <a:cubicBezTo>
                    <a:pt x="304" y="247"/>
                    <a:pt x="304" y="247"/>
                    <a:pt x="304" y="247"/>
                  </a:cubicBezTo>
                  <a:cubicBezTo>
                    <a:pt x="152" y="247"/>
                    <a:pt x="152" y="247"/>
                    <a:pt x="152" y="247"/>
                  </a:cubicBezTo>
                  <a:cubicBezTo>
                    <a:pt x="152" y="171"/>
                    <a:pt x="152" y="171"/>
                    <a:pt x="152" y="171"/>
                  </a:cubicBezTo>
                  <a:cubicBezTo>
                    <a:pt x="152" y="171"/>
                    <a:pt x="152" y="171"/>
                    <a:pt x="152" y="171"/>
                  </a:cubicBezTo>
                  <a:cubicBezTo>
                    <a:pt x="152" y="129"/>
                    <a:pt x="186" y="95"/>
                    <a:pt x="228" y="95"/>
                  </a:cubicBezTo>
                  <a:cubicBezTo>
                    <a:pt x="270" y="95"/>
                    <a:pt x="304" y="129"/>
                    <a:pt x="304" y="171"/>
                  </a:cubicBezTo>
                  <a:close/>
                  <a:moveTo>
                    <a:pt x="418" y="361"/>
                  </a:moveTo>
                  <a:cubicBezTo>
                    <a:pt x="418" y="380"/>
                    <a:pt x="418" y="380"/>
                    <a:pt x="418" y="380"/>
                  </a:cubicBezTo>
                  <a:cubicBezTo>
                    <a:pt x="418" y="418"/>
                    <a:pt x="418" y="418"/>
                    <a:pt x="418" y="418"/>
                  </a:cubicBezTo>
                  <a:cubicBezTo>
                    <a:pt x="418" y="437"/>
                    <a:pt x="418" y="437"/>
                    <a:pt x="418" y="437"/>
                  </a:cubicBezTo>
                  <a:cubicBezTo>
                    <a:pt x="418" y="510"/>
                    <a:pt x="358" y="570"/>
                    <a:pt x="285" y="570"/>
                  </a:cubicBezTo>
                  <a:cubicBezTo>
                    <a:pt x="171" y="570"/>
                    <a:pt x="171" y="570"/>
                    <a:pt x="171" y="570"/>
                  </a:cubicBezTo>
                  <a:cubicBezTo>
                    <a:pt x="98" y="570"/>
                    <a:pt x="38" y="510"/>
                    <a:pt x="38" y="437"/>
                  </a:cubicBezTo>
                  <a:cubicBezTo>
                    <a:pt x="38" y="418"/>
                    <a:pt x="38" y="418"/>
                    <a:pt x="38" y="418"/>
                  </a:cubicBezTo>
                  <a:cubicBezTo>
                    <a:pt x="38" y="380"/>
                    <a:pt x="38" y="380"/>
                    <a:pt x="38" y="380"/>
                  </a:cubicBezTo>
                  <a:cubicBezTo>
                    <a:pt x="38" y="361"/>
                    <a:pt x="38" y="361"/>
                    <a:pt x="38" y="361"/>
                  </a:cubicBezTo>
                  <a:cubicBezTo>
                    <a:pt x="38" y="304"/>
                    <a:pt x="38" y="304"/>
                    <a:pt x="38" y="304"/>
                  </a:cubicBezTo>
                  <a:cubicBezTo>
                    <a:pt x="38" y="294"/>
                    <a:pt x="47" y="285"/>
                    <a:pt x="57" y="285"/>
                  </a:cubicBezTo>
                  <a:cubicBezTo>
                    <a:pt x="70" y="285"/>
                    <a:pt x="82" y="285"/>
                    <a:pt x="95" y="285"/>
                  </a:cubicBezTo>
                  <a:cubicBezTo>
                    <a:pt x="361" y="285"/>
                    <a:pt x="361" y="285"/>
                    <a:pt x="361" y="285"/>
                  </a:cubicBezTo>
                  <a:cubicBezTo>
                    <a:pt x="374" y="285"/>
                    <a:pt x="386" y="285"/>
                    <a:pt x="399" y="285"/>
                  </a:cubicBezTo>
                  <a:cubicBezTo>
                    <a:pt x="409" y="285"/>
                    <a:pt x="418" y="294"/>
                    <a:pt x="418" y="304"/>
                  </a:cubicBezTo>
                  <a:lnTo>
                    <a:pt x="418" y="361"/>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453" name="Google Shape;453;p20"/>
            <p:cNvSpPr/>
            <p:nvPr/>
          </p:nvSpPr>
          <p:spPr>
            <a:xfrm>
              <a:off x="719138" y="1358900"/>
              <a:ext cx="287337" cy="430212"/>
            </a:xfrm>
            <a:custGeom>
              <a:avLst/>
              <a:gdLst/>
              <a:ahLst/>
              <a:cxnLst/>
              <a:rect l="l" t="t" r="r" b="b"/>
              <a:pathLst>
                <a:path w="76" h="114" extrusionOk="0">
                  <a:moveTo>
                    <a:pt x="38" y="0"/>
                  </a:moveTo>
                  <a:cubicBezTo>
                    <a:pt x="17" y="0"/>
                    <a:pt x="0" y="17"/>
                    <a:pt x="0" y="38"/>
                  </a:cubicBezTo>
                  <a:cubicBezTo>
                    <a:pt x="0" y="50"/>
                    <a:pt x="6" y="71"/>
                    <a:pt x="13" y="89"/>
                  </a:cubicBezTo>
                  <a:cubicBezTo>
                    <a:pt x="18" y="103"/>
                    <a:pt x="24" y="114"/>
                    <a:pt x="38" y="114"/>
                  </a:cubicBezTo>
                  <a:cubicBezTo>
                    <a:pt x="53" y="114"/>
                    <a:pt x="58" y="103"/>
                    <a:pt x="63" y="89"/>
                  </a:cubicBezTo>
                  <a:cubicBezTo>
                    <a:pt x="70" y="72"/>
                    <a:pt x="76" y="50"/>
                    <a:pt x="76" y="38"/>
                  </a:cubicBezTo>
                  <a:cubicBezTo>
                    <a:pt x="76" y="17"/>
                    <a:pt x="59" y="0"/>
                    <a:pt x="38" y="0"/>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458"/>
        <p:cNvGrpSpPr/>
        <p:nvPr/>
      </p:nvGrpSpPr>
      <p:grpSpPr>
        <a:xfrm>
          <a:off x="0" y="0"/>
          <a:ext cx="0" cy="0"/>
          <a:chOff x="0" y="0"/>
          <a:chExt cx="0" cy="0"/>
        </a:xfrm>
      </p:grpSpPr>
      <p:sp>
        <p:nvSpPr>
          <p:cNvPr id="459" name="Google Shape;459;p21"/>
          <p:cNvSpPr txBox="1"/>
          <p:nvPr/>
        </p:nvSpPr>
        <p:spPr>
          <a:xfrm>
            <a:off x="540274" y="411493"/>
            <a:ext cx="8381856" cy="107721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200">
                <a:solidFill>
                  <a:srgbClr val="7F7F7F"/>
                </a:solidFill>
                <a:latin typeface="Calibri"/>
                <a:ea typeface="Calibri"/>
                <a:cs typeface="Calibri"/>
                <a:sym typeface="Calibri"/>
              </a:rPr>
              <a:t>Performance Comparison of Different Models on F1-score</a:t>
            </a:r>
            <a:endParaRPr sz="3200">
              <a:solidFill>
                <a:srgbClr val="7F7F7F"/>
              </a:solidFill>
              <a:latin typeface="Calibri"/>
              <a:ea typeface="Calibri"/>
              <a:cs typeface="Calibri"/>
              <a:sym typeface="Calibri"/>
            </a:endParaRPr>
          </a:p>
        </p:txBody>
      </p:sp>
      <p:pic>
        <p:nvPicPr>
          <p:cNvPr id="460" name="Google Shape;460;p21"/>
          <p:cNvPicPr preferRelativeResize="0"/>
          <p:nvPr/>
        </p:nvPicPr>
        <p:blipFill rotWithShape="1">
          <a:blip r:embed="rId3">
            <a:alphaModFix/>
          </a:blip>
          <a:srcRect/>
          <a:stretch/>
        </p:blipFill>
        <p:spPr>
          <a:xfrm>
            <a:off x="599936" y="1624898"/>
            <a:ext cx="8262531" cy="4657108"/>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465"/>
        <p:cNvGrpSpPr/>
        <p:nvPr/>
      </p:nvGrpSpPr>
      <p:grpSpPr>
        <a:xfrm>
          <a:off x="0" y="0"/>
          <a:ext cx="0" cy="0"/>
          <a:chOff x="0" y="0"/>
          <a:chExt cx="0" cy="0"/>
        </a:xfrm>
      </p:grpSpPr>
      <p:sp>
        <p:nvSpPr>
          <p:cNvPr id="466" name="Google Shape;466;p22"/>
          <p:cNvSpPr txBox="1"/>
          <p:nvPr/>
        </p:nvSpPr>
        <p:spPr>
          <a:xfrm>
            <a:off x="480612" y="609673"/>
            <a:ext cx="8381856" cy="107721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200">
                <a:solidFill>
                  <a:srgbClr val="7F7F7F"/>
                </a:solidFill>
                <a:latin typeface="Calibri"/>
                <a:ea typeface="Calibri"/>
                <a:cs typeface="Calibri"/>
                <a:sym typeface="Calibri"/>
              </a:rPr>
              <a:t>Oversampling helps tackle class imbalance problem</a:t>
            </a:r>
            <a:endParaRPr sz="3200">
              <a:solidFill>
                <a:srgbClr val="7F7F7F"/>
              </a:solidFill>
              <a:latin typeface="Calibri"/>
              <a:ea typeface="Calibri"/>
              <a:cs typeface="Calibri"/>
              <a:sym typeface="Calibri"/>
            </a:endParaRPr>
          </a:p>
        </p:txBody>
      </p:sp>
      <p:pic>
        <p:nvPicPr>
          <p:cNvPr id="467" name="Google Shape;467;p22"/>
          <p:cNvPicPr preferRelativeResize="0"/>
          <p:nvPr/>
        </p:nvPicPr>
        <p:blipFill rotWithShape="1">
          <a:blip r:embed="rId3">
            <a:alphaModFix/>
          </a:blip>
          <a:srcRect/>
          <a:stretch/>
        </p:blipFill>
        <p:spPr>
          <a:xfrm>
            <a:off x="676747" y="1790268"/>
            <a:ext cx="7989586" cy="4657108"/>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72"/>
        <p:cNvGrpSpPr/>
        <p:nvPr/>
      </p:nvGrpSpPr>
      <p:grpSpPr>
        <a:xfrm>
          <a:off x="0" y="0"/>
          <a:ext cx="0" cy="0"/>
          <a:chOff x="0" y="0"/>
          <a:chExt cx="0" cy="0"/>
        </a:xfrm>
      </p:grpSpPr>
      <p:sp>
        <p:nvSpPr>
          <p:cNvPr id="473" name="Google Shape;473;p23"/>
          <p:cNvSpPr txBox="1"/>
          <p:nvPr/>
        </p:nvSpPr>
        <p:spPr>
          <a:xfrm>
            <a:off x="480612" y="347026"/>
            <a:ext cx="8381856" cy="107721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200">
                <a:solidFill>
                  <a:srgbClr val="7F7F7F"/>
                </a:solidFill>
                <a:latin typeface="Calibri"/>
                <a:ea typeface="Calibri"/>
                <a:cs typeface="Calibri"/>
                <a:sym typeface="Calibri"/>
              </a:rPr>
              <a:t>Initial Word Embeddings don’t impact performance</a:t>
            </a:r>
            <a:endParaRPr sz="3200">
              <a:solidFill>
                <a:srgbClr val="7F7F7F"/>
              </a:solidFill>
              <a:latin typeface="Calibri"/>
              <a:ea typeface="Calibri"/>
              <a:cs typeface="Calibri"/>
              <a:sym typeface="Calibri"/>
            </a:endParaRPr>
          </a:p>
        </p:txBody>
      </p:sp>
      <p:pic>
        <p:nvPicPr>
          <p:cNvPr id="474" name="Google Shape;474;p23"/>
          <p:cNvPicPr preferRelativeResize="0"/>
          <p:nvPr/>
        </p:nvPicPr>
        <p:blipFill rotWithShape="1">
          <a:blip r:embed="rId3">
            <a:alphaModFix/>
          </a:blip>
          <a:srcRect/>
          <a:stretch/>
        </p:blipFill>
        <p:spPr>
          <a:xfrm>
            <a:off x="599937" y="1585609"/>
            <a:ext cx="8262531" cy="485204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79"/>
        <p:cNvGrpSpPr/>
        <p:nvPr/>
      </p:nvGrpSpPr>
      <p:grpSpPr>
        <a:xfrm>
          <a:off x="0" y="0"/>
          <a:ext cx="0" cy="0"/>
          <a:chOff x="0" y="0"/>
          <a:chExt cx="0" cy="0"/>
        </a:xfrm>
      </p:grpSpPr>
      <p:sp>
        <p:nvSpPr>
          <p:cNvPr id="480" name="Google Shape;480;p24"/>
          <p:cNvSpPr txBox="1"/>
          <p:nvPr/>
        </p:nvSpPr>
        <p:spPr>
          <a:xfrm>
            <a:off x="1411556" y="1367820"/>
            <a:ext cx="6320962"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Embeddings learned using DNNs </a:t>
            </a:r>
            <a:endParaRPr sz="3600">
              <a:solidFill>
                <a:srgbClr val="7F7F7F"/>
              </a:solidFill>
              <a:latin typeface="Calibri"/>
              <a:ea typeface="Calibri"/>
              <a:cs typeface="Calibri"/>
              <a:sym typeface="Calibri"/>
            </a:endParaRPr>
          </a:p>
        </p:txBody>
      </p:sp>
      <p:graphicFrame>
        <p:nvGraphicFramePr>
          <p:cNvPr id="481" name="Google Shape;481;p24"/>
          <p:cNvGraphicFramePr/>
          <p:nvPr/>
        </p:nvGraphicFramePr>
        <p:xfrm>
          <a:off x="812837" y="2807572"/>
          <a:ext cx="7518400" cy="2646715"/>
        </p:xfrm>
        <a:graphic>
          <a:graphicData uri="http://schemas.openxmlformats.org/drawingml/2006/table">
            <a:tbl>
              <a:tblPr firstRow="1" bandRow="1">
                <a:noFill/>
                <a:tableStyleId>{FE08A7AA-920D-46E4-A82D-F1284D7F22C4}</a:tableStyleId>
              </a:tblPr>
              <a:tblGrid>
                <a:gridCol w="2105150">
                  <a:extLst>
                    <a:ext uri="{9D8B030D-6E8A-4147-A177-3AD203B41FA5}">
                      <a16:colId xmlns:a16="http://schemas.microsoft.com/office/drawing/2014/main" val="20000"/>
                    </a:ext>
                  </a:extLst>
                </a:gridCol>
                <a:gridCol w="5413250">
                  <a:extLst>
                    <a:ext uri="{9D8B030D-6E8A-4147-A177-3AD203B41FA5}">
                      <a16:colId xmlns:a16="http://schemas.microsoft.com/office/drawing/2014/main" val="20001"/>
                    </a:ext>
                  </a:extLst>
                </a:gridCol>
              </a:tblGrid>
              <a:tr h="452125">
                <a:tc>
                  <a:txBody>
                    <a:bodyPr/>
                    <a:lstStyle/>
                    <a:p>
                      <a:pPr marL="0" marR="0" lvl="0" indent="0" algn="l" rtl="0">
                        <a:spcBef>
                          <a:spcPts val="0"/>
                        </a:spcBef>
                        <a:spcAft>
                          <a:spcPts val="0"/>
                        </a:spcAft>
                        <a:buNone/>
                      </a:pPr>
                      <a:r>
                        <a:rPr lang="id-ID" sz="1800"/>
                        <a:t>Bullying Form</a:t>
                      </a:r>
                      <a:endParaRPr/>
                    </a:p>
                  </a:txBody>
                  <a:tcPr marL="91450" marR="91450" marT="45725" marB="45725"/>
                </a:tc>
                <a:tc>
                  <a:txBody>
                    <a:bodyPr/>
                    <a:lstStyle/>
                    <a:p>
                      <a:pPr marL="0" marR="0" lvl="0" indent="0" algn="l" rtl="0">
                        <a:spcBef>
                          <a:spcPts val="0"/>
                        </a:spcBef>
                        <a:spcAft>
                          <a:spcPts val="0"/>
                        </a:spcAft>
                        <a:buNone/>
                      </a:pPr>
                      <a:r>
                        <a:rPr lang="id-ID" sz="1800"/>
                        <a:t>Observed clusters</a:t>
                      </a:r>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id-ID" sz="1800"/>
                        <a:t>Sexism</a:t>
                      </a:r>
                      <a:endParaRPr/>
                    </a:p>
                  </a:txBody>
                  <a:tcPr marL="91450" marR="91450" marT="45725" marB="45725"/>
                </a:tc>
                <a:tc>
                  <a:txBody>
                    <a:bodyPr/>
                    <a:lstStyle/>
                    <a:p>
                      <a:pPr marL="0" marR="0" lvl="0" indent="0" algn="l" rtl="0">
                        <a:spcBef>
                          <a:spcPts val="0"/>
                        </a:spcBef>
                        <a:spcAft>
                          <a:spcPts val="0"/>
                        </a:spcAft>
                        <a:buNone/>
                      </a:pPr>
                      <a:r>
                        <a:rPr lang="id-ID" sz="1800"/>
                        <a:t>kitchen, feminist, feminists, its, feminism, girl, rights, two, female, bitch, head, sexist, woman, girls, blondes, rape</a:t>
                      </a:r>
                      <a:endParaRPr sz="180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id-ID" sz="1800"/>
                        <a:t>Racism</a:t>
                      </a:r>
                      <a:endParaRPr/>
                    </a:p>
                  </a:txBody>
                  <a:tcPr marL="91450" marR="91450" marT="45725" marB="45725"/>
                </a:tc>
                <a:tc>
                  <a:txBody>
                    <a:bodyPr/>
                    <a:lstStyle/>
                    <a:p>
                      <a:pPr marL="0" marR="0" lvl="0" indent="0" algn="l" rtl="0">
                        <a:spcBef>
                          <a:spcPts val="0"/>
                        </a:spcBef>
                        <a:spcAft>
                          <a:spcPts val="0"/>
                        </a:spcAft>
                        <a:buNone/>
                      </a:pPr>
                      <a:r>
                        <a:rPr lang="id-ID" sz="1800"/>
                        <a:t>pedophile, murdered, either, israel, mohammed, slave, prophet, muslims, quran, may, islam, religion, war, pay</a:t>
                      </a:r>
                      <a:endParaRPr sz="1800"/>
                    </a:p>
                  </a:txBody>
                  <a:tcPr marL="91450" marR="91450" marT="45725" marB="45725"/>
                </a:tc>
                <a:extLst>
                  <a:ext uri="{0D108BD9-81ED-4DB2-BD59-A6C34878D82A}">
                    <a16:rowId xmlns:a16="http://schemas.microsoft.com/office/drawing/2014/main" val="10002"/>
                  </a:ext>
                </a:extLst>
              </a:tr>
              <a:tr h="228600">
                <a:tc>
                  <a:txBody>
                    <a:bodyPr/>
                    <a:lstStyle/>
                    <a:p>
                      <a:pPr marL="0" marR="0" lvl="0" indent="0" algn="l" rtl="0">
                        <a:spcBef>
                          <a:spcPts val="0"/>
                        </a:spcBef>
                        <a:spcAft>
                          <a:spcPts val="0"/>
                        </a:spcAft>
                        <a:buNone/>
                      </a:pPr>
                      <a:r>
                        <a:rPr lang="id-ID" sz="1800"/>
                        <a:t>Personal Attack</a:t>
                      </a:r>
                      <a:endParaRPr/>
                    </a:p>
                  </a:txBody>
                  <a:tcPr marL="91450" marR="91450" marT="45725" marB="45725"/>
                </a:tc>
                <a:tc>
                  <a:txBody>
                    <a:bodyPr/>
                    <a:lstStyle/>
                    <a:p>
                      <a:pPr marL="0" marR="0" lvl="0" indent="0" algn="l" rtl="0">
                        <a:spcBef>
                          <a:spcPts val="0"/>
                        </a:spcBef>
                        <a:spcAft>
                          <a:spcPts val="0"/>
                        </a:spcAft>
                        <a:buNone/>
                      </a:pPr>
                      <a:r>
                        <a:rPr lang="id-ID" sz="1800"/>
                        <a:t>fuck, fucking, u, little, you, shit, style, faggot, ass, off, changes, suck, see, hate, know, nigger, moron, site</a:t>
                      </a:r>
                      <a:endParaRPr sz="1800"/>
                    </a:p>
                  </a:txBody>
                  <a:tcPr marL="91450" marR="91450" marT="45725" marB="45725"/>
                </a:tc>
                <a:extLst>
                  <a:ext uri="{0D108BD9-81ED-4DB2-BD59-A6C34878D82A}">
                    <a16:rowId xmlns:a16="http://schemas.microsoft.com/office/drawing/2014/main" val="10003"/>
                  </a:ext>
                </a:extLst>
              </a:tr>
            </a:tbl>
          </a:graphicData>
        </a:graphic>
      </p:graphicFrame>
      <p:sp>
        <p:nvSpPr>
          <p:cNvPr id="482" name="Google Shape;482;p24"/>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83" name="Google Shape;483;p24"/>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84" name="Google Shape;484;p24"/>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85" name="Google Shape;485;p24"/>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86" name="Google Shape;486;p24"/>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87" name="Google Shape;487;p24"/>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92"/>
        <p:cNvGrpSpPr/>
        <p:nvPr/>
      </p:nvGrpSpPr>
      <p:grpSpPr>
        <a:xfrm>
          <a:off x="0" y="0"/>
          <a:ext cx="0" cy="0"/>
          <a:chOff x="0" y="0"/>
          <a:chExt cx="0" cy="0"/>
        </a:xfrm>
      </p:grpSpPr>
      <p:sp>
        <p:nvSpPr>
          <p:cNvPr id="493" name="Google Shape;493;p25"/>
          <p:cNvSpPr txBox="1"/>
          <p:nvPr/>
        </p:nvSpPr>
        <p:spPr>
          <a:xfrm>
            <a:off x="4244" y="1377548"/>
            <a:ext cx="9335069" cy="120032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Most similar words to the query word across platform</a:t>
            </a:r>
            <a:endParaRPr sz="3600">
              <a:solidFill>
                <a:srgbClr val="7F7F7F"/>
              </a:solidFill>
              <a:latin typeface="Calibri"/>
              <a:ea typeface="Calibri"/>
              <a:cs typeface="Calibri"/>
              <a:sym typeface="Calibri"/>
            </a:endParaRPr>
          </a:p>
        </p:txBody>
      </p:sp>
      <p:graphicFrame>
        <p:nvGraphicFramePr>
          <p:cNvPr id="494" name="Google Shape;494;p25"/>
          <p:cNvGraphicFramePr/>
          <p:nvPr/>
        </p:nvGraphicFramePr>
        <p:xfrm>
          <a:off x="912579" y="2740091"/>
          <a:ext cx="7518375" cy="2560360"/>
        </p:xfrm>
        <a:graphic>
          <a:graphicData uri="http://schemas.openxmlformats.org/drawingml/2006/table">
            <a:tbl>
              <a:tblPr firstRow="1" bandRow="1">
                <a:noFill/>
                <a:tableStyleId>{C2B0A3C8-6211-40E3-AB92-17FE0EC7BA59}</a:tableStyleId>
              </a:tblPr>
              <a:tblGrid>
                <a:gridCol w="1223925">
                  <a:extLst>
                    <a:ext uri="{9D8B030D-6E8A-4147-A177-3AD203B41FA5}">
                      <a16:colId xmlns:a16="http://schemas.microsoft.com/office/drawing/2014/main" val="20000"/>
                    </a:ext>
                  </a:extLst>
                </a:gridCol>
                <a:gridCol w="3147225">
                  <a:extLst>
                    <a:ext uri="{9D8B030D-6E8A-4147-A177-3AD203B41FA5}">
                      <a16:colId xmlns:a16="http://schemas.microsoft.com/office/drawing/2014/main" val="20001"/>
                    </a:ext>
                  </a:extLst>
                </a:gridCol>
                <a:gridCol w="3147225">
                  <a:extLst>
                    <a:ext uri="{9D8B030D-6E8A-4147-A177-3AD203B41FA5}">
                      <a16:colId xmlns:a16="http://schemas.microsoft.com/office/drawing/2014/main" val="20002"/>
                    </a:ext>
                  </a:extLst>
                </a:gridCol>
              </a:tblGrid>
              <a:tr h="475550">
                <a:tc>
                  <a:txBody>
                    <a:bodyPr/>
                    <a:lstStyle/>
                    <a:p>
                      <a:pPr marL="0" marR="0" lvl="0" indent="0" algn="l" rtl="0">
                        <a:spcBef>
                          <a:spcPts val="0"/>
                        </a:spcBef>
                        <a:spcAft>
                          <a:spcPts val="0"/>
                        </a:spcAft>
                        <a:buNone/>
                      </a:pPr>
                      <a:r>
                        <a:rPr lang="id-ID" sz="1800"/>
                        <a:t>Bullying Form</a:t>
                      </a:r>
                      <a:endParaRPr/>
                    </a:p>
                  </a:txBody>
                  <a:tcPr marL="91450" marR="91450" marT="45725" marB="45725"/>
                </a:tc>
                <a:tc>
                  <a:txBody>
                    <a:bodyPr/>
                    <a:lstStyle/>
                    <a:p>
                      <a:pPr marL="0" marR="0" lvl="0" indent="0" algn="l" rtl="0">
                        <a:spcBef>
                          <a:spcPts val="0"/>
                        </a:spcBef>
                        <a:spcAft>
                          <a:spcPts val="0"/>
                        </a:spcAft>
                        <a:buNone/>
                      </a:pPr>
                      <a:r>
                        <a:rPr lang="id-ID" sz="1800"/>
                        <a:t>Twitter</a:t>
                      </a:r>
                      <a:endParaRPr/>
                    </a:p>
                  </a:txBody>
                  <a:tcPr marL="91450" marR="91450" marT="45725" marB="45725"/>
                </a:tc>
                <a:tc>
                  <a:txBody>
                    <a:bodyPr/>
                    <a:lstStyle/>
                    <a:p>
                      <a:pPr marL="0" marR="0" lvl="0" indent="0" algn="l" rtl="0">
                        <a:spcBef>
                          <a:spcPts val="0"/>
                        </a:spcBef>
                        <a:spcAft>
                          <a:spcPts val="0"/>
                        </a:spcAft>
                        <a:buNone/>
                      </a:pPr>
                      <a:r>
                        <a:rPr lang="id-ID" sz="1800"/>
                        <a:t>Wiki</a:t>
                      </a:r>
                      <a:endParaRPr/>
                    </a:p>
                  </a:txBody>
                  <a:tcPr marL="91450" marR="91450" marT="45725" marB="45725"/>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id-ID" sz="1800"/>
                        <a:t>slave</a:t>
                      </a:r>
                      <a:endParaRPr/>
                    </a:p>
                  </a:txBody>
                  <a:tcPr marL="91450" marR="91450" marT="45725" marB="45725"/>
                </a:tc>
                <a:tc>
                  <a:txBody>
                    <a:bodyPr/>
                    <a:lstStyle/>
                    <a:p>
                      <a:pPr marL="0" marR="0" lvl="0" indent="0" algn="l" rtl="0">
                        <a:spcBef>
                          <a:spcPts val="0"/>
                        </a:spcBef>
                        <a:spcAft>
                          <a:spcPts val="0"/>
                        </a:spcAft>
                        <a:buNone/>
                      </a:pPr>
                      <a:r>
                        <a:rPr lang="id-ID" sz="1800"/>
                        <a:t>feminists, religion, jews, islam, muslims, christians</a:t>
                      </a:r>
                      <a:endParaRPr sz="1800"/>
                    </a:p>
                  </a:txBody>
                  <a:tcPr marL="91450" marR="91450" marT="45725" marB="45725"/>
                </a:tc>
                <a:tc>
                  <a:txBody>
                    <a:bodyPr/>
                    <a:lstStyle/>
                    <a:p>
                      <a:pPr marL="0" marR="0" lvl="0" indent="0" algn="l" rtl="0">
                        <a:spcBef>
                          <a:spcPts val="0"/>
                        </a:spcBef>
                        <a:spcAft>
                          <a:spcPts val="0"/>
                        </a:spcAft>
                        <a:buNone/>
                      </a:pPr>
                      <a:r>
                        <a:rPr lang="id-ID" sz="1800"/>
                        <a:t>sucks, bad, blocked, tried, cannot, can’t, didn’t, never</a:t>
                      </a:r>
                      <a:endParaRPr sz="1800"/>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id-ID" sz="1800"/>
                        <a:t>fat</a:t>
                      </a:r>
                      <a:endParaRPr/>
                    </a:p>
                  </a:txBody>
                  <a:tcPr marL="91450" marR="91450" marT="45725" marB="45725"/>
                </a:tc>
                <a:tc>
                  <a:txBody>
                    <a:bodyPr/>
                    <a:lstStyle/>
                    <a:p>
                      <a:pPr marL="0" marR="0" lvl="0" indent="0" algn="l" rtl="0">
                        <a:spcBef>
                          <a:spcPts val="0"/>
                        </a:spcBef>
                        <a:spcAft>
                          <a:spcPts val="0"/>
                        </a:spcAft>
                        <a:buNone/>
                      </a:pPr>
                      <a:r>
                        <a:rPr lang="id-ID" sz="1800"/>
                        <a:t>female, woman, face, women, kids, fan, blonde, friends</a:t>
                      </a:r>
                      <a:endParaRPr sz="1800"/>
                    </a:p>
                  </a:txBody>
                  <a:tcPr marL="91450" marR="91450" marT="45725" marB="45725"/>
                </a:tc>
                <a:tc>
                  <a:txBody>
                    <a:bodyPr/>
                    <a:lstStyle/>
                    <a:p>
                      <a:pPr marL="0" marR="0" lvl="0" indent="0" algn="l" rtl="0">
                        <a:spcBef>
                          <a:spcPts val="0"/>
                        </a:spcBef>
                        <a:spcAft>
                          <a:spcPts val="0"/>
                        </a:spcAft>
                        <a:buNone/>
                      </a:pPr>
                      <a:r>
                        <a:rPr lang="id-ID" sz="1800"/>
                        <a:t>blocked, sorry, bad, used, tried, cannot, banned, never, fuck</a:t>
                      </a:r>
                      <a:endParaRPr sz="1800"/>
                    </a:p>
                  </a:txBody>
                  <a:tcPr marL="91450" marR="91450" marT="45725" marB="45725"/>
                </a:tc>
                <a:extLst>
                  <a:ext uri="{0D108BD9-81ED-4DB2-BD59-A6C34878D82A}">
                    <a16:rowId xmlns:a16="http://schemas.microsoft.com/office/drawing/2014/main" val="10002"/>
                  </a:ext>
                </a:extLst>
              </a:tr>
              <a:tr h="228600">
                <a:tc>
                  <a:txBody>
                    <a:bodyPr/>
                    <a:lstStyle/>
                    <a:p>
                      <a:pPr marL="0" marR="0" lvl="0" indent="0" algn="l" rtl="0">
                        <a:spcBef>
                          <a:spcPts val="0"/>
                        </a:spcBef>
                        <a:spcAft>
                          <a:spcPts val="0"/>
                        </a:spcAft>
                        <a:buNone/>
                      </a:pPr>
                      <a:r>
                        <a:rPr lang="id-ID" sz="1800"/>
                        <a:t>gay</a:t>
                      </a:r>
                      <a:endParaRPr sz="1800"/>
                    </a:p>
                  </a:txBody>
                  <a:tcPr marL="91450" marR="91450" marT="45725" marB="45725"/>
                </a:tc>
                <a:tc>
                  <a:txBody>
                    <a:bodyPr/>
                    <a:lstStyle/>
                    <a:p>
                      <a:pPr marL="0" marR="0" lvl="0" indent="0" algn="l" rtl="0">
                        <a:spcBef>
                          <a:spcPts val="0"/>
                        </a:spcBef>
                        <a:spcAft>
                          <a:spcPts val="0"/>
                        </a:spcAft>
                        <a:buNone/>
                      </a:pPr>
                      <a:r>
                        <a:rPr lang="id-ID" sz="1800"/>
                        <a:t>die, ask, fake, child, babies, females, wife, female, woman</a:t>
                      </a:r>
                      <a:endParaRPr sz="1800"/>
                    </a:p>
                  </a:txBody>
                  <a:tcPr marL="91450" marR="91450" marT="45725" marB="45725"/>
                </a:tc>
                <a:tc>
                  <a:txBody>
                    <a:bodyPr/>
                    <a:lstStyle/>
                    <a:p>
                      <a:pPr marL="0" marR="0" lvl="0" indent="0" algn="l" rtl="0">
                        <a:spcBef>
                          <a:spcPts val="0"/>
                        </a:spcBef>
                        <a:spcAft>
                          <a:spcPts val="0"/>
                        </a:spcAft>
                        <a:buNone/>
                      </a:pPr>
                      <a:r>
                        <a:rPr lang="id-ID" sz="1800"/>
                        <a:t>bad, sorry, used, blocked, tried, fuck, fucking, that’s, notice, shit</a:t>
                      </a:r>
                      <a:endParaRPr sz="1800"/>
                    </a:p>
                  </a:txBody>
                  <a:tcPr marL="91450" marR="91450" marT="45725" marB="45725"/>
                </a:tc>
                <a:extLst>
                  <a:ext uri="{0D108BD9-81ED-4DB2-BD59-A6C34878D82A}">
                    <a16:rowId xmlns:a16="http://schemas.microsoft.com/office/drawing/2014/main" val="10003"/>
                  </a:ext>
                </a:extLst>
              </a:tr>
            </a:tbl>
          </a:graphicData>
        </a:graphic>
      </p:graphicFrame>
      <p:sp>
        <p:nvSpPr>
          <p:cNvPr id="495" name="Google Shape;495;p25"/>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96" name="Google Shape;496;p25"/>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97" name="Google Shape;497;p25"/>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98" name="Google Shape;498;p25"/>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499" name="Google Shape;499;p25"/>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500" name="Google Shape;500;p25"/>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04"/>
        <p:cNvGrpSpPr/>
        <p:nvPr/>
      </p:nvGrpSpPr>
      <p:grpSpPr>
        <a:xfrm>
          <a:off x="0" y="0"/>
          <a:ext cx="0" cy="0"/>
          <a:chOff x="0" y="0"/>
          <a:chExt cx="0" cy="0"/>
        </a:xfrm>
      </p:grpSpPr>
      <p:sp>
        <p:nvSpPr>
          <p:cNvPr id="505" name="Google Shape;505;p26"/>
          <p:cNvSpPr txBox="1"/>
          <p:nvPr/>
        </p:nvSpPr>
        <p:spPr>
          <a:xfrm>
            <a:off x="2353854" y="1491316"/>
            <a:ext cx="4436291"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3600"/>
              <a:buFont typeface="Calibri"/>
              <a:buNone/>
            </a:pPr>
            <a:r>
              <a:rPr lang="id-ID" sz="3600">
                <a:solidFill>
                  <a:srgbClr val="7F7F7F"/>
                </a:solidFill>
                <a:latin typeface="Calibri"/>
                <a:ea typeface="Calibri"/>
                <a:cs typeface="Calibri"/>
                <a:sym typeface="Calibri"/>
              </a:rPr>
              <a:t>Transfer Learning</a:t>
            </a:r>
            <a:endParaRPr sz="3600">
              <a:solidFill>
                <a:srgbClr val="7F7F7F"/>
              </a:solidFill>
              <a:latin typeface="Calibri"/>
              <a:ea typeface="Calibri"/>
              <a:cs typeface="Calibri"/>
              <a:sym typeface="Calibri"/>
            </a:endParaRPr>
          </a:p>
        </p:txBody>
      </p:sp>
      <p:grpSp>
        <p:nvGrpSpPr>
          <p:cNvPr id="506" name="Google Shape;506;p26"/>
          <p:cNvGrpSpPr/>
          <p:nvPr/>
        </p:nvGrpSpPr>
        <p:grpSpPr>
          <a:xfrm>
            <a:off x="1040946" y="2682222"/>
            <a:ext cx="2294164" cy="2979277"/>
            <a:chOff x="1040946" y="2682221"/>
            <a:chExt cx="2294164" cy="1241378"/>
          </a:xfrm>
        </p:grpSpPr>
        <p:sp>
          <p:nvSpPr>
            <p:cNvPr id="507" name="Google Shape;507;p26"/>
            <p:cNvSpPr/>
            <p:nvPr/>
          </p:nvSpPr>
          <p:spPr>
            <a:xfrm>
              <a:off x="1040946" y="2943478"/>
              <a:ext cx="2294164" cy="980121"/>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sp>
          <p:nvSpPr>
            <p:cNvPr id="508" name="Google Shape;508;p26"/>
            <p:cNvSpPr/>
            <p:nvPr/>
          </p:nvSpPr>
          <p:spPr>
            <a:xfrm>
              <a:off x="1040946" y="2697011"/>
              <a:ext cx="2294164" cy="261257"/>
            </a:xfrm>
            <a:prstGeom prst="rect">
              <a:avLst/>
            </a:prstGeom>
            <a:solidFill>
              <a:schemeClr val="dk1">
                <a:alpha val="2431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sp>
          <p:nvSpPr>
            <p:cNvPr id="509" name="Google Shape;509;p26"/>
            <p:cNvSpPr/>
            <p:nvPr/>
          </p:nvSpPr>
          <p:spPr>
            <a:xfrm>
              <a:off x="1040946" y="2682221"/>
              <a:ext cx="2294164" cy="261257"/>
            </a:xfrm>
            <a:prstGeom prst="rect">
              <a:avLst/>
            </a:prstGeom>
            <a:solidFill>
              <a:srgbClr val="1E608A"/>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sp>
          <p:nvSpPr>
            <p:cNvPr id="510" name="Google Shape;510;p26"/>
            <p:cNvSpPr txBox="1"/>
            <p:nvPr/>
          </p:nvSpPr>
          <p:spPr>
            <a:xfrm>
              <a:off x="1159550" y="2694844"/>
              <a:ext cx="2056956" cy="15661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lt1"/>
                </a:buClr>
                <a:buSzPts val="1800"/>
                <a:buFont typeface="Calibri"/>
                <a:buNone/>
              </a:pPr>
              <a:r>
                <a:rPr lang="id-ID" sz="1800">
                  <a:solidFill>
                    <a:schemeClr val="lt1"/>
                  </a:solidFill>
                  <a:latin typeface="Calibri"/>
                  <a:ea typeface="Calibri"/>
                  <a:cs typeface="Calibri"/>
                  <a:sym typeface="Calibri"/>
                </a:rPr>
                <a:t>Complete Transfer Learning</a:t>
              </a:r>
              <a:endParaRPr sz="1800">
                <a:solidFill>
                  <a:schemeClr val="dk1"/>
                </a:solidFill>
                <a:latin typeface="Calibri"/>
                <a:ea typeface="Calibri"/>
                <a:cs typeface="Calibri"/>
                <a:sym typeface="Calibri"/>
              </a:endParaRPr>
            </a:p>
          </p:txBody>
        </p:sp>
        <p:sp>
          <p:nvSpPr>
            <p:cNvPr id="511" name="Google Shape;511;p26"/>
            <p:cNvSpPr txBox="1"/>
            <p:nvPr/>
          </p:nvSpPr>
          <p:spPr>
            <a:xfrm>
              <a:off x="1107484" y="2973058"/>
              <a:ext cx="2161088" cy="83099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Directly</a:t>
              </a:r>
              <a:endParaRPr dirty="0"/>
            </a:p>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used to detect cyberbullying in other datasets</a:t>
              </a:r>
              <a:endParaRPr lang="en-US" sz="1600" dirty="0">
                <a:solidFill>
                  <a:schemeClr val="lt1"/>
                </a:solidFill>
                <a:latin typeface="Calibri"/>
                <a:ea typeface="Calibri"/>
                <a:cs typeface="Calibri"/>
                <a:sym typeface="Calibri"/>
              </a:endParaRPr>
            </a:p>
            <a:p>
              <a:pPr marL="0" marR="0" lvl="0" indent="0" algn="ctr" rtl="0">
                <a:spcBef>
                  <a:spcPts val="0"/>
                </a:spcBef>
                <a:spcAft>
                  <a:spcPts val="0"/>
                </a:spcAft>
                <a:buNone/>
              </a:pPr>
              <a:endParaRPr lang="en-US" sz="1600" dirty="0">
                <a:solidFill>
                  <a:schemeClr val="lt1"/>
                </a:solidFill>
                <a:latin typeface="Calibri"/>
                <a:ea typeface="Calibri"/>
                <a:cs typeface="Calibri"/>
                <a:sym typeface="Calibri"/>
              </a:endParaRPr>
            </a:p>
            <a:p>
              <a:pPr marL="0" marR="0" lvl="0" indent="0" algn="ctr" rtl="0">
                <a:spcBef>
                  <a:spcPts val="0"/>
                </a:spcBef>
                <a:spcAft>
                  <a:spcPts val="0"/>
                </a:spcAft>
                <a:buNone/>
              </a:pPr>
              <a:r>
                <a:rPr lang="en-US" sz="1600" dirty="0">
                  <a:solidFill>
                    <a:schemeClr val="lt1"/>
                  </a:solidFill>
                  <a:latin typeface="Calibri"/>
                  <a:ea typeface="Calibri"/>
                  <a:cs typeface="Calibri"/>
                  <a:sym typeface="Calibri"/>
                </a:rPr>
                <a:t>Low recall</a:t>
              </a:r>
            </a:p>
            <a:p>
              <a:pPr marL="0" marR="0" lvl="0" indent="0" algn="ctr" rtl="0">
                <a:spcBef>
                  <a:spcPts val="0"/>
                </a:spcBef>
                <a:spcAft>
                  <a:spcPts val="0"/>
                </a:spcAft>
                <a:buNone/>
              </a:pPr>
              <a:r>
                <a:rPr lang="en-US" sz="1600" dirty="0">
                  <a:solidFill>
                    <a:schemeClr val="lt1"/>
                  </a:solidFill>
                  <a:latin typeface="Calibri"/>
                  <a:ea typeface="Calibri"/>
                  <a:cs typeface="Calibri"/>
                  <a:sym typeface="Calibri"/>
                </a:rPr>
                <a:t>High precision</a:t>
              </a:r>
            </a:p>
            <a:p>
              <a:pPr marL="0" marR="0" lvl="0" indent="0" algn="ctr" rtl="0">
                <a:spcBef>
                  <a:spcPts val="0"/>
                </a:spcBef>
                <a:spcAft>
                  <a:spcPts val="0"/>
                </a:spcAft>
                <a:buNone/>
              </a:pPr>
              <a:r>
                <a:rPr lang="en-US" sz="1600" dirty="0">
                  <a:solidFill>
                    <a:schemeClr val="lt1"/>
                  </a:solidFill>
                  <a:latin typeface="Calibri"/>
                  <a:ea typeface="Calibri"/>
                  <a:cs typeface="Calibri"/>
                  <a:sym typeface="Calibri"/>
                </a:rPr>
                <a:t>SMP similarity</a:t>
              </a:r>
              <a:endParaRPr sz="1600" dirty="0">
                <a:solidFill>
                  <a:schemeClr val="lt1"/>
                </a:solidFill>
                <a:latin typeface="Calibri"/>
                <a:ea typeface="Calibri"/>
                <a:cs typeface="Calibri"/>
                <a:sym typeface="Calibri"/>
              </a:endParaRPr>
            </a:p>
            <a:p>
              <a:pPr marL="0" marR="0" lvl="0" indent="0" algn="ctr" rtl="0">
                <a:spcBef>
                  <a:spcPts val="0"/>
                </a:spcBef>
                <a:spcAft>
                  <a:spcPts val="0"/>
                </a:spcAft>
                <a:buClr>
                  <a:schemeClr val="dk1"/>
                </a:buClr>
                <a:buSzPts val="1600"/>
                <a:buFont typeface="Calibri"/>
                <a:buNone/>
              </a:pPr>
              <a:endParaRPr sz="1600" dirty="0">
                <a:solidFill>
                  <a:schemeClr val="dk1"/>
                </a:solidFill>
                <a:latin typeface="Calibri"/>
                <a:ea typeface="Calibri"/>
                <a:cs typeface="Calibri"/>
                <a:sym typeface="Calibri"/>
              </a:endParaRPr>
            </a:p>
          </p:txBody>
        </p:sp>
      </p:grpSp>
      <p:grpSp>
        <p:nvGrpSpPr>
          <p:cNvPr id="512" name="Google Shape;512;p26"/>
          <p:cNvGrpSpPr/>
          <p:nvPr/>
        </p:nvGrpSpPr>
        <p:grpSpPr>
          <a:xfrm>
            <a:off x="3440910" y="2682222"/>
            <a:ext cx="2294164" cy="2979277"/>
            <a:chOff x="3440910" y="2682221"/>
            <a:chExt cx="2294164" cy="1241378"/>
          </a:xfrm>
        </p:grpSpPr>
        <p:sp>
          <p:nvSpPr>
            <p:cNvPr id="513" name="Google Shape;513;p26"/>
            <p:cNvSpPr/>
            <p:nvPr/>
          </p:nvSpPr>
          <p:spPr>
            <a:xfrm>
              <a:off x="3440910" y="2697011"/>
              <a:ext cx="2294164" cy="261257"/>
            </a:xfrm>
            <a:prstGeom prst="rect">
              <a:avLst/>
            </a:prstGeom>
            <a:solidFill>
              <a:schemeClr val="dk1">
                <a:alpha val="2431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grpSp>
          <p:nvGrpSpPr>
            <p:cNvPr id="514" name="Google Shape;514;p26"/>
            <p:cNvGrpSpPr/>
            <p:nvPr/>
          </p:nvGrpSpPr>
          <p:grpSpPr>
            <a:xfrm>
              <a:off x="3440910" y="2682221"/>
              <a:ext cx="2294164" cy="1241378"/>
              <a:chOff x="3440910" y="2682221"/>
              <a:chExt cx="2294164" cy="1241378"/>
            </a:xfrm>
          </p:grpSpPr>
          <p:sp>
            <p:nvSpPr>
              <p:cNvPr id="515" name="Google Shape;515;p26"/>
              <p:cNvSpPr/>
              <p:nvPr/>
            </p:nvSpPr>
            <p:spPr>
              <a:xfrm>
                <a:off x="3440910" y="2943478"/>
                <a:ext cx="2294164" cy="980121"/>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sp>
            <p:nvSpPr>
              <p:cNvPr id="516" name="Google Shape;516;p26"/>
              <p:cNvSpPr/>
              <p:nvPr/>
            </p:nvSpPr>
            <p:spPr>
              <a:xfrm>
                <a:off x="3440910" y="2682221"/>
                <a:ext cx="2294164" cy="276047"/>
              </a:xfrm>
              <a:prstGeom prst="rect">
                <a:avLst/>
              </a:prstGeom>
              <a:solidFill>
                <a:srgbClr val="0A504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sp>
            <p:nvSpPr>
              <p:cNvPr id="517" name="Google Shape;517;p26"/>
              <p:cNvSpPr txBox="1"/>
              <p:nvPr/>
            </p:nvSpPr>
            <p:spPr>
              <a:xfrm>
                <a:off x="3491455" y="2974429"/>
                <a:ext cx="2161088" cy="94917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Only </a:t>
                </a:r>
                <a:endParaRPr dirty="0"/>
              </a:p>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learned </a:t>
                </a:r>
                <a:endParaRPr dirty="0"/>
              </a:p>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word embeddings</a:t>
                </a:r>
                <a:endParaRPr sz="1600" dirty="0">
                  <a:solidFill>
                    <a:schemeClr val="lt1"/>
                  </a:solidFill>
                  <a:latin typeface="Calibri"/>
                  <a:ea typeface="Calibri"/>
                  <a:cs typeface="Calibri"/>
                  <a:sym typeface="Calibri"/>
                </a:endParaRPr>
              </a:p>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were transferred to another</a:t>
                </a:r>
                <a:endParaRPr dirty="0"/>
              </a:p>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Dataset</a:t>
                </a:r>
                <a:endParaRPr lang="en-US" sz="1600" dirty="0">
                  <a:solidFill>
                    <a:schemeClr val="lt1"/>
                  </a:solidFill>
                  <a:latin typeface="Calibri"/>
                  <a:ea typeface="Calibri"/>
                  <a:cs typeface="Calibri"/>
                  <a:sym typeface="Calibri"/>
                </a:endParaRPr>
              </a:p>
              <a:p>
                <a:pPr marL="0" marR="0" lvl="0" indent="0" algn="ctr" rtl="0">
                  <a:spcBef>
                    <a:spcPts val="0"/>
                  </a:spcBef>
                  <a:spcAft>
                    <a:spcPts val="0"/>
                  </a:spcAft>
                  <a:buNone/>
                </a:pPr>
                <a:endParaRPr lang="en-US" sz="1600" dirty="0">
                  <a:solidFill>
                    <a:schemeClr val="lt1"/>
                  </a:solidFill>
                  <a:latin typeface="Calibri"/>
                  <a:cs typeface="Calibri"/>
                  <a:sym typeface="Calibri"/>
                </a:endParaRPr>
              </a:p>
              <a:p>
                <a:pPr marL="0" marR="0" lvl="0" indent="0" algn="ctr" rtl="0">
                  <a:spcBef>
                    <a:spcPts val="0"/>
                  </a:spcBef>
                  <a:spcAft>
                    <a:spcPts val="0"/>
                  </a:spcAft>
                  <a:buNone/>
                </a:pPr>
                <a:r>
                  <a:rPr lang="en-US" sz="1600" dirty="0">
                    <a:solidFill>
                      <a:schemeClr val="lt1"/>
                    </a:solidFill>
                    <a:latin typeface="Calibri"/>
                    <a:cs typeface="Calibri"/>
                    <a:sym typeface="Calibri"/>
                  </a:rPr>
                  <a:t>Significantly higher recall</a:t>
                </a:r>
                <a:endParaRPr dirty="0"/>
              </a:p>
            </p:txBody>
          </p:sp>
        </p:grpSp>
      </p:grpSp>
      <p:sp>
        <p:nvSpPr>
          <p:cNvPr id="518" name="Google Shape;518;p26"/>
          <p:cNvSpPr txBox="1"/>
          <p:nvPr/>
        </p:nvSpPr>
        <p:spPr>
          <a:xfrm>
            <a:off x="3603411" y="2678931"/>
            <a:ext cx="1969162" cy="48659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lt1"/>
              </a:buClr>
              <a:buSzPts val="1800"/>
              <a:buFont typeface="Calibri"/>
              <a:buNone/>
            </a:pPr>
            <a:r>
              <a:rPr lang="id-ID" sz="1800">
                <a:solidFill>
                  <a:schemeClr val="lt1"/>
                </a:solidFill>
                <a:latin typeface="Calibri"/>
                <a:ea typeface="Calibri"/>
                <a:cs typeface="Calibri"/>
                <a:sym typeface="Calibri"/>
              </a:rPr>
              <a:t>Feature Level Transfer Learning</a:t>
            </a:r>
            <a:endParaRPr sz="1800">
              <a:solidFill>
                <a:schemeClr val="dk1"/>
              </a:solidFill>
              <a:latin typeface="Calibri"/>
              <a:ea typeface="Calibri"/>
              <a:cs typeface="Calibri"/>
              <a:sym typeface="Calibri"/>
            </a:endParaRPr>
          </a:p>
        </p:txBody>
      </p:sp>
      <p:grpSp>
        <p:nvGrpSpPr>
          <p:cNvPr id="519" name="Google Shape;519;p26"/>
          <p:cNvGrpSpPr/>
          <p:nvPr/>
        </p:nvGrpSpPr>
        <p:grpSpPr>
          <a:xfrm>
            <a:off x="5882004" y="2682221"/>
            <a:ext cx="2294164" cy="2979278"/>
            <a:chOff x="5882004" y="2682220"/>
            <a:chExt cx="2294164" cy="3418329"/>
          </a:xfrm>
        </p:grpSpPr>
        <p:grpSp>
          <p:nvGrpSpPr>
            <p:cNvPr id="520" name="Google Shape;520;p26"/>
            <p:cNvGrpSpPr/>
            <p:nvPr/>
          </p:nvGrpSpPr>
          <p:grpSpPr>
            <a:xfrm>
              <a:off x="5882004" y="2682220"/>
              <a:ext cx="2294164" cy="3418329"/>
              <a:chOff x="5882004" y="2682221"/>
              <a:chExt cx="2294164" cy="1241378"/>
            </a:xfrm>
          </p:grpSpPr>
          <p:sp>
            <p:nvSpPr>
              <p:cNvPr id="521" name="Google Shape;521;p26"/>
              <p:cNvSpPr/>
              <p:nvPr/>
            </p:nvSpPr>
            <p:spPr>
              <a:xfrm>
                <a:off x="5882004" y="2943478"/>
                <a:ext cx="2294164" cy="9801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sp>
            <p:nvSpPr>
              <p:cNvPr id="522" name="Google Shape;522;p26"/>
              <p:cNvSpPr/>
              <p:nvPr/>
            </p:nvSpPr>
            <p:spPr>
              <a:xfrm>
                <a:off x="5882004" y="2697011"/>
                <a:ext cx="2294164" cy="261257"/>
              </a:xfrm>
              <a:prstGeom prst="rect">
                <a:avLst/>
              </a:prstGeom>
              <a:solidFill>
                <a:schemeClr val="dk1">
                  <a:alpha val="2431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sp>
            <p:nvSpPr>
              <p:cNvPr id="523" name="Google Shape;523;p26"/>
              <p:cNvSpPr/>
              <p:nvPr/>
            </p:nvSpPr>
            <p:spPr>
              <a:xfrm>
                <a:off x="5882004" y="2682221"/>
                <a:ext cx="2294164" cy="261257"/>
              </a:xfrm>
              <a:prstGeom prst="rect">
                <a:avLst/>
              </a:prstGeom>
              <a:solidFill>
                <a:srgbClr val="76923C"/>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800"/>
                  <a:buFont typeface="Calibri"/>
                  <a:buNone/>
                </a:pPr>
                <a:endParaRPr sz="1800">
                  <a:solidFill>
                    <a:schemeClr val="lt1"/>
                  </a:solidFill>
                  <a:latin typeface="Calibri"/>
                  <a:ea typeface="Calibri"/>
                  <a:cs typeface="Calibri"/>
                  <a:sym typeface="Calibri"/>
                </a:endParaRPr>
              </a:p>
            </p:txBody>
          </p:sp>
        </p:grpSp>
        <p:sp>
          <p:nvSpPr>
            <p:cNvPr id="524" name="Google Shape;524;p26"/>
            <p:cNvSpPr txBox="1"/>
            <p:nvPr/>
          </p:nvSpPr>
          <p:spPr>
            <a:xfrm>
              <a:off x="6133647" y="2699883"/>
              <a:ext cx="1790877" cy="44835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lt1"/>
                </a:buClr>
                <a:buSzPts val="1800"/>
                <a:buFont typeface="Calibri"/>
                <a:buNone/>
              </a:pPr>
              <a:r>
                <a:rPr lang="id-ID" sz="1800">
                  <a:solidFill>
                    <a:schemeClr val="lt1"/>
                  </a:solidFill>
                  <a:latin typeface="Calibri"/>
                  <a:ea typeface="Calibri"/>
                  <a:cs typeface="Calibri"/>
                  <a:sym typeface="Calibri"/>
                </a:rPr>
                <a:t>Model Level Transfer Learning</a:t>
              </a:r>
              <a:endParaRPr sz="1800">
                <a:solidFill>
                  <a:schemeClr val="dk1"/>
                </a:solidFill>
                <a:latin typeface="Calibri"/>
                <a:ea typeface="Calibri"/>
                <a:cs typeface="Calibri"/>
                <a:sym typeface="Calibri"/>
              </a:endParaRPr>
            </a:p>
          </p:txBody>
        </p:sp>
        <p:sp>
          <p:nvSpPr>
            <p:cNvPr id="525" name="Google Shape;525;p26"/>
            <p:cNvSpPr txBox="1"/>
            <p:nvPr/>
          </p:nvSpPr>
          <p:spPr>
            <a:xfrm>
              <a:off x="6029489" y="3483086"/>
              <a:ext cx="1999194" cy="251193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endParaRPr lang="en-US" sz="1600" dirty="0">
                <a:solidFill>
                  <a:schemeClr val="lt1"/>
                </a:solidFill>
                <a:latin typeface="Calibri"/>
                <a:ea typeface="Calibri"/>
                <a:cs typeface="Calibri"/>
                <a:sym typeface="Calibri"/>
              </a:endParaRPr>
            </a:p>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All</a:t>
              </a:r>
              <a:endParaRPr dirty="0"/>
            </a:p>
            <a:p>
              <a:pPr marL="0" marR="0" lvl="0" indent="0" algn="ctr" rtl="0">
                <a:spcBef>
                  <a:spcPts val="0"/>
                </a:spcBef>
                <a:spcAft>
                  <a:spcPts val="0"/>
                </a:spcAft>
                <a:buNone/>
              </a:pPr>
              <a:r>
                <a:rPr lang="id-ID" sz="1600" dirty="0">
                  <a:solidFill>
                    <a:schemeClr val="lt1"/>
                  </a:solidFill>
                  <a:latin typeface="Calibri"/>
                  <a:ea typeface="Calibri"/>
                  <a:cs typeface="Calibri"/>
                  <a:sym typeface="Calibri"/>
                </a:rPr>
                <a:t>network weights were transferred</a:t>
              </a:r>
              <a:endParaRPr lang="en-US" sz="1600" dirty="0">
                <a:solidFill>
                  <a:schemeClr val="lt1"/>
                </a:solidFill>
                <a:latin typeface="Calibri"/>
                <a:ea typeface="Calibri"/>
                <a:cs typeface="Calibri"/>
                <a:sym typeface="Calibri"/>
              </a:endParaRPr>
            </a:p>
            <a:p>
              <a:pPr marL="0" marR="0" lvl="0" indent="0" algn="ctr" rtl="0">
                <a:spcBef>
                  <a:spcPts val="0"/>
                </a:spcBef>
                <a:spcAft>
                  <a:spcPts val="0"/>
                </a:spcAft>
                <a:buNone/>
              </a:pPr>
              <a:endParaRPr lang="en-US" sz="1600" dirty="0">
                <a:solidFill>
                  <a:schemeClr val="lt1"/>
                </a:solidFill>
                <a:latin typeface="Calibri"/>
                <a:ea typeface="Calibri"/>
                <a:cs typeface="Calibri"/>
                <a:sym typeface="Calibri"/>
              </a:endParaRPr>
            </a:p>
            <a:p>
              <a:pPr marL="0" marR="0" lvl="0" indent="0" algn="ctr" rtl="0">
                <a:spcBef>
                  <a:spcPts val="0"/>
                </a:spcBef>
                <a:spcAft>
                  <a:spcPts val="0"/>
                </a:spcAft>
                <a:buNone/>
              </a:pPr>
              <a:r>
                <a:rPr lang="en-US" sz="1600" dirty="0">
                  <a:solidFill>
                    <a:schemeClr val="lt1"/>
                  </a:solidFill>
                  <a:latin typeface="Calibri"/>
                  <a:ea typeface="Calibri"/>
                  <a:cs typeface="Calibri"/>
                  <a:sym typeface="Calibri"/>
                </a:rPr>
                <a:t>No significant improvement over </a:t>
              </a:r>
              <a:r>
                <a:rPr lang="en-US" sz="1600">
                  <a:solidFill>
                    <a:schemeClr val="lt1"/>
                  </a:solidFill>
                  <a:latin typeface="Calibri"/>
                  <a:ea typeface="Calibri"/>
                  <a:cs typeface="Calibri"/>
                  <a:sym typeface="Calibri"/>
                </a:rPr>
                <a:t>feature level TL</a:t>
              </a:r>
              <a:endParaRPr sz="1600" dirty="0">
                <a:solidFill>
                  <a:schemeClr val="lt1"/>
                </a:solidFill>
                <a:latin typeface="Calibri"/>
                <a:ea typeface="Calibri"/>
                <a:cs typeface="Calibri"/>
                <a:sym typeface="Calibri"/>
              </a:endParaRPr>
            </a:p>
          </p:txBody>
        </p:sp>
      </p:grpSp>
    </p:spTree>
  </p:cSld>
  <p:clrMapOvr>
    <a:masterClrMapping/>
  </p:clrMapOvr>
  <p:transition spd="slow">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0"/>
        <p:cNvGrpSpPr/>
        <p:nvPr/>
      </p:nvGrpSpPr>
      <p:grpSpPr>
        <a:xfrm>
          <a:off x="0" y="0"/>
          <a:ext cx="0" cy="0"/>
          <a:chOff x="0" y="0"/>
          <a:chExt cx="0" cy="0"/>
        </a:xfrm>
      </p:grpSpPr>
      <p:sp>
        <p:nvSpPr>
          <p:cNvPr id="531" name="Google Shape;531;p27"/>
          <p:cNvSpPr txBox="1"/>
          <p:nvPr/>
        </p:nvSpPr>
        <p:spPr>
          <a:xfrm>
            <a:off x="1403042" y="680087"/>
            <a:ext cx="6579977"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Comparison of Transfer Learning Experiments</a:t>
            </a:r>
            <a:endParaRPr sz="3600">
              <a:solidFill>
                <a:srgbClr val="7F7F7F"/>
              </a:solidFill>
              <a:latin typeface="Calibri"/>
              <a:ea typeface="Calibri"/>
              <a:cs typeface="Calibri"/>
              <a:sym typeface="Calibri"/>
            </a:endParaRPr>
          </a:p>
          <a:p>
            <a:pPr marL="0" marR="0" lvl="0" indent="0" algn="ctr" rtl="0">
              <a:spcBef>
                <a:spcPts val="0"/>
              </a:spcBef>
              <a:spcAft>
                <a:spcPts val="0"/>
              </a:spcAft>
              <a:buClr>
                <a:schemeClr val="dk1"/>
              </a:buClr>
              <a:buSzPts val="3600"/>
              <a:buFont typeface="Calibri"/>
              <a:buNone/>
            </a:pPr>
            <a:endParaRPr sz="3600">
              <a:solidFill>
                <a:srgbClr val="7F7F7F"/>
              </a:solidFill>
              <a:latin typeface="Calibri"/>
              <a:ea typeface="Calibri"/>
              <a:cs typeface="Calibri"/>
              <a:sym typeface="Calibri"/>
            </a:endParaRPr>
          </a:p>
        </p:txBody>
      </p:sp>
      <p:graphicFrame>
        <p:nvGraphicFramePr>
          <p:cNvPr id="532" name="Google Shape;532;p27"/>
          <p:cNvGraphicFramePr/>
          <p:nvPr/>
        </p:nvGraphicFramePr>
        <p:xfrm>
          <a:off x="159868" y="1935598"/>
          <a:ext cx="8768375" cy="4023470"/>
        </p:xfrm>
        <a:graphic>
          <a:graphicData uri="http://schemas.openxmlformats.org/drawingml/2006/table">
            <a:tbl>
              <a:tblPr firstRow="1" bandRow="1">
                <a:noFill/>
                <a:tableStyleId>{DB1E093C-F6F4-4DAB-A35A-4FDEFD4E8CCA}</a:tableStyleId>
              </a:tblPr>
              <a:tblGrid>
                <a:gridCol w="2013550">
                  <a:extLst>
                    <a:ext uri="{9D8B030D-6E8A-4147-A177-3AD203B41FA5}">
                      <a16:colId xmlns:a16="http://schemas.microsoft.com/office/drawing/2014/main" val="20000"/>
                    </a:ext>
                  </a:extLst>
                </a:gridCol>
                <a:gridCol w="991025">
                  <a:extLst>
                    <a:ext uri="{9D8B030D-6E8A-4147-A177-3AD203B41FA5}">
                      <a16:colId xmlns:a16="http://schemas.microsoft.com/office/drawing/2014/main" val="20001"/>
                    </a:ext>
                  </a:extLst>
                </a:gridCol>
                <a:gridCol w="667825">
                  <a:extLst>
                    <a:ext uri="{9D8B030D-6E8A-4147-A177-3AD203B41FA5}">
                      <a16:colId xmlns:a16="http://schemas.microsoft.com/office/drawing/2014/main" val="20002"/>
                    </a:ext>
                  </a:extLst>
                </a:gridCol>
                <a:gridCol w="667825">
                  <a:extLst>
                    <a:ext uri="{9D8B030D-6E8A-4147-A177-3AD203B41FA5}">
                      <a16:colId xmlns:a16="http://schemas.microsoft.com/office/drawing/2014/main" val="20003"/>
                    </a:ext>
                  </a:extLst>
                </a:gridCol>
                <a:gridCol w="660750">
                  <a:extLst>
                    <a:ext uri="{9D8B030D-6E8A-4147-A177-3AD203B41FA5}">
                      <a16:colId xmlns:a16="http://schemas.microsoft.com/office/drawing/2014/main" val="20004"/>
                    </a:ext>
                  </a:extLst>
                </a:gridCol>
                <a:gridCol w="574400">
                  <a:extLst>
                    <a:ext uri="{9D8B030D-6E8A-4147-A177-3AD203B41FA5}">
                      <a16:colId xmlns:a16="http://schemas.microsoft.com/office/drawing/2014/main" val="20005"/>
                    </a:ext>
                  </a:extLst>
                </a:gridCol>
                <a:gridCol w="693625">
                  <a:extLst>
                    <a:ext uri="{9D8B030D-6E8A-4147-A177-3AD203B41FA5}">
                      <a16:colId xmlns:a16="http://schemas.microsoft.com/office/drawing/2014/main" val="20006"/>
                    </a:ext>
                  </a:extLst>
                </a:gridCol>
                <a:gridCol w="574400">
                  <a:extLst>
                    <a:ext uri="{9D8B030D-6E8A-4147-A177-3AD203B41FA5}">
                      <a16:colId xmlns:a16="http://schemas.microsoft.com/office/drawing/2014/main" val="20007"/>
                    </a:ext>
                  </a:extLst>
                </a:gridCol>
                <a:gridCol w="585225">
                  <a:extLst>
                    <a:ext uri="{9D8B030D-6E8A-4147-A177-3AD203B41FA5}">
                      <a16:colId xmlns:a16="http://schemas.microsoft.com/office/drawing/2014/main" val="20008"/>
                    </a:ext>
                  </a:extLst>
                </a:gridCol>
                <a:gridCol w="585225">
                  <a:extLst>
                    <a:ext uri="{9D8B030D-6E8A-4147-A177-3AD203B41FA5}">
                      <a16:colId xmlns:a16="http://schemas.microsoft.com/office/drawing/2014/main" val="20009"/>
                    </a:ext>
                  </a:extLst>
                </a:gridCol>
                <a:gridCol w="754525">
                  <a:extLst>
                    <a:ext uri="{9D8B030D-6E8A-4147-A177-3AD203B41FA5}">
                      <a16:colId xmlns:a16="http://schemas.microsoft.com/office/drawing/2014/main" val="20010"/>
                    </a:ext>
                  </a:extLst>
                </a:gridCol>
              </a:tblGrid>
              <a:tr h="237775">
                <a:tc rowSpan="2">
                  <a:txBody>
                    <a:bodyPr/>
                    <a:lstStyle/>
                    <a:p>
                      <a:pPr marL="0" marR="0" lvl="0" indent="0" algn="l" rtl="0">
                        <a:spcBef>
                          <a:spcPts val="0"/>
                        </a:spcBef>
                        <a:spcAft>
                          <a:spcPts val="0"/>
                        </a:spcAft>
                        <a:buNone/>
                      </a:pPr>
                      <a:r>
                        <a:rPr lang="id-ID" sz="1800">
                          <a:solidFill>
                            <a:srgbClr val="595959"/>
                          </a:solidFill>
                        </a:rPr>
                        <a:t>Metric</a:t>
                      </a:r>
                      <a:endParaRPr/>
                    </a:p>
                  </a:txBody>
                  <a:tcPr marL="91450" marR="91450" marT="45725" marB="45725"/>
                </a:tc>
                <a:tc rowSpan="2">
                  <a:txBody>
                    <a:bodyPr/>
                    <a:lstStyle/>
                    <a:p>
                      <a:pPr marL="0" marR="0" lvl="0" indent="0" algn="l" rtl="0">
                        <a:spcBef>
                          <a:spcPts val="0"/>
                        </a:spcBef>
                        <a:spcAft>
                          <a:spcPts val="0"/>
                        </a:spcAft>
                        <a:buNone/>
                      </a:pPr>
                      <a:endParaRPr sz="1800">
                        <a:solidFill>
                          <a:srgbClr val="595959"/>
                        </a:solidFill>
                      </a:endParaRPr>
                    </a:p>
                  </a:txBody>
                  <a:tcPr marL="91450" marR="91450" marT="45725" marB="45725"/>
                </a:tc>
                <a:tc gridSpan="3">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hMerge="1">
                  <a:txBody>
                    <a:bodyPr/>
                    <a:lstStyle/>
                    <a:p>
                      <a:endParaRPr lang="en-US"/>
                    </a:p>
                  </a:txBody>
                  <a:tcPr/>
                </a:tc>
                <a:tc hMerge="1">
                  <a:txBody>
                    <a:bodyPr/>
                    <a:lstStyle/>
                    <a:p>
                      <a:endParaRPr lang="en-US"/>
                    </a:p>
                  </a:txBody>
                  <a:tcPr/>
                </a:tc>
                <a:tc gridSpan="3">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hMerge="1">
                  <a:txBody>
                    <a:bodyPr/>
                    <a:lstStyle/>
                    <a:p>
                      <a:endParaRPr lang="en-US"/>
                    </a:p>
                  </a:txBody>
                  <a:tcPr/>
                </a:tc>
                <a:tc hMerge="1">
                  <a:txBody>
                    <a:bodyPr/>
                    <a:lstStyle/>
                    <a:p>
                      <a:endParaRPr lang="en-US"/>
                    </a:p>
                  </a:txBody>
                  <a:tcPr/>
                </a:tc>
                <a:tc gridSpan="3">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37775">
                <a:tc vMerge="1">
                  <a:txBody>
                    <a:bodyPr/>
                    <a:lstStyle/>
                    <a:p>
                      <a:endParaRPr lang="en-US"/>
                    </a:p>
                  </a:txBody>
                  <a:tcPr/>
                </a:tc>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extLst>
                  <a:ext uri="{0D108BD9-81ED-4DB2-BD59-A6C34878D82A}">
                    <a16:rowId xmlns:a16="http://schemas.microsoft.com/office/drawing/2014/main" val="10001"/>
                  </a:ext>
                </a:extLst>
              </a:tr>
              <a:tr h="123625">
                <a:tc rowSpan="3">
                  <a:txBody>
                    <a:bodyPr/>
                    <a:lstStyle/>
                    <a:p>
                      <a:pPr marL="0" marR="0" lvl="0" indent="0" algn="l" rtl="0">
                        <a:spcBef>
                          <a:spcPts val="0"/>
                        </a:spcBef>
                        <a:spcAft>
                          <a:spcPts val="0"/>
                        </a:spcAft>
                        <a:buNone/>
                      </a:pPr>
                      <a:r>
                        <a:rPr lang="id-ID" sz="1800">
                          <a:solidFill>
                            <a:srgbClr val="595959"/>
                          </a:solidFill>
                        </a:rPr>
                        <a:t>Precision</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0.38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0.51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0.85</a:t>
                      </a:r>
                      <a:endParaRPr/>
                    </a:p>
                  </a:txBody>
                  <a:tcPr marL="91450" marR="91450" marT="45725" marB="45725"/>
                </a:tc>
                <a:extLst>
                  <a:ext uri="{0D108BD9-81ED-4DB2-BD59-A6C34878D82A}">
                    <a16:rowId xmlns:a16="http://schemas.microsoft.com/office/drawing/2014/main" val="10002"/>
                  </a:ext>
                </a:extLst>
              </a:tr>
              <a:tr h="2421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0.72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extLst>
                  <a:ext uri="{0D108BD9-81ED-4DB2-BD59-A6C34878D82A}">
                    <a16:rowId xmlns:a16="http://schemas.microsoft.com/office/drawing/2014/main" val="10003"/>
                  </a:ext>
                </a:extLst>
              </a:tr>
              <a:tr h="1236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0.68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04"/>
                  </a:ext>
                </a:extLst>
              </a:tr>
              <a:tr h="123625">
                <a:tc rowSpan="3">
                  <a:txBody>
                    <a:bodyPr/>
                    <a:lstStyle/>
                    <a:p>
                      <a:pPr marL="0" marR="0" lvl="0" indent="0" algn="l" rtl="0">
                        <a:spcBef>
                          <a:spcPts val="0"/>
                        </a:spcBef>
                        <a:spcAft>
                          <a:spcPts val="0"/>
                        </a:spcAft>
                        <a:buNone/>
                      </a:pPr>
                      <a:r>
                        <a:rPr lang="id-ID" sz="1800">
                          <a:solidFill>
                            <a:srgbClr val="595959"/>
                          </a:solidFill>
                        </a:rPr>
                        <a:t>Recall</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0.66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extLst>
                  <a:ext uri="{0D108BD9-81ED-4DB2-BD59-A6C34878D82A}">
                    <a16:rowId xmlns:a16="http://schemas.microsoft.com/office/drawing/2014/main" val="10005"/>
                  </a:ext>
                </a:extLst>
              </a:tr>
              <a:tr h="2421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0.17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extLst>
                  <a:ext uri="{0D108BD9-81ED-4DB2-BD59-A6C34878D82A}">
                    <a16:rowId xmlns:a16="http://schemas.microsoft.com/office/drawing/2014/main" val="10006"/>
                  </a:ext>
                </a:extLst>
              </a:tr>
              <a:tr h="1236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0.21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07"/>
                  </a:ext>
                </a:extLst>
              </a:tr>
              <a:tr h="121925">
                <a:tc rowSpan="3">
                  <a:txBody>
                    <a:bodyPr/>
                    <a:lstStyle/>
                    <a:p>
                      <a:pPr marL="0" marR="0" lvl="0" indent="0" algn="l" rtl="0">
                        <a:spcBef>
                          <a:spcPts val="0"/>
                        </a:spcBef>
                        <a:spcAft>
                          <a:spcPts val="0"/>
                        </a:spcAft>
                        <a:buNone/>
                      </a:pPr>
                      <a:r>
                        <a:rPr lang="id-ID" sz="1800">
                          <a:solidFill>
                            <a:srgbClr val="595959"/>
                          </a:solidFill>
                        </a:rPr>
                        <a:t>F1-Score</a:t>
                      </a:r>
                      <a:endParaRPr sz="1800">
                        <a:solidFill>
                          <a:srgbClr val="595959"/>
                        </a:solidFill>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0.58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extLst>
                  <a:ext uri="{0D108BD9-81ED-4DB2-BD59-A6C34878D82A}">
                    <a16:rowId xmlns:a16="http://schemas.microsoft.com/office/drawing/2014/main" val="10008"/>
                  </a:ext>
                </a:extLst>
              </a:tr>
              <a:tr h="2438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0.28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extLst>
                  <a:ext uri="{0D108BD9-81ED-4DB2-BD59-A6C34878D82A}">
                    <a16:rowId xmlns:a16="http://schemas.microsoft.com/office/drawing/2014/main" val="10009"/>
                  </a:ext>
                </a:extLst>
              </a:tr>
              <a:tr h="1219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0.35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0.19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10"/>
                  </a:ext>
                </a:extLst>
              </a:tr>
            </a:tbl>
          </a:graphicData>
        </a:graphic>
      </p:graphicFrame>
      <p:cxnSp>
        <p:nvCxnSpPr>
          <p:cNvPr id="533" name="Google Shape;533;p27"/>
          <p:cNvCxnSpPr/>
          <p:nvPr/>
        </p:nvCxnSpPr>
        <p:spPr>
          <a:xfrm>
            <a:off x="2163329" y="1935598"/>
            <a:ext cx="1011386" cy="735683"/>
          </a:xfrm>
          <a:prstGeom prst="straightConnector1">
            <a:avLst/>
          </a:prstGeom>
          <a:noFill/>
          <a:ln w="9525" cap="flat" cmpd="sng">
            <a:solidFill>
              <a:schemeClr val="accent3"/>
            </a:solidFill>
            <a:prstDash val="solid"/>
            <a:miter lim="800000"/>
            <a:headEnd type="none" w="sm" len="sm"/>
            <a:tailEnd type="none" w="sm" len="sm"/>
          </a:ln>
        </p:spPr>
      </p:cxnSp>
      <p:graphicFrame>
        <p:nvGraphicFramePr>
          <p:cNvPr id="534" name="Google Shape;534;p27"/>
          <p:cNvGraphicFramePr/>
          <p:nvPr/>
        </p:nvGraphicFramePr>
        <p:xfrm>
          <a:off x="159867" y="1935598"/>
          <a:ext cx="8768375" cy="4023470"/>
        </p:xfrm>
        <a:graphic>
          <a:graphicData uri="http://schemas.openxmlformats.org/drawingml/2006/table">
            <a:tbl>
              <a:tblPr firstRow="1" bandRow="1">
                <a:noFill/>
                <a:tableStyleId>{DB1E093C-F6F4-4DAB-A35A-4FDEFD4E8CCA}</a:tableStyleId>
              </a:tblPr>
              <a:tblGrid>
                <a:gridCol w="2013550">
                  <a:extLst>
                    <a:ext uri="{9D8B030D-6E8A-4147-A177-3AD203B41FA5}">
                      <a16:colId xmlns:a16="http://schemas.microsoft.com/office/drawing/2014/main" val="20000"/>
                    </a:ext>
                  </a:extLst>
                </a:gridCol>
                <a:gridCol w="991025">
                  <a:extLst>
                    <a:ext uri="{9D8B030D-6E8A-4147-A177-3AD203B41FA5}">
                      <a16:colId xmlns:a16="http://schemas.microsoft.com/office/drawing/2014/main" val="20001"/>
                    </a:ext>
                  </a:extLst>
                </a:gridCol>
                <a:gridCol w="667825">
                  <a:extLst>
                    <a:ext uri="{9D8B030D-6E8A-4147-A177-3AD203B41FA5}">
                      <a16:colId xmlns:a16="http://schemas.microsoft.com/office/drawing/2014/main" val="20002"/>
                    </a:ext>
                  </a:extLst>
                </a:gridCol>
                <a:gridCol w="667825">
                  <a:extLst>
                    <a:ext uri="{9D8B030D-6E8A-4147-A177-3AD203B41FA5}">
                      <a16:colId xmlns:a16="http://schemas.microsoft.com/office/drawing/2014/main" val="20003"/>
                    </a:ext>
                  </a:extLst>
                </a:gridCol>
                <a:gridCol w="660750">
                  <a:extLst>
                    <a:ext uri="{9D8B030D-6E8A-4147-A177-3AD203B41FA5}">
                      <a16:colId xmlns:a16="http://schemas.microsoft.com/office/drawing/2014/main" val="20004"/>
                    </a:ext>
                  </a:extLst>
                </a:gridCol>
                <a:gridCol w="574400">
                  <a:extLst>
                    <a:ext uri="{9D8B030D-6E8A-4147-A177-3AD203B41FA5}">
                      <a16:colId xmlns:a16="http://schemas.microsoft.com/office/drawing/2014/main" val="20005"/>
                    </a:ext>
                  </a:extLst>
                </a:gridCol>
                <a:gridCol w="693625">
                  <a:extLst>
                    <a:ext uri="{9D8B030D-6E8A-4147-A177-3AD203B41FA5}">
                      <a16:colId xmlns:a16="http://schemas.microsoft.com/office/drawing/2014/main" val="20006"/>
                    </a:ext>
                  </a:extLst>
                </a:gridCol>
                <a:gridCol w="574400">
                  <a:extLst>
                    <a:ext uri="{9D8B030D-6E8A-4147-A177-3AD203B41FA5}">
                      <a16:colId xmlns:a16="http://schemas.microsoft.com/office/drawing/2014/main" val="20007"/>
                    </a:ext>
                  </a:extLst>
                </a:gridCol>
                <a:gridCol w="585225">
                  <a:extLst>
                    <a:ext uri="{9D8B030D-6E8A-4147-A177-3AD203B41FA5}">
                      <a16:colId xmlns:a16="http://schemas.microsoft.com/office/drawing/2014/main" val="20008"/>
                    </a:ext>
                  </a:extLst>
                </a:gridCol>
                <a:gridCol w="585225">
                  <a:extLst>
                    <a:ext uri="{9D8B030D-6E8A-4147-A177-3AD203B41FA5}">
                      <a16:colId xmlns:a16="http://schemas.microsoft.com/office/drawing/2014/main" val="20009"/>
                    </a:ext>
                  </a:extLst>
                </a:gridCol>
                <a:gridCol w="754525">
                  <a:extLst>
                    <a:ext uri="{9D8B030D-6E8A-4147-A177-3AD203B41FA5}">
                      <a16:colId xmlns:a16="http://schemas.microsoft.com/office/drawing/2014/main" val="20010"/>
                    </a:ext>
                  </a:extLst>
                </a:gridCol>
              </a:tblGrid>
              <a:tr h="237775">
                <a:tc rowSpan="2">
                  <a:txBody>
                    <a:bodyPr/>
                    <a:lstStyle/>
                    <a:p>
                      <a:pPr marL="0" marR="0" lvl="0" indent="0" algn="l" rtl="0">
                        <a:spcBef>
                          <a:spcPts val="0"/>
                        </a:spcBef>
                        <a:spcAft>
                          <a:spcPts val="0"/>
                        </a:spcAft>
                        <a:buNone/>
                      </a:pPr>
                      <a:r>
                        <a:rPr lang="id-ID" sz="1800">
                          <a:solidFill>
                            <a:srgbClr val="595959"/>
                          </a:solidFill>
                        </a:rPr>
                        <a:t>Metric</a:t>
                      </a:r>
                      <a:endParaRPr/>
                    </a:p>
                  </a:txBody>
                  <a:tcPr marL="91450" marR="91450" marT="45725" marB="45725"/>
                </a:tc>
                <a:tc rowSpan="2">
                  <a:txBody>
                    <a:bodyPr/>
                    <a:lstStyle/>
                    <a:p>
                      <a:pPr marL="0" marR="0" lvl="0" indent="0" algn="l" rtl="0">
                        <a:spcBef>
                          <a:spcPts val="0"/>
                        </a:spcBef>
                        <a:spcAft>
                          <a:spcPts val="0"/>
                        </a:spcAft>
                        <a:buNone/>
                      </a:pPr>
                      <a:endParaRPr sz="1800">
                        <a:solidFill>
                          <a:srgbClr val="595959"/>
                        </a:solidFill>
                      </a:endParaRPr>
                    </a:p>
                  </a:txBody>
                  <a:tcPr marL="91450" marR="91450" marT="45725" marB="45725"/>
                </a:tc>
                <a:tc gridSpan="3">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hMerge="1">
                  <a:txBody>
                    <a:bodyPr/>
                    <a:lstStyle/>
                    <a:p>
                      <a:endParaRPr lang="en-US"/>
                    </a:p>
                  </a:txBody>
                  <a:tcPr/>
                </a:tc>
                <a:tc hMerge="1">
                  <a:txBody>
                    <a:bodyPr/>
                    <a:lstStyle/>
                    <a:p>
                      <a:endParaRPr lang="en-US"/>
                    </a:p>
                  </a:txBody>
                  <a:tcPr/>
                </a:tc>
                <a:tc gridSpan="3">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hMerge="1">
                  <a:txBody>
                    <a:bodyPr/>
                    <a:lstStyle/>
                    <a:p>
                      <a:endParaRPr lang="en-US"/>
                    </a:p>
                  </a:txBody>
                  <a:tcPr/>
                </a:tc>
                <a:tc hMerge="1">
                  <a:txBody>
                    <a:bodyPr/>
                    <a:lstStyle/>
                    <a:p>
                      <a:endParaRPr lang="en-US"/>
                    </a:p>
                  </a:txBody>
                  <a:tcPr/>
                </a:tc>
                <a:tc gridSpan="3">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37775">
                <a:tc vMerge="1">
                  <a:txBody>
                    <a:bodyPr/>
                    <a:lstStyle/>
                    <a:p>
                      <a:endParaRPr lang="en-US"/>
                    </a:p>
                  </a:txBody>
                  <a:tcPr/>
                </a:tc>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extLst>
                  <a:ext uri="{0D108BD9-81ED-4DB2-BD59-A6C34878D82A}">
                    <a16:rowId xmlns:a16="http://schemas.microsoft.com/office/drawing/2014/main" val="10001"/>
                  </a:ext>
                </a:extLst>
              </a:tr>
              <a:tr h="123625">
                <a:tc rowSpan="3">
                  <a:txBody>
                    <a:bodyPr/>
                    <a:lstStyle/>
                    <a:p>
                      <a:pPr marL="0" marR="0" lvl="0" indent="0" algn="l" rtl="0">
                        <a:spcBef>
                          <a:spcPts val="0"/>
                        </a:spcBef>
                        <a:spcAft>
                          <a:spcPts val="0"/>
                        </a:spcAft>
                        <a:buNone/>
                      </a:pPr>
                      <a:r>
                        <a:rPr lang="id-ID" sz="1800">
                          <a:solidFill>
                            <a:srgbClr val="595959"/>
                          </a:solidFill>
                        </a:rPr>
                        <a:t>Precision</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0.38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0.51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0.85</a:t>
                      </a:r>
                      <a:endParaRPr/>
                    </a:p>
                  </a:txBody>
                  <a:tcPr marL="91450" marR="91450" marT="45725" marB="45725"/>
                </a:tc>
                <a:extLst>
                  <a:ext uri="{0D108BD9-81ED-4DB2-BD59-A6C34878D82A}">
                    <a16:rowId xmlns:a16="http://schemas.microsoft.com/office/drawing/2014/main" val="10002"/>
                  </a:ext>
                </a:extLst>
              </a:tr>
              <a:tr h="2421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0.72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extLst>
                  <a:ext uri="{0D108BD9-81ED-4DB2-BD59-A6C34878D82A}">
                    <a16:rowId xmlns:a16="http://schemas.microsoft.com/office/drawing/2014/main" val="10003"/>
                  </a:ext>
                </a:extLst>
              </a:tr>
              <a:tr h="1236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0.68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04"/>
                  </a:ext>
                </a:extLst>
              </a:tr>
              <a:tr h="123625">
                <a:tc rowSpan="3">
                  <a:txBody>
                    <a:bodyPr/>
                    <a:lstStyle/>
                    <a:p>
                      <a:pPr marL="0" marR="0" lvl="0" indent="0" algn="l" rtl="0">
                        <a:spcBef>
                          <a:spcPts val="0"/>
                        </a:spcBef>
                        <a:spcAft>
                          <a:spcPts val="0"/>
                        </a:spcAft>
                        <a:buNone/>
                      </a:pPr>
                      <a:r>
                        <a:rPr lang="id-ID" sz="1800">
                          <a:solidFill>
                            <a:srgbClr val="595959"/>
                          </a:solidFill>
                        </a:rPr>
                        <a:t>Recall</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0.66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extLst>
                  <a:ext uri="{0D108BD9-81ED-4DB2-BD59-A6C34878D82A}">
                    <a16:rowId xmlns:a16="http://schemas.microsoft.com/office/drawing/2014/main" val="10005"/>
                  </a:ext>
                </a:extLst>
              </a:tr>
              <a:tr h="2421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0.17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extLst>
                  <a:ext uri="{0D108BD9-81ED-4DB2-BD59-A6C34878D82A}">
                    <a16:rowId xmlns:a16="http://schemas.microsoft.com/office/drawing/2014/main" val="10006"/>
                  </a:ext>
                </a:extLst>
              </a:tr>
              <a:tr h="1236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0.21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07"/>
                  </a:ext>
                </a:extLst>
              </a:tr>
              <a:tr h="121925">
                <a:tc rowSpan="3">
                  <a:txBody>
                    <a:bodyPr/>
                    <a:lstStyle/>
                    <a:p>
                      <a:pPr marL="0" marR="0" lvl="0" indent="0" algn="l" rtl="0">
                        <a:spcBef>
                          <a:spcPts val="0"/>
                        </a:spcBef>
                        <a:spcAft>
                          <a:spcPts val="0"/>
                        </a:spcAft>
                        <a:buNone/>
                      </a:pPr>
                      <a:r>
                        <a:rPr lang="id-ID" sz="1800">
                          <a:solidFill>
                            <a:srgbClr val="595959"/>
                          </a:solidFill>
                        </a:rPr>
                        <a:t>F1-Score</a:t>
                      </a:r>
                      <a:endParaRPr sz="1800">
                        <a:solidFill>
                          <a:srgbClr val="595959"/>
                        </a:solidFill>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0.58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extLst>
                  <a:ext uri="{0D108BD9-81ED-4DB2-BD59-A6C34878D82A}">
                    <a16:rowId xmlns:a16="http://schemas.microsoft.com/office/drawing/2014/main" val="10008"/>
                  </a:ext>
                </a:extLst>
              </a:tr>
              <a:tr h="2438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0.28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extLst>
                  <a:ext uri="{0D108BD9-81ED-4DB2-BD59-A6C34878D82A}">
                    <a16:rowId xmlns:a16="http://schemas.microsoft.com/office/drawing/2014/main" val="10009"/>
                  </a:ext>
                </a:extLst>
              </a:tr>
              <a:tr h="1219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0.35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0.19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10"/>
                  </a:ext>
                </a:extLst>
              </a:tr>
            </a:tbl>
          </a:graphicData>
        </a:graphic>
      </p:graphicFrame>
      <p:graphicFrame>
        <p:nvGraphicFramePr>
          <p:cNvPr id="535" name="Google Shape;535;p27"/>
          <p:cNvGraphicFramePr/>
          <p:nvPr/>
        </p:nvGraphicFramePr>
        <p:xfrm>
          <a:off x="159867" y="1935598"/>
          <a:ext cx="8768375" cy="4023470"/>
        </p:xfrm>
        <a:graphic>
          <a:graphicData uri="http://schemas.openxmlformats.org/drawingml/2006/table">
            <a:tbl>
              <a:tblPr firstRow="1" bandRow="1">
                <a:noFill/>
                <a:tableStyleId>{DB1E093C-F6F4-4DAB-A35A-4FDEFD4E8CCA}</a:tableStyleId>
              </a:tblPr>
              <a:tblGrid>
                <a:gridCol w="2013550">
                  <a:extLst>
                    <a:ext uri="{9D8B030D-6E8A-4147-A177-3AD203B41FA5}">
                      <a16:colId xmlns:a16="http://schemas.microsoft.com/office/drawing/2014/main" val="20000"/>
                    </a:ext>
                  </a:extLst>
                </a:gridCol>
                <a:gridCol w="991025">
                  <a:extLst>
                    <a:ext uri="{9D8B030D-6E8A-4147-A177-3AD203B41FA5}">
                      <a16:colId xmlns:a16="http://schemas.microsoft.com/office/drawing/2014/main" val="20001"/>
                    </a:ext>
                  </a:extLst>
                </a:gridCol>
                <a:gridCol w="667825">
                  <a:extLst>
                    <a:ext uri="{9D8B030D-6E8A-4147-A177-3AD203B41FA5}">
                      <a16:colId xmlns:a16="http://schemas.microsoft.com/office/drawing/2014/main" val="20002"/>
                    </a:ext>
                  </a:extLst>
                </a:gridCol>
                <a:gridCol w="667825">
                  <a:extLst>
                    <a:ext uri="{9D8B030D-6E8A-4147-A177-3AD203B41FA5}">
                      <a16:colId xmlns:a16="http://schemas.microsoft.com/office/drawing/2014/main" val="20003"/>
                    </a:ext>
                  </a:extLst>
                </a:gridCol>
                <a:gridCol w="660750">
                  <a:extLst>
                    <a:ext uri="{9D8B030D-6E8A-4147-A177-3AD203B41FA5}">
                      <a16:colId xmlns:a16="http://schemas.microsoft.com/office/drawing/2014/main" val="20004"/>
                    </a:ext>
                  </a:extLst>
                </a:gridCol>
                <a:gridCol w="574400">
                  <a:extLst>
                    <a:ext uri="{9D8B030D-6E8A-4147-A177-3AD203B41FA5}">
                      <a16:colId xmlns:a16="http://schemas.microsoft.com/office/drawing/2014/main" val="20005"/>
                    </a:ext>
                  </a:extLst>
                </a:gridCol>
                <a:gridCol w="693625">
                  <a:extLst>
                    <a:ext uri="{9D8B030D-6E8A-4147-A177-3AD203B41FA5}">
                      <a16:colId xmlns:a16="http://schemas.microsoft.com/office/drawing/2014/main" val="20006"/>
                    </a:ext>
                  </a:extLst>
                </a:gridCol>
                <a:gridCol w="574400">
                  <a:extLst>
                    <a:ext uri="{9D8B030D-6E8A-4147-A177-3AD203B41FA5}">
                      <a16:colId xmlns:a16="http://schemas.microsoft.com/office/drawing/2014/main" val="20007"/>
                    </a:ext>
                  </a:extLst>
                </a:gridCol>
                <a:gridCol w="585225">
                  <a:extLst>
                    <a:ext uri="{9D8B030D-6E8A-4147-A177-3AD203B41FA5}">
                      <a16:colId xmlns:a16="http://schemas.microsoft.com/office/drawing/2014/main" val="20008"/>
                    </a:ext>
                  </a:extLst>
                </a:gridCol>
                <a:gridCol w="585225">
                  <a:extLst>
                    <a:ext uri="{9D8B030D-6E8A-4147-A177-3AD203B41FA5}">
                      <a16:colId xmlns:a16="http://schemas.microsoft.com/office/drawing/2014/main" val="20009"/>
                    </a:ext>
                  </a:extLst>
                </a:gridCol>
                <a:gridCol w="754525">
                  <a:extLst>
                    <a:ext uri="{9D8B030D-6E8A-4147-A177-3AD203B41FA5}">
                      <a16:colId xmlns:a16="http://schemas.microsoft.com/office/drawing/2014/main" val="20010"/>
                    </a:ext>
                  </a:extLst>
                </a:gridCol>
              </a:tblGrid>
              <a:tr h="237775">
                <a:tc rowSpan="2">
                  <a:txBody>
                    <a:bodyPr/>
                    <a:lstStyle/>
                    <a:p>
                      <a:pPr marL="0" marR="0" lvl="0" indent="0" algn="l" rtl="0">
                        <a:spcBef>
                          <a:spcPts val="0"/>
                        </a:spcBef>
                        <a:spcAft>
                          <a:spcPts val="0"/>
                        </a:spcAft>
                        <a:buNone/>
                      </a:pPr>
                      <a:r>
                        <a:rPr lang="id-ID" sz="1800">
                          <a:solidFill>
                            <a:srgbClr val="595959"/>
                          </a:solidFill>
                        </a:rPr>
                        <a:t>Metric</a:t>
                      </a:r>
                      <a:endParaRPr/>
                    </a:p>
                  </a:txBody>
                  <a:tcPr marL="91450" marR="91450" marT="45725" marB="45725"/>
                </a:tc>
                <a:tc rowSpan="2">
                  <a:txBody>
                    <a:bodyPr/>
                    <a:lstStyle/>
                    <a:p>
                      <a:pPr marL="0" marR="0" lvl="0" indent="0" algn="l" rtl="0">
                        <a:spcBef>
                          <a:spcPts val="0"/>
                        </a:spcBef>
                        <a:spcAft>
                          <a:spcPts val="0"/>
                        </a:spcAft>
                        <a:buNone/>
                      </a:pPr>
                      <a:endParaRPr sz="1800">
                        <a:solidFill>
                          <a:srgbClr val="595959"/>
                        </a:solidFill>
                      </a:endParaRPr>
                    </a:p>
                  </a:txBody>
                  <a:tcPr marL="91450" marR="91450" marT="45725" marB="45725"/>
                </a:tc>
                <a:tc gridSpan="3">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hMerge="1">
                  <a:txBody>
                    <a:bodyPr/>
                    <a:lstStyle/>
                    <a:p>
                      <a:endParaRPr lang="en-US"/>
                    </a:p>
                  </a:txBody>
                  <a:tcPr/>
                </a:tc>
                <a:tc hMerge="1">
                  <a:txBody>
                    <a:bodyPr/>
                    <a:lstStyle/>
                    <a:p>
                      <a:endParaRPr lang="en-US"/>
                    </a:p>
                  </a:txBody>
                  <a:tcPr/>
                </a:tc>
                <a:tc gridSpan="3">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hMerge="1">
                  <a:txBody>
                    <a:bodyPr/>
                    <a:lstStyle/>
                    <a:p>
                      <a:endParaRPr lang="en-US"/>
                    </a:p>
                  </a:txBody>
                  <a:tcPr/>
                </a:tc>
                <a:tc hMerge="1">
                  <a:txBody>
                    <a:bodyPr/>
                    <a:lstStyle/>
                    <a:p>
                      <a:endParaRPr lang="en-US"/>
                    </a:p>
                  </a:txBody>
                  <a:tcPr/>
                </a:tc>
                <a:tc gridSpan="3">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37775">
                <a:tc vMerge="1">
                  <a:txBody>
                    <a:bodyPr/>
                    <a:lstStyle/>
                    <a:p>
                      <a:endParaRPr lang="en-US"/>
                    </a:p>
                  </a:txBody>
                  <a:tcPr/>
                </a:tc>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extLst>
                  <a:ext uri="{0D108BD9-81ED-4DB2-BD59-A6C34878D82A}">
                    <a16:rowId xmlns:a16="http://schemas.microsoft.com/office/drawing/2014/main" val="10001"/>
                  </a:ext>
                </a:extLst>
              </a:tr>
              <a:tr h="123625">
                <a:tc rowSpan="3">
                  <a:txBody>
                    <a:bodyPr/>
                    <a:lstStyle/>
                    <a:p>
                      <a:pPr marL="0" marR="0" lvl="0" indent="0" algn="l" rtl="0">
                        <a:spcBef>
                          <a:spcPts val="0"/>
                        </a:spcBef>
                        <a:spcAft>
                          <a:spcPts val="0"/>
                        </a:spcAft>
                        <a:buNone/>
                      </a:pPr>
                      <a:r>
                        <a:rPr lang="id-ID" sz="1800">
                          <a:solidFill>
                            <a:srgbClr val="595959"/>
                          </a:solidFill>
                        </a:rPr>
                        <a:t>Precision</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0.38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0.51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0.85</a:t>
                      </a:r>
                      <a:endParaRPr/>
                    </a:p>
                  </a:txBody>
                  <a:tcPr marL="91450" marR="91450" marT="45725" marB="45725"/>
                </a:tc>
                <a:extLst>
                  <a:ext uri="{0D108BD9-81ED-4DB2-BD59-A6C34878D82A}">
                    <a16:rowId xmlns:a16="http://schemas.microsoft.com/office/drawing/2014/main" val="10002"/>
                  </a:ext>
                </a:extLst>
              </a:tr>
              <a:tr h="2421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0.72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extLst>
                  <a:ext uri="{0D108BD9-81ED-4DB2-BD59-A6C34878D82A}">
                    <a16:rowId xmlns:a16="http://schemas.microsoft.com/office/drawing/2014/main" val="10003"/>
                  </a:ext>
                </a:extLst>
              </a:tr>
              <a:tr h="1236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0.68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04"/>
                  </a:ext>
                </a:extLst>
              </a:tr>
              <a:tr h="123625">
                <a:tc rowSpan="3">
                  <a:txBody>
                    <a:bodyPr/>
                    <a:lstStyle/>
                    <a:p>
                      <a:pPr marL="0" marR="0" lvl="0" indent="0" algn="l" rtl="0">
                        <a:spcBef>
                          <a:spcPts val="0"/>
                        </a:spcBef>
                        <a:spcAft>
                          <a:spcPts val="0"/>
                        </a:spcAft>
                        <a:buNone/>
                      </a:pPr>
                      <a:r>
                        <a:rPr lang="id-ID" sz="1800">
                          <a:solidFill>
                            <a:srgbClr val="595959"/>
                          </a:solidFill>
                        </a:rPr>
                        <a:t>Recall</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0.04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0.66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extLst>
                  <a:ext uri="{0D108BD9-81ED-4DB2-BD59-A6C34878D82A}">
                    <a16:rowId xmlns:a16="http://schemas.microsoft.com/office/drawing/2014/main" val="10005"/>
                  </a:ext>
                </a:extLst>
              </a:tr>
              <a:tr h="2421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0.01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0.17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extLst>
                  <a:ext uri="{0D108BD9-81ED-4DB2-BD59-A6C34878D82A}">
                    <a16:rowId xmlns:a16="http://schemas.microsoft.com/office/drawing/2014/main" val="10006"/>
                  </a:ext>
                </a:extLst>
              </a:tr>
              <a:tr h="1236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0.21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0.05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07"/>
                  </a:ext>
                </a:extLst>
              </a:tr>
              <a:tr h="121925">
                <a:tc rowSpan="3">
                  <a:txBody>
                    <a:bodyPr/>
                    <a:lstStyle/>
                    <a:p>
                      <a:pPr marL="0" marR="0" lvl="0" indent="0" algn="l" rtl="0">
                        <a:spcBef>
                          <a:spcPts val="0"/>
                        </a:spcBef>
                        <a:spcAft>
                          <a:spcPts val="0"/>
                        </a:spcAft>
                        <a:buNone/>
                      </a:pPr>
                      <a:r>
                        <a:rPr lang="id-ID" sz="1800">
                          <a:solidFill>
                            <a:srgbClr val="595959"/>
                          </a:solidFill>
                        </a:rPr>
                        <a:t>F1-Score</a:t>
                      </a:r>
                      <a:endParaRPr sz="1800">
                        <a:solidFill>
                          <a:srgbClr val="595959"/>
                        </a:solidFill>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0.58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extLst>
                  <a:ext uri="{0D108BD9-81ED-4DB2-BD59-A6C34878D82A}">
                    <a16:rowId xmlns:a16="http://schemas.microsoft.com/office/drawing/2014/main" val="10008"/>
                  </a:ext>
                </a:extLst>
              </a:tr>
              <a:tr h="2438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0.28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extLst>
                  <a:ext uri="{0D108BD9-81ED-4DB2-BD59-A6C34878D82A}">
                    <a16:rowId xmlns:a16="http://schemas.microsoft.com/office/drawing/2014/main" val="10009"/>
                  </a:ext>
                </a:extLst>
              </a:tr>
              <a:tr h="1219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0.35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0.19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10"/>
                  </a:ext>
                </a:extLst>
              </a:tr>
            </a:tbl>
          </a:graphicData>
        </a:graphic>
      </p:graphicFrame>
      <p:graphicFrame>
        <p:nvGraphicFramePr>
          <p:cNvPr id="536" name="Google Shape;536;p27"/>
          <p:cNvGraphicFramePr/>
          <p:nvPr/>
        </p:nvGraphicFramePr>
        <p:xfrm>
          <a:off x="159867" y="1935598"/>
          <a:ext cx="8768375" cy="4023470"/>
        </p:xfrm>
        <a:graphic>
          <a:graphicData uri="http://schemas.openxmlformats.org/drawingml/2006/table">
            <a:tbl>
              <a:tblPr firstRow="1" bandRow="1">
                <a:noFill/>
                <a:tableStyleId>{DB1E093C-F6F4-4DAB-A35A-4FDEFD4E8CCA}</a:tableStyleId>
              </a:tblPr>
              <a:tblGrid>
                <a:gridCol w="2013550">
                  <a:extLst>
                    <a:ext uri="{9D8B030D-6E8A-4147-A177-3AD203B41FA5}">
                      <a16:colId xmlns:a16="http://schemas.microsoft.com/office/drawing/2014/main" val="20000"/>
                    </a:ext>
                  </a:extLst>
                </a:gridCol>
                <a:gridCol w="991025">
                  <a:extLst>
                    <a:ext uri="{9D8B030D-6E8A-4147-A177-3AD203B41FA5}">
                      <a16:colId xmlns:a16="http://schemas.microsoft.com/office/drawing/2014/main" val="20001"/>
                    </a:ext>
                  </a:extLst>
                </a:gridCol>
                <a:gridCol w="667825">
                  <a:extLst>
                    <a:ext uri="{9D8B030D-6E8A-4147-A177-3AD203B41FA5}">
                      <a16:colId xmlns:a16="http://schemas.microsoft.com/office/drawing/2014/main" val="20002"/>
                    </a:ext>
                  </a:extLst>
                </a:gridCol>
                <a:gridCol w="667825">
                  <a:extLst>
                    <a:ext uri="{9D8B030D-6E8A-4147-A177-3AD203B41FA5}">
                      <a16:colId xmlns:a16="http://schemas.microsoft.com/office/drawing/2014/main" val="20003"/>
                    </a:ext>
                  </a:extLst>
                </a:gridCol>
                <a:gridCol w="660750">
                  <a:extLst>
                    <a:ext uri="{9D8B030D-6E8A-4147-A177-3AD203B41FA5}">
                      <a16:colId xmlns:a16="http://schemas.microsoft.com/office/drawing/2014/main" val="20004"/>
                    </a:ext>
                  </a:extLst>
                </a:gridCol>
                <a:gridCol w="574400">
                  <a:extLst>
                    <a:ext uri="{9D8B030D-6E8A-4147-A177-3AD203B41FA5}">
                      <a16:colId xmlns:a16="http://schemas.microsoft.com/office/drawing/2014/main" val="20005"/>
                    </a:ext>
                  </a:extLst>
                </a:gridCol>
                <a:gridCol w="693625">
                  <a:extLst>
                    <a:ext uri="{9D8B030D-6E8A-4147-A177-3AD203B41FA5}">
                      <a16:colId xmlns:a16="http://schemas.microsoft.com/office/drawing/2014/main" val="20006"/>
                    </a:ext>
                  </a:extLst>
                </a:gridCol>
                <a:gridCol w="574400">
                  <a:extLst>
                    <a:ext uri="{9D8B030D-6E8A-4147-A177-3AD203B41FA5}">
                      <a16:colId xmlns:a16="http://schemas.microsoft.com/office/drawing/2014/main" val="20007"/>
                    </a:ext>
                  </a:extLst>
                </a:gridCol>
                <a:gridCol w="585225">
                  <a:extLst>
                    <a:ext uri="{9D8B030D-6E8A-4147-A177-3AD203B41FA5}">
                      <a16:colId xmlns:a16="http://schemas.microsoft.com/office/drawing/2014/main" val="20008"/>
                    </a:ext>
                  </a:extLst>
                </a:gridCol>
                <a:gridCol w="585225">
                  <a:extLst>
                    <a:ext uri="{9D8B030D-6E8A-4147-A177-3AD203B41FA5}">
                      <a16:colId xmlns:a16="http://schemas.microsoft.com/office/drawing/2014/main" val="20009"/>
                    </a:ext>
                  </a:extLst>
                </a:gridCol>
                <a:gridCol w="754525">
                  <a:extLst>
                    <a:ext uri="{9D8B030D-6E8A-4147-A177-3AD203B41FA5}">
                      <a16:colId xmlns:a16="http://schemas.microsoft.com/office/drawing/2014/main" val="20010"/>
                    </a:ext>
                  </a:extLst>
                </a:gridCol>
              </a:tblGrid>
              <a:tr h="237775">
                <a:tc rowSpan="2">
                  <a:txBody>
                    <a:bodyPr/>
                    <a:lstStyle/>
                    <a:p>
                      <a:pPr marL="0" marR="0" lvl="0" indent="0" algn="l" rtl="0">
                        <a:spcBef>
                          <a:spcPts val="0"/>
                        </a:spcBef>
                        <a:spcAft>
                          <a:spcPts val="0"/>
                        </a:spcAft>
                        <a:buNone/>
                      </a:pPr>
                      <a:r>
                        <a:rPr lang="id-ID" sz="1800">
                          <a:solidFill>
                            <a:srgbClr val="595959"/>
                          </a:solidFill>
                        </a:rPr>
                        <a:t>Metric</a:t>
                      </a:r>
                      <a:endParaRPr/>
                    </a:p>
                  </a:txBody>
                  <a:tcPr marL="91450" marR="91450" marT="45725" marB="45725"/>
                </a:tc>
                <a:tc rowSpan="2">
                  <a:txBody>
                    <a:bodyPr/>
                    <a:lstStyle/>
                    <a:p>
                      <a:pPr marL="0" marR="0" lvl="0" indent="0" algn="l" rtl="0">
                        <a:spcBef>
                          <a:spcPts val="0"/>
                        </a:spcBef>
                        <a:spcAft>
                          <a:spcPts val="0"/>
                        </a:spcAft>
                        <a:buNone/>
                      </a:pPr>
                      <a:endParaRPr sz="1800">
                        <a:solidFill>
                          <a:srgbClr val="595959"/>
                        </a:solidFill>
                      </a:endParaRPr>
                    </a:p>
                  </a:txBody>
                  <a:tcPr marL="91450" marR="91450" marT="45725" marB="45725"/>
                </a:tc>
                <a:tc gridSpan="3">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hMerge="1">
                  <a:txBody>
                    <a:bodyPr/>
                    <a:lstStyle/>
                    <a:p>
                      <a:endParaRPr lang="en-US"/>
                    </a:p>
                  </a:txBody>
                  <a:tcPr/>
                </a:tc>
                <a:tc hMerge="1">
                  <a:txBody>
                    <a:bodyPr/>
                    <a:lstStyle/>
                    <a:p>
                      <a:endParaRPr lang="en-US"/>
                    </a:p>
                  </a:txBody>
                  <a:tcPr/>
                </a:tc>
                <a:tc gridSpan="3">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hMerge="1">
                  <a:txBody>
                    <a:bodyPr/>
                    <a:lstStyle/>
                    <a:p>
                      <a:endParaRPr lang="en-US"/>
                    </a:p>
                  </a:txBody>
                  <a:tcPr/>
                </a:tc>
                <a:tc hMerge="1">
                  <a:txBody>
                    <a:bodyPr/>
                    <a:lstStyle/>
                    <a:p>
                      <a:endParaRPr lang="en-US"/>
                    </a:p>
                  </a:txBody>
                  <a:tcPr/>
                </a:tc>
                <a:tc gridSpan="3">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237775">
                <a:tc vMerge="1">
                  <a:txBody>
                    <a:bodyPr/>
                    <a:lstStyle/>
                    <a:p>
                      <a:endParaRPr lang="en-US"/>
                    </a:p>
                  </a:txBody>
                  <a:tcPr/>
                </a:tc>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TL1</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TL2</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TL3</a:t>
                      </a:r>
                      <a:endParaRPr/>
                    </a:p>
                  </a:txBody>
                  <a:tcPr marL="91450" marR="91450" marT="45725" marB="45725"/>
                </a:tc>
                <a:extLst>
                  <a:ext uri="{0D108BD9-81ED-4DB2-BD59-A6C34878D82A}">
                    <a16:rowId xmlns:a16="http://schemas.microsoft.com/office/drawing/2014/main" val="10001"/>
                  </a:ext>
                </a:extLst>
              </a:tr>
              <a:tr h="123625">
                <a:tc rowSpan="3">
                  <a:txBody>
                    <a:bodyPr/>
                    <a:lstStyle/>
                    <a:p>
                      <a:pPr marL="0" marR="0" lvl="0" indent="0" algn="l" rtl="0">
                        <a:spcBef>
                          <a:spcPts val="0"/>
                        </a:spcBef>
                        <a:spcAft>
                          <a:spcPts val="0"/>
                        </a:spcAft>
                        <a:buNone/>
                      </a:pPr>
                      <a:r>
                        <a:rPr lang="id-ID" sz="1800">
                          <a:solidFill>
                            <a:srgbClr val="595959"/>
                          </a:solidFill>
                        </a:rPr>
                        <a:t>Precision</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0.38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0.51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0.85</a:t>
                      </a:r>
                      <a:endParaRPr/>
                    </a:p>
                  </a:txBody>
                  <a:tcPr marL="91450" marR="91450" marT="45725" marB="45725"/>
                </a:tc>
                <a:extLst>
                  <a:ext uri="{0D108BD9-81ED-4DB2-BD59-A6C34878D82A}">
                    <a16:rowId xmlns:a16="http://schemas.microsoft.com/office/drawing/2014/main" val="10002"/>
                  </a:ext>
                </a:extLst>
              </a:tr>
              <a:tr h="2421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0.72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extLst>
                  <a:ext uri="{0D108BD9-81ED-4DB2-BD59-A6C34878D82A}">
                    <a16:rowId xmlns:a16="http://schemas.microsoft.com/office/drawing/2014/main" val="10003"/>
                  </a:ext>
                </a:extLst>
              </a:tr>
              <a:tr h="1236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0.82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0.68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0.90</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0.91</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04"/>
                  </a:ext>
                </a:extLst>
              </a:tr>
              <a:tr h="123625">
                <a:tc rowSpan="3">
                  <a:txBody>
                    <a:bodyPr/>
                    <a:lstStyle/>
                    <a:p>
                      <a:pPr marL="0" marR="0" lvl="0" indent="0" algn="l" rtl="0">
                        <a:spcBef>
                          <a:spcPts val="0"/>
                        </a:spcBef>
                        <a:spcAft>
                          <a:spcPts val="0"/>
                        </a:spcAft>
                        <a:buNone/>
                      </a:pPr>
                      <a:r>
                        <a:rPr lang="id-ID" sz="1800">
                          <a:solidFill>
                            <a:srgbClr val="595959"/>
                          </a:solidFill>
                        </a:rPr>
                        <a:t>Recall</a:t>
                      </a:r>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0.04</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0.66</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extLst>
                  <a:ext uri="{0D108BD9-81ED-4DB2-BD59-A6C34878D82A}">
                    <a16:rowId xmlns:a16="http://schemas.microsoft.com/office/drawing/2014/main" val="10005"/>
                  </a:ext>
                </a:extLst>
              </a:tr>
              <a:tr h="2421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0.01</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0.99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0.17</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0.98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0.99</a:t>
                      </a:r>
                      <a:endParaRPr/>
                    </a:p>
                  </a:txBody>
                  <a:tcPr marL="91450" marR="91450" marT="45725" marB="45725"/>
                </a:tc>
                <a:extLst>
                  <a:ext uri="{0D108BD9-81ED-4DB2-BD59-A6C34878D82A}">
                    <a16:rowId xmlns:a16="http://schemas.microsoft.com/office/drawing/2014/main" val="10006"/>
                  </a:ext>
                </a:extLst>
              </a:tr>
              <a:tr h="1236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0.21</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0.05</a:t>
                      </a:r>
                      <a:endParaRPr/>
                    </a:p>
                  </a:txBody>
                  <a:tcPr marL="91450" marR="91450" marT="45725" marB="45725"/>
                </a:tc>
                <a:tc>
                  <a:txBody>
                    <a:bodyPr/>
                    <a:lstStyle/>
                    <a:p>
                      <a:pPr marL="0" marR="0" lvl="0" indent="0" algn="ctr" rtl="0">
                        <a:spcBef>
                          <a:spcPts val="0"/>
                        </a:spcBef>
                        <a:spcAft>
                          <a:spcPts val="0"/>
                        </a:spcAft>
                        <a:buNone/>
                      </a:pPr>
                      <a:r>
                        <a:rPr lang="id-ID" sz="1600" b="1">
                          <a:solidFill>
                            <a:srgbClr val="595959"/>
                          </a:solidFill>
                        </a:rPr>
                        <a:t>0.97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0.96</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07"/>
                  </a:ext>
                </a:extLst>
              </a:tr>
              <a:tr h="121925">
                <a:tc rowSpan="3">
                  <a:txBody>
                    <a:bodyPr/>
                    <a:lstStyle/>
                    <a:p>
                      <a:pPr marL="0" marR="0" lvl="0" indent="0" algn="l" rtl="0">
                        <a:spcBef>
                          <a:spcPts val="0"/>
                        </a:spcBef>
                        <a:spcAft>
                          <a:spcPts val="0"/>
                        </a:spcAft>
                        <a:buNone/>
                      </a:pPr>
                      <a:r>
                        <a:rPr lang="id-ID" sz="1800">
                          <a:solidFill>
                            <a:srgbClr val="595959"/>
                          </a:solidFill>
                        </a:rPr>
                        <a:t>F1-Score</a:t>
                      </a:r>
                      <a:endParaRPr sz="1800">
                        <a:solidFill>
                          <a:srgbClr val="595959"/>
                        </a:solidFill>
                      </a:endParaRPr>
                    </a:p>
                  </a:txBody>
                  <a:tcPr marL="91450" marR="91450" marT="45725" marB="45725"/>
                </a:tc>
                <a:tc>
                  <a:txBody>
                    <a:bodyPr/>
                    <a:lstStyle/>
                    <a:p>
                      <a:pPr marL="0" marR="0" lvl="0" indent="0" algn="l" rtl="0">
                        <a:spcBef>
                          <a:spcPts val="0"/>
                        </a:spcBef>
                        <a:spcAft>
                          <a:spcPts val="0"/>
                        </a:spcAft>
                        <a:buNone/>
                      </a:pPr>
                      <a:r>
                        <a:rPr lang="id-ID" sz="1800">
                          <a:solidFill>
                            <a:srgbClr val="595959"/>
                          </a:solidFill>
                        </a:rPr>
                        <a:t>F</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0.07</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0.58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0.92</a:t>
                      </a:r>
                      <a:endParaRPr/>
                    </a:p>
                  </a:txBody>
                  <a:tcPr marL="91450" marR="91450" marT="45725" marB="45725"/>
                </a:tc>
                <a:extLst>
                  <a:ext uri="{0D108BD9-81ED-4DB2-BD59-A6C34878D82A}">
                    <a16:rowId xmlns:a16="http://schemas.microsoft.com/office/drawing/2014/main" val="10008"/>
                  </a:ext>
                </a:extLst>
              </a:tr>
              <a:tr h="243850">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0.03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0.93</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0.28</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extLst>
                  <a:ext uri="{0D108BD9-81ED-4DB2-BD59-A6C34878D82A}">
                    <a16:rowId xmlns:a16="http://schemas.microsoft.com/office/drawing/2014/main" val="10009"/>
                  </a:ext>
                </a:extLst>
              </a:tr>
              <a:tr h="121925">
                <a:tc vMerge="1">
                  <a:txBody>
                    <a:bodyPr/>
                    <a:lstStyle/>
                    <a:p>
                      <a:endParaRPr lang="en-US"/>
                    </a:p>
                  </a:txBody>
                  <a:tcPr/>
                </a:tc>
                <a:tc>
                  <a:txBody>
                    <a:bodyPr/>
                    <a:lstStyle/>
                    <a:p>
                      <a:pPr marL="0" marR="0" lvl="0" indent="0" algn="l" rtl="0">
                        <a:spcBef>
                          <a:spcPts val="0"/>
                        </a:spcBef>
                        <a:spcAft>
                          <a:spcPts val="0"/>
                        </a:spcAft>
                        <a:buNone/>
                      </a:pPr>
                      <a:r>
                        <a:rPr lang="id-ID" sz="1800">
                          <a:solidFill>
                            <a:srgbClr val="595959"/>
                          </a:solidFill>
                        </a:rPr>
                        <a:t>W</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0.35</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0.19</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0.94</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tc>
                  <a:txBody>
                    <a:bodyPr/>
                    <a:lstStyle/>
                    <a:p>
                      <a:pPr marL="0" marR="0" lvl="0" indent="0" algn="ctr" rtl="0">
                        <a:spcBef>
                          <a:spcPts val="0"/>
                        </a:spcBef>
                        <a:spcAft>
                          <a:spcPts val="0"/>
                        </a:spcAft>
                        <a:buNone/>
                      </a:pPr>
                      <a:r>
                        <a:rPr lang="id-ID" sz="1600">
                          <a:solidFill>
                            <a:srgbClr val="595959"/>
                          </a:solidFill>
                        </a:rPr>
                        <a:t>-</a:t>
                      </a:r>
                      <a:endParaRPr/>
                    </a:p>
                  </a:txBody>
                  <a:tcPr marL="91450" marR="91450" marT="45725" marB="45725"/>
                </a:tc>
                <a:extLst>
                  <a:ext uri="{0D108BD9-81ED-4DB2-BD59-A6C34878D82A}">
                    <a16:rowId xmlns:a16="http://schemas.microsoft.com/office/drawing/2014/main" val="10010"/>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19"/>
        <p:cNvGrpSpPr/>
        <p:nvPr/>
      </p:nvGrpSpPr>
      <p:grpSpPr>
        <a:xfrm>
          <a:off x="0" y="0"/>
          <a:ext cx="0" cy="0"/>
          <a:chOff x="0" y="0"/>
          <a:chExt cx="0" cy="0"/>
        </a:xfrm>
      </p:grpSpPr>
      <p:sp>
        <p:nvSpPr>
          <p:cNvPr id="120" name="Google Shape;120;p10"/>
          <p:cNvSpPr txBox="1"/>
          <p:nvPr/>
        </p:nvSpPr>
        <p:spPr>
          <a:xfrm>
            <a:off x="3" y="513425"/>
            <a:ext cx="9176706" cy="1200329"/>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Summary of our findings &amp; Research Contributions</a:t>
            </a:r>
            <a:endParaRPr sz="3600">
              <a:solidFill>
                <a:srgbClr val="7F7F7F"/>
              </a:solidFill>
              <a:latin typeface="Calibri"/>
              <a:ea typeface="Calibri"/>
              <a:cs typeface="Calibri"/>
              <a:sym typeface="Calibri"/>
            </a:endParaRPr>
          </a:p>
        </p:txBody>
      </p:sp>
      <p:sp>
        <p:nvSpPr>
          <p:cNvPr id="121" name="Google Shape;121;p10"/>
          <p:cNvSpPr txBox="1"/>
          <p:nvPr/>
        </p:nvSpPr>
        <p:spPr>
          <a:xfrm>
            <a:off x="686149" y="2070670"/>
            <a:ext cx="7473113" cy="2585323"/>
          </a:xfrm>
          <a:prstGeom prst="rect">
            <a:avLst/>
          </a:prstGeom>
          <a:noFill/>
          <a:ln>
            <a:noFill/>
          </a:ln>
        </p:spPr>
        <p:txBody>
          <a:bodyPr spcFirstLastPara="1" wrap="square" lIns="91425" tIns="45700" rIns="91425" bIns="45700" anchor="t" anchorCtr="0">
            <a:noAutofit/>
          </a:bodyPr>
          <a:lstStyle/>
          <a:p>
            <a:pPr marL="285750" marR="0" lvl="0" indent="-285750" algn="l" rtl="0">
              <a:spcBef>
                <a:spcPts val="0"/>
              </a:spcBef>
              <a:spcAft>
                <a:spcPts val="0"/>
              </a:spcAft>
              <a:buClr>
                <a:schemeClr val="accent2"/>
              </a:buClr>
              <a:buSzPts val="2400"/>
              <a:buFont typeface="Arial"/>
              <a:buChar char="•"/>
            </a:pPr>
            <a:r>
              <a:rPr lang="id-ID" sz="1800" b="1">
                <a:solidFill>
                  <a:schemeClr val="dk1"/>
                </a:solidFill>
                <a:latin typeface="Calibri"/>
                <a:ea typeface="Calibri"/>
                <a:cs typeface="Calibri"/>
                <a:sym typeface="Calibri"/>
              </a:rPr>
              <a:t>Cyberbullying Detection</a:t>
            </a:r>
            <a:r>
              <a:rPr lang="id-ID" sz="1800">
                <a:solidFill>
                  <a:schemeClr val="dk1"/>
                </a:solidFill>
                <a:latin typeface="Calibri"/>
                <a:ea typeface="Calibri"/>
                <a:cs typeface="Calibri"/>
                <a:sym typeface="Calibri"/>
              </a:rPr>
              <a:t>: Deep Learning &gt;&gt; Traditional ML</a:t>
            </a:r>
            <a:br>
              <a:rPr lang="id-ID"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a:p>
            <a:pPr marL="285750" marR="0" lvl="0" indent="-285750" algn="l" rtl="0">
              <a:spcBef>
                <a:spcPts val="0"/>
              </a:spcBef>
              <a:spcAft>
                <a:spcPts val="0"/>
              </a:spcAft>
              <a:buClr>
                <a:schemeClr val="accent2"/>
              </a:buClr>
              <a:buSzPts val="2400"/>
              <a:buFont typeface="Arial"/>
              <a:buChar char="•"/>
            </a:pPr>
            <a:r>
              <a:rPr lang="id-ID" sz="1800" b="1">
                <a:solidFill>
                  <a:schemeClr val="dk1"/>
                </a:solidFill>
                <a:latin typeface="Calibri"/>
                <a:ea typeface="Calibri"/>
                <a:cs typeface="Calibri"/>
                <a:sym typeface="Calibri"/>
              </a:rPr>
              <a:t>Swear Words and Anonymity</a:t>
            </a:r>
            <a:r>
              <a:rPr lang="id-ID" sz="1800">
                <a:solidFill>
                  <a:schemeClr val="dk1"/>
                </a:solidFill>
                <a:latin typeface="Calibri"/>
                <a:ea typeface="Calibri"/>
                <a:cs typeface="Calibri"/>
                <a:sym typeface="Calibri"/>
              </a:rPr>
              <a:t>: Neither necessary nor sufficient</a:t>
            </a:r>
            <a:br>
              <a:rPr lang="id-ID" sz="1800">
                <a:solidFill>
                  <a:schemeClr val="dk1"/>
                </a:solidFill>
                <a:latin typeface="Calibri"/>
                <a:ea typeface="Calibri"/>
                <a:cs typeface="Calibri"/>
                <a:sym typeface="Calibri"/>
              </a:rPr>
            </a:br>
            <a:endParaRPr sz="1800">
              <a:solidFill>
                <a:schemeClr val="dk1"/>
              </a:solidFill>
              <a:latin typeface="Calibri"/>
              <a:ea typeface="Calibri"/>
              <a:cs typeface="Calibri"/>
              <a:sym typeface="Calibri"/>
            </a:endParaRPr>
          </a:p>
          <a:p>
            <a:pPr marL="285750" marR="0" lvl="0" indent="-285750" algn="l" rtl="0">
              <a:spcBef>
                <a:spcPts val="0"/>
              </a:spcBef>
              <a:spcAft>
                <a:spcPts val="0"/>
              </a:spcAft>
              <a:buClr>
                <a:schemeClr val="accent2"/>
              </a:buClr>
              <a:buSzPts val="2400"/>
              <a:buFont typeface="Arial"/>
              <a:buChar char="•"/>
            </a:pPr>
            <a:r>
              <a:rPr lang="id-ID" sz="1800" b="1">
                <a:solidFill>
                  <a:schemeClr val="dk1"/>
                </a:solidFill>
                <a:latin typeface="Calibri"/>
                <a:ea typeface="Calibri"/>
                <a:cs typeface="Calibri"/>
                <a:sym typeface="Calibri"/>
              </a:rPr>
              <a:t>Nature of cyberbullying</a:t>
            </a:r>
            <a:r>
              <a:rPr lang="id-ID" sz="1800">
                <a:solidFill>
                  <a:schemeClr val="dk1"/>
                </a:solidFill>
                <a:latin typeface="Calibri"/>
                <a:ea typeface="Calibri"/>
                <a:cs typeface="Calibri"/>
                <a:sym typeface="Calibri"/>
              </a:rPr>
              <a:t>: Varies across social media platforms</a:t>
            </a:r>
            <a:br>
              <a:rPr lang="id-ID" sz="1800">
                <a:solidFill>
                  <a:schemeClr val="dk1"/>
                </a:solidFill>
                <a:latin typeface="Calibri"/>
                <a:ea typeface="Calibri"/>
                <a:cs typeface="Calibri"/>
                <a:sym typeface="Calibri"/>
              </a:rPr>
            </a:br>
            <a:endParaRPr sz="1800" b="1">
              <a:solidFill>
                <a:schemeClr val="dk1"/>
              </a:solidFill>
              <a:latin typeface="Calibri"/>
              <a:ea typeface="Calibri"/>
              <a:cs typeface="Calibri"/>
              <a:sym typeface="Calibri"/>
            </a:endParaRPr>
          </a:p>
          <a:p>
            <a:pPr marL="285750" marR="0" lvl="0" indent="-285750" algn="l" rtl="0">
              <a:spcBef>
                <a:spcPts val="0"/>
              </a:spcBef>
              <a:spcAft>
                <a:spcPts val="0"/>
              </a:spcAft>
              <a:buClr>
                <a:schemeClr val="accent2"/>
              </a:buClr>
              <a:buSzPts val="2400"/>
              <a:buFont typeface="Arial"/>
              <a:buChar char="•"/>
            </a:pPr>
            <a:r>
              <a:rPr lang="id-ID" sz="1800" b="1">
                <a:solidFill>
                  <a:schemeClr val="dk1"/>
                </a:solidFill>
                <a:latin typeface="Calibri"/>
                <a:ea typeface="Calibri"/>
                <a:cs typeface="Calibri"/>
                <a:sym typeface="Calibri"/>
              </a:rPr>
              <a:t>Class imbalance in cyberbullying data</a:t>
            </a:r>
            <a:r>
              <a:rPr lang="id-ID" sz="1800">
                <a:solidFill>
                  <a:schemeClr val="dk1"/>
                </a:solidFill>
                <a:latin typeface="Calibri"/>
                <a:ea typeface="Calibri"/>
                <a:cs typeface="Calibri"/>
                <a:sym typeface="Calibri"/>
              </a:rPr>
              <a:t>: Oversample the rare class</a:t>
            </a:r>
            <a:br>
              <a:rPr lang="id-ID" sz="1800">
                <a:solidFill>
                  <a:schemeClr val="dk1"/>
                </a:solidFill>
                <a:latin typeface="Calibri"/>
                <a:ea typeface="Calibri"/>
                <a:cs typeface="Calibri"/>
                <a:sym typeface="Calibri"/>
              </a:rPr>
            </a:br>
            <a:endParaRPr sz="1800" b="1">
              <a:solidFill>
                <a:schemeClr val="dk1"/>
              </a:solidFill>
              <a:latin typeface="Calibri"/>
              <a:ea typeface="Calibri"/>
              <a:cs typeface="Calibri"/>
              <a:sym typeface="Calibri"/>
            </a:endParaRPr>
          </a:p>
          <a:p>
            <a:pPr marL="285750" marR="0" lvl="0" indent="-285750" algn="l" rtl="0">
              <a:spcBef>
                <a:spcPts val="0"/>
              </a:spcBef>
              <a:spcAft>
                <a:spcPts val="0"/>
              </a:spcAft>
              <a:buClr>
                <a:schemeClr val="accent2"/>
              </a:buClr>
              <a:buSzPts val="2400"/>
              <a:buFont typeface="Arial"/>
              <a:buChar char="•"/>
            </a:pPr>
            <a:r>
              <a:rPr lang="id-ID" sz="1800" b="1">
                <a:solidFill>
                  <a:schemeClr val="dk1"/>
                </a:solidFill>
                <a:latin typeface="Calibri"/>
                <a:ea typeface="Calibri"/>
                <a:cs typeface="Calibri"/>
                <a:sym typeface="Calibri"/>
              </a:rPr>
              <a:t>Feature level transfer learning</a:t>
            </a:r>
            <a:r>
              <a:rPr lang="id-ID" sz="1800">
                <a:solidFill>
                  <a:schemeClr val="dk1"/>
                </a:solidFill>
                <a:latin typeface="Calibri"/>
                <a:ea typeface="Calibri"/>
                <a:cs typeface="Calibri"/>
                <a:sym typeface="Calibri"/>
              </a:rPr>
              <a:t>: Best suited for cyberbullying detection</a:t>
            </a:r>
            <a:endParaRPr/>
          </a:p>
        </p:txBody>
      </p:sp>
      <p:sp>
        <p:nvSpPr>
          <p:cNvPr id="122" name="Google Shape;122;p10"/>
          <p:cNvSpPr/>
          <p:nvPr/>
        </p:nvSpPr>
        <p:spPr>
          <a:xfrm rot="-5400000">
            <a:off x="1726662" y="5536659"/>
            <a:ext cx="1118681"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23" name="Google Shape;123;p10"/>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24" name="Google Shape;124;p10"/>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25" name="Google Shape;125;p10"/>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26" name="Google Shape;126;p10"/>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27" name="Google Shape;127;p10"/>
          <p:cNvSpPr/>
          <p:nvPr/>
        </p:nvSpPr>
        <p:spPr>
          <a:xfrm rot="-5400000">
            <a:off x="479825"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nvGrpSpPr>
          <p:cNvPr id="128" name="Google Shape;128;p10"/>
          <p:cNvGrpSpPr/>
          <p:nvPr/>
        </p:nvGrpSpPr>
        <p:grpSpPr>
          <a:xfrm>
            <a:off x="2056980" y="6046331"/>
            <a:ext cx="458046" cy="458391"/>
            <a:chOff x="1588" y="4763"/>
            <a:chExt cx="2109787" cy="2111375"/>
          </a:xfrm>
        </p:grpSpPr>
        <p:sp>
          <p:nvSpPr>
            <p:cNvPr id="129" name="Google Shape;129;p10"/>
            <p:cNvSpPr/>
            <p:nvPr/>
          </p:nvSpPr>
          <p:spPr>
            <a:xfrm>
              <a:off x="1588" y="4763"/>
              <a:ext cx="2109787" cy="2111375"/>
            </a:xfrm>
            <a:custGeom>
              <a:avLst/>
              <a:gdLst/>
              <a:ahLst/>
              <a:cxnLst/>
              <a:rect l="l" t="t" r="r" b="b"/>
              <a:pathLst>
                <a:path w="560" h="560" extrusionOk="0">
                  <a:moveTo>
                    <a:pt x="510" y="183"/>
                  </a:moveTo>
                  <a:cubicBezTo>
                    <a:pt x="489" y="178"/>
                    <a:pt x="437" y="178"/>
                    <a:pt x="362" y="176"/>
                  </a:cubicBezTo>
                  <a:cubicBezTo>
                    <a:pt x="365" y="159"/>
                    <a:pt x="366" y="144"/>
                    <a:pt x="366" y="118"/>
                  </a:cubicBezTo>
                  <a:cubicBezTo>
                    <a:pt x="366" y="55"/>
                    <a:pt x="320" y="0"/>
                    <a:pt x="280" y="0"/>
                  </a:cubicBezTo>
                  <a:cubicBezTo>
                    <a:pt x="251" y="0"/>
                    <a:pt x="228" y="23"/>
                    <a:pt x="228" y="52"/>
                  </a:cubicBezTo>
                  <a:cubicBezTo>
                    <a:pt x="227" y="87"/>
                    <a:pt x="216" y="148"/>
                    <a:pt x="158" y="179"/>
                  </a:cubicBezTo>
                  <a:cubicBezTo>
                    <a:pt x="153" y="181"/>
                    <a:pt x="141" y="187"/>
                    <a:pt x="139" y="188"/>
                  </a:cubicBezTo>
                  <a:cubicBezTo>
                    <a:pt x="140" y="189"/>
                    <a:pt x="140" y="189"/>
                    <a:pt x="140" y="189"/>
                  </a:cubicBezTo>
                  <a:cubicBezTo>
                    <a:pt x="131" y="181"/>
                    <a:pt x="118" y="175"/>
                    <a:pt x="105" y="175"/>
                  </a:cubicBezTo>
                  <a:cubicBezTo>
                    <a:pt x="53" y="175"/>
                    <a:pt x="53" y="175"/>
                    <a:pt x="53" y="175"/>
                  </a:cubicBezTo>
                  <a:cubicBezTo>
                    <a:pt x="24" y="175"/>
                    <a:pt x="0" y="199"/>
                    <a:pt x="0" y="228"/>
                  </a:cubicBezTo>
                  <a:cubicBezTo>
                    <a:pt x="0" y="508"/>
                    <a:pt x="0" y="508"/>
                    <a:pt x="0" y="508"/>
                  </a:cubicBezTo>
                  <a:cubicBezTo>
                    <a:pt x="0" y="536"/>
                    <a:pt x="24" y="560"/>
                    <a:pt x="53" y="560"/>
                  </a:cubicBezTo>
                  <a:cubicBezTo>
                    <a:pt x="105" y="560"/>
                    <a:pt x="105" y="560"/>
                    <a:pt x="105" y="560"/>
                  </a:cubicBezTo>
                  <a:cubicBezTo>
                    <a:pt x="126" y="560"/>
                    <a:pt x="143" y="547"/>
                    <a:pt x="152" y="530"/>
                  </a:cubicBezTo>
                  <a:cubicBezTo>
                    <a:pt x="152" y="530"/>
                    <a:pt x="152" y="530"/>
                    <a:pt x="153" y="530"/>
                  </a:cubicBezTo>
                  <a:cubicBezTo>
                    <a:pt x="154" y="530"/>
                    <a:pt x="155" y="531"/>
                    <a:pt x="157" y="531"/>
                  </a:cubicBezTo>
                  <a:cubicBezTo>
                    <a:pt x="157" y="531"/>
                    <a:pt x="157" y="531"/>
                    <a:pt x="158" y="531"/>
                  </a:cubicBezTo>
                  <a:cubicBezTo>
                    <a:pt x="168" y="534"/>
                    <a:pt x="187" y="538"/>
                    <a:pt x="228" y="548"/>
                  </a:cubicBezTo>
                  <a:cubicBezTo>
                    <a:pt x="237" y="550"/>
                    <a:pt x="284" y="560"/>
                    <a:pt x="333" y="560"/>
                  </a:cubicBezTo>
                  <a:cubicBezTo>
                    <a:pt x="429" y="560"/>
                    <a:pt x="429" y="560"/>
                    <a:pt x="429" y="560"/>
                  </a:cubicBezTo>
                  <a:cubicBezTo>
                    <a:pt x="458" y="560"/>
                    <a:pt x="479" y="549"/>
                    <a:pt x="491" y="526"/>
                  </a:cubicBezTo>
                  <a:cubicBezTo>
                    <a:pt x="492" y="526"/>
                    <a:pt x="496" y="518"/>
                    <a:pt x="499" y="507"/>
                  </a:cubicBezTo>
                  <a:cubicBezTo>
                    <a:pt x="501" y="499"/>
                    <a:pt x="502" y="488"/>
                    <a:pt x="499" y="477"/>
                  </a:cubicBezTo>
                  <a:cubicBezTo>
                    <a:pt x="518" y="464"/>
                    <a:pt x="524" y="444"/>
                    <a:pt x="528" y="431"/>
                  </a:cubicBezTo>
                  <a:cubicBezTo>
                    <a:pt x="535" y="411"/>
                    <a:pt x="533" y="395"/>
                    <a:pt x="528" y="384"/>
                  </a:cubicBezTo>
                  <a:cubicBezTo>
                    <a:pt x="539" y="374"/>
                    <a:pt x="548" y="359"/>
                    <a:pt x="551" y="335"/>
                  </a:cubicBezTo>
                  <a:cubicBezTo>
                    <a:pt x="554" y="321"/>
                    <a:pt x="551" y="306"/>
                    <a:pt x="545" y="294"/>
                  </a:cubicBezTo>
                  <a:cubicBezTo>
                    <a:pt x="555" y="283"/>
                    <a:pt x="559" y="269"/>
                    <a:pt x="560" y="256"/>
                  </a:cubicBezTo>
                  <a:cubicBezTo>
                    <a:pt x="560" y="252"/>
                    <a:pt x="560" y="252"/>
                    <a:pt x="560" y="252"/>
                  </a:cubicBezTo>
                  <a:cubicBezTo>
                    <a:pt x="560" y="250"/>
                    <a:pt x="560" y="248"/>
                    <a:pt x="560" y="243"/>
                  </a:cubicBezTo>
                  <a:cubicBezTo>
                    <a:pt x="560" y="221"/>
                    <a:pt x="545" y="193"/>
                    <a:pt x="510" y="183"/>
                  </a:cubicBezTo>
                  <a:close/>
                  <a:moveTo>
                    <a:pt x="123" y="508"/>
                  </a:moveTo>
                  <a:cubicBezTo>
                    <a:pt x="123" y="517"/>
                    <a:pt x="115" y="525"/>
                    <a:pt x="105" y="525"/>
                  </a:cubicBezTo>
                  <a:cubicBezTo>
                    <a:pt x="53" y="525"/>
                    <a:pt x="53" y="525"/>
                    <a:pt x="53" y="525"/>
                  </a:cubicBezTo>
                  <a:cubicBezTo>
                    <a:pt x="43" y="525"/>
                    <a:pt x="35" y="517"/>
                    <a:pt x="35" y="508"/>
                  </a:cubicBezTo>
                  <a:cubicBezTo>
                    <a:pt x="35" y="228"/>
                    <a:pt x="35" y="228"/>
                    <a:pt x="35" y="228"/>
                  </a:cubicBezTo>
                  <a:cubicBezTo>
                    <a:pt x="35" y="218"/>
                    <a:pt x="43" y="210"/>
                    <a:pt x="53" y="210"/>
                  </a:cubicBezTo>
                  <a:cubicBezTo>
                    <a:pt x="105" y="210"/>
                    <a:pt x="105" y="210"/>
                    <a:pt x="105" y="210"/>
                  </a:cubicBezTo>
                  <a:cubicBezTo>
                    <a:pt x="115" y="210"/>
                    <a:pt x="123" y="218"/>
                    <a:pt x="123" y="228"/>
                  </a:cubicBezTo>
                  <a:lnTo>
                    <a:pt x="123" y="508"/>
                  </a:lnTo>
                  <a:close/>
                  <a:moveTo>
                    <a:pt x="525" y="254"/>
                  </a:moveTo>
                  <a:cubicBezTo>
                    <a:pt x="524" y="263"/>
                    <a:pt x="521" y="280"/>
                    <a:pt x="490" y="280"/>
                  </a:cubicBezTo>
                  <a:cubicBezTo>
                    <a:pt x="464" y="280"/>
                    <a:pt x="455" y="280"/>
                    <a:pt x="455" y="280"/>
                  </a:cubicBezTo>
                  <a:cubicBezTo>
                    <a:pt x="450" y="280"/>
                    <a:pt x="446" y="284"/>
                    <a:pt x="446" y="289"/>
                  </a:cubicBezTo>
                  <a:cubicBezTo>
                    <a:pt x="446" y="294"/>
                    <a:pt x="450" y="298"/>
                    <a:pt x="455" y="298"/>
                  </a:cubicBezTo>
                  <a:cubicBezTo>
                    <a:pt x="455" y="298"/>
                    <a:pt x="463" y="298"/>
                    <a:pt x="489" y="298"/>
                  </a:cubicBezTo>
                  <a:cubicBezTo>
                    <a:pt x="515" y="298"/>
                    <a:pt x="519" y="319"/>
                    <a:pt x="517" y="330"/>
                  </a:cubicBezTo>
                  <a:cubicBezTo>
                    <a:pt x="515" y="343"/>
                    <a:pt x="509" y="368"/>
                    <a:pt x="479" y="368"/>
                  </a:cubicBezTo>
                  <a:cubicBezTo>
                    <a:pt x="450" y="368"/>
                    <a:pt x="438" y="368"/>
                    <a:pt x="438" y="368"/>
                  </a:cubicBezTo>
                  <a:cubicBezTo>
                    <a:pt x="433" y="368"/>
                    <a:pt x="429" y="371"/>
                    <a:pt x="429" y="376"/>
                  </a:cubicBezTo>
                  <a:cubicBezTo>
                    <a:pt x="429" y="381"/>
                    <a:pt x="433" y="385"/>
                    <a:pt x="438" y="385"/>
                  </a:cubicBezTo>
                  <a:cubicBezTo>
                    <a:pt x="438" y="385"/>
                    <a:pt x="458" y="385"/>
                    <a:pt x="472" y="385"/>
                  </a:cubicBezTo>
                  <a:cubicBezTo>
                    <a:pt x="501" y="385"/>
                    <a:pt x="499" y="408"/>
                    <a:pt x="495" y="421"/>
                  </a:cubicBezTo>
                  <a:cubicBezTo>
                    <a:pt x="489" y="439"/>
                    <a:pt x="486" y="455"/>
                    <a:pt x="448" y="455"/>
                  </a:cubicBezTo>
                  <a:cubicBezTo>
                    <a:pt x="436" y="455"/>
                    <a:pt x="420" y="455"/>
                    <a:pt x="420" y="455"/>
                  </a:cubicBezTo>
                  <a:cubicBezTo>
                    <a:pt x="415" y="455"/>
                    <a:pt x="411" y="459"/>
                    <a:pt x="411" y="464"/>
                  </a:cubicBezTo>
                  <a:cubicBezTo>
                    <a:pt x="411" y="469"/>
                    <a:pt x="415" y="473"/>
                    <a:pt x="420" y="473"/>
                  </a:cubicBezTo>
                  <a:cubicBezTo>
                    <a:pt x="420" y="473"/>
                    <a:pt x="432" y="473"/>
                    <a:pt x="447" y="473"/>
                  </a:cubicBezTo>
                  <a:cubicBezTo>
                    <a:pt x="466" y="473"/>
                    <a:pt x="467" y="491"/>
                    <a:pt x="465" y="497"/>
                  </a:cubicBezTo>
                  <a:cubicBezTo>
                    <a:pt x="463" y="504"/>
                    <a:pt x="461" y="509"/>
                    <a:pt x="461" y="510"/>
                  </a:cubicBezTo>
                  <a:cubicBezTo>
                    <a:pt x="455" y="519"/>
                    <a:pt x="447" y="525"/>
                    <a:pt x="429" y="525"/>
                  </a:cubicBezTo>
                  <a:cubicBezTo>
                    <a:pt x="333" y="525"/>
                    <a:pt x="333" y="525"/>
                    <a:pt x="333" y="525"/>
                  </a:cubicBezTo>
                  <a:cubicBezTo>
                    <a:pt x="285" y="525"/>
                    <a:pt x="237" y="514"/>
                    <a:pt x="236" y="514"/>
                  </a:cubicBezTo>
                  <a:cubicBezTo>
                    <a:pt x="163" y="497"/>
                    <a:pt x="160" y="496"/>
                    <a:pt x="155" y="494"/>
                  </a:cubicBezTo>
                  <a:cubicBezTo>
                    <a:pt x="155" y="494"/>
                    <a:pt x="140" y="492"/>
                    <a:pt x="140" y="479"/>
                  </a:cubicBezTo>
                  <a:cubicBezTo>
                    <a:pt x="140" y="237"/>
                    <a:pt x="140" y="237"/>
                    <a:pt x="140" y="237"/>
                  </a:cubicBezTo>
                  <a:cubicBezTo>
                    <a:pt x="140" y="229"/>
                    <a:pt x="145" y="222"/>
                    <a:pt x="154" y="219"/>
                  </a:cubicBezTo>
                  <a:cubicBezTo>
                    <a:pt x="155" y="219"/>
                    <a:pt x="156" y="218"/>
                    <a:pt x="158" y="218"/>
                  </a:cubicBezTo>
                  <a:cubicBezTo>
                    <a:pt x="237" y="185"/>
                    <a:pt x="262" y="112"/>
                    <a:pt x="263" y="53"/>
                  </a:cubicBezTo>
                  <a:cubicBezTo>
                    <a:pt x="263" y="44"/>
                    <a:pt x="269" y="35"/>
                    <a:pt x="280" y="35"/>
                  </a:cubicBezTo>
                  <a:cubicBezTo>
                    <a:pt x="299" y="35"/>
                    <a:pt x="331" y="72"/>
                    <a:pt x="331" y="118"/>
                  </a:cubicBezTo>
                  <a:cubicBezTo>
                    <a:pt x="331" y="160"/>
                    <a:pt x="330" y="167"/>
                    <a:pt x="315" y="210"/>
                  </a:cubicBezTo>
                  <a:cubicBezTo>
                    <a:pt x="490" y="210"/>
                    <a:pt x="489" y="213"/>
                    <a:pt x="504" y="217"/>
                  </a:cubicBezTo>
                  <a:cubicBezTo>
                    <a:pt x="523" y="222"/>
                    <a:pt x="525" y="238"/>
                    <a:pt x="525" y="243"/>
                  </a:cubicBezTo>
                  <a:cubicBezTo>
                    <a:pt x="525" y="249"/>
                    <a:pt x="525" y="248"/>
                    <a:pt x="525" y="254"/>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30" name="Google Shape;130;p10"/>
            <p:cNvSpPr/>
            <p:nvPr/>
          </p:nvSpPr>
          <p:spPr>
            <a:xfrm>
              <a:off x="200025" y="1720851"/>
              <a:ext cx="196850" cy="200025"/>
            </a:xfrm>
            <a:custGeom>
              <a:avLst/>
              <a:gdLst/>
              <a:ahLst/>
              <a:cxnLst/>
              <a:rect l="l" t="t" r="r" b="b"/>
              <a:pathLst>
                <a:path w="52" h="53" extrusionOk="0">
                  <a:moveTo>
                    <a:pt x="26" y="0"/>
                  </a:moveTo>
                  <a:cubicBezTo>
                    <a:pt x="11" y="0"/>
                    <a:pt x="0" y="12"/>
                    <a:pt x="0" y="26"/>
                  </a:cubicBezTo>
                  <a:cubicBezTo>
                    <a:pt x="0" y="41"/>
                    <a:pt x="11" y="53"/>
                    <a:pt x="26" y="53"/>
                  </a:cubicBezTo>
                  <a:cubicBezTo>
                    <a:pt x="40" y="53"/>
                    <a:pt x="52" y="41"/>
                    <a:pt x="52" y="26"/>
                  </a:cubicBezTo>
                  <a:cubicBezTo>
                    <a:pt x="52" y="12"/>
                    <a:pt x="40" y="0"/>
                    <a:pt x="26" y="0"/>
                  </a:cubicBezTo>
                  <a:close/>
                  <a:moveTo>
                    <a:pt x="26" y="35"/>
                  </a:moveTo>
                  <a:cubicBezTo>
                    <a:pt x="21" y="35"/>
                    <a:pt x="17" y="31"/>
                    <a:pt x="17" y="26"/>
                  </a:cubicBezTo>
                  <a:cubicBezTo>
                    <a:pt x="17" y="21"/>
                    <a:pt x="21" y="18"/>
                    <a:pt x="26" y="18"/>
                  </a:cubicBezTo>
                  <a:cubicBezTo>
                    <a:pt x="31" y="18"/>
                    <a:pt x="35" y="21"/>
                    <a:pt x="35" y="26"/>
                  </a:cubicBezTo>
                  <a:cubicBezTo>
                    <a:pt x="35" y="31"/>
                    <a:pt x="31" y="35"/>
                    <a:pt x="26" y="35"/>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28"/>
          <p:cNvSpPr txBox="1"/>
          <p:nvPr/>
        </p:nvSpPr>
        <p:spPr>
          <a:xfrm>
            <a:off x="1370398" y="899003"/>
            <a:ext cx="6488929"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3600"/>
              <a:buFont typeface="Calibri"/>
              <a:buNone/>
            </a:pPr>
            <a:r>
              <a:rPr lang="id-ID" sz="3600">
                <a:solidFill>
                  <a:srgbClr val="7F7F7F"/>
                </a:solidFill>
                <a:latin typeface="Calibri"/>
                <a:ea typeface="Calibri"/>
                <a:cs typeface="Calibri"/>
                <a:sym typeface="Calibri"/>
              </a:rPr>
              <a:t>Implications of Transfer Learning</a:t>
            </a:r>
            <a:endParaRPr sz="3600">
              <a:solidFill>
                <a:srgbClr val="7F7F7F"/>
              </a:solidFill>
              <a:latin typeface="Calibri"/>
              <a:ea typeface="Calibri"/>
              <a:cs typeface="Calibri"/>
              <a:sym typeface="Calibri"/>
            </a:endParaRPr>
          </a:p>
        </p:txBody>
      </p:sp>
      <p:sp>
        <p:nvSpPr>
          <p:cNvPr id="542" name="Google Shape;542;p28"/>
          <p:cNvSpPr txBox="1"/>
          <p:nvPr/>
        </p:nvSpPr>
        <p:spPr>
          <a:xfrm>
            <a:off x="729010" y="1917435"/>
            <a:ext cx="7771704" cy="3366626"/>
          </a:xfrm>
          <a:prstGeom prst="rect">
            <a:avLst/>
          </a:prstGeom>
          <a:noFill/>
          <a:ln>
            <a:noFill/>
          </a:ln>
        </p:spPr>
        <p:txBody>
          <a:bodyPr spcFirstLastPara="1" wrap="square" lIns="91425" tIns="45700" rIns="91425" bIns="45700" anchor="t" anchorCtr="0">
            <a:noAutofit/>
          </a:bodyPr>
          <a:lstStyle/>
          <a:p>
            <a:pPr marL="257175" marR="0" lvl="0" indent="-257175" algn="l" rtl="0">
              <a:spcBef>
                <a:spcPts val="0"/>
              </a:spcBef>
              <a:spcAft>
                <a:spcPts val="0"/>
              </a:spcAft>
              <a:buClr>
                <a:schemeClr val="accent2"/>
              </a:buClr>
              <a:buSzPts val="2025"/>
              <a:buFont typeface="Calibri"/>
              <a:buAutoNum type="arabicPeriod"/>
            </a:pPr>
            <a:r>
              <a:rPr lang="id-ID" sz="1350">
                <a:solidFill>
                  <a:schemeClr val="dk1"/>
                </a:solidFill>
                <a:latin typeface="Calibri"/>
                <a:ea typeface="Calibri"/>
                <a:cs typeface="Calibri"/>
                <a:sym typeface="Calibri"/>
              </a:rPr>
              <a:t>TL1 resulted in significant low recall suggesting that these datasets have different nature of bullying.</a:t>
            </a:r>
            <a:endParaRPr sz="1800">
              <a:solidFill>
                <a:schemeClr val="dk1"/>
              </a:solidFill>
              <a:latin typeface="Calibri"/>
              <a:ea typeface="Calibri"/>
              <a:cs typeface="Calibri"/>
              <a:sym typeface="Calibri"/>
            </a:endParaRPr>
          </a:p>
          <a:p>
            <a:pPr marL="257175" marR="0" lvl="0" indent="-128587" algn="l" rtl="0">
              <a:spcBef>
                <a:spcPts val="0"/>
              </a:spcBef>
              <a:spcAft>
                <a:spcPts val="0"/>
              </a:spcAft>
              <a:buClr>
                <a:schemeClr val="accent2"/>
              </a:buClr>
              <a:buSzPts val="2025"/>
              <a:buFont typeface="Calibri"/>
              <a:buNone/>
            </a:pPr>
            <a:endParaRPr sz="1350">
              <a:solidFill>
                <a:schemeClr val="dk1"/>
              </a:solidFill>
              <a:latin typeface="Calibri"/>
              <a:ea typeface="Calibri"/>
              <a:cs typeface="Calibri"/>
              <a:sym typeface="Calibri"/>
            </a:endParaRPr>
          </a:p>
          <a:p>
            <a:pPr marL="257175" marR="0" lvl="0" indent="-257175" algn="l" rtl="0">
              <a:spcBef>
                <a:spcPts val="0"/>
              </a:spcBef>
              <a:spcAft>
                <a:spcPts val="0"/>
              </a:spcAft>
              <a:buClr>
                <a:schemeClr val="accent2"/>
              </a:buClr>
              <a:buSzPts val="2025"/>
              <a:buFont typeface="Calibri"/>
              <a:buAutoNum type="arabicPeriod"/>
            </a:pPr>
            <a:r>
              <a:rPr lang="id-ID" sz="1350">
                <a:solidFill>
                  <a:schemeClr val="dk1"/>
                </a:solidFill>
                <a:latin typeface="Calibri"/>
                <a:ea typeface="Calibri"/>
                <a:cs typeface="Calibri"/>
                <a:sym typeface="Calibri"/>
              </a:rPr>
              <a:t>Bullying nature in the Formspring and Wikipedia datasets are similar to each other as compared to the Twitter dataset.</a:t>
            </a:r>
            <a:endParaRPr/>
          </a:p>
          <a:p>
            <a:pPr marL="257175" marR="0" lvl="0" indent="-128587" algn="l" rtl="0">
              <a:spcBef>
                <a:spcPts val="0"/>
              </a:spcBef>
              <a:spcAft>
                <a:spcPts val="0"/>
              </a:spcAft>
              <a:buClr>
                <a:schemeClr val="accent2"/>
              </a:buClr>
              <a:buSzPts val="2025"/>
              <a:buFont typeface="Calibri"/>
              <a:buNone/>
            </a:pPr>
            <a:endParaRPr sz="1350">
              <a:solidFill>
                <a:schemeClr val="dk1"/>
              </a:solidFill>
              <a:latin typeface="Calibri"/>
              <a:ea typeface="Calibri"/>
              <a:cs typeface="Calibri"/>
              <a:sym typeface="Calibri"/>
            </a:endParaRPr>
          </a:p>
          <a:p>
            <a:pPr marL="257175" marR="0" lvl="0" indent="-257175" algn="l" rtl="0">
              <a:spcBef>
                <a:spcPts val="0"/>
              </a:spcBef>
              <a:spcAft>
                <a:spcPts val="0"/>
              </a:spcAft>
              <a:buClr>
                <a:schemeClr val="accent2"/>
              </a:buClr>
              <a:buSzPts val="2025"/>
              <a:buFont typeface="Calibri"/>
              <a:buAutoNum type="arabicPeriod"/>
            </a:pPr>
            <a:r>
              <a:rPr lang="id-ID" sz="1350">
                <a:solidFill>
                  <a:schemeClr val="dk1"/>
                </a:solidFill>
                <a:latin typeface="Calibri"/>
                <a:ea typeface="Calibri"/>
                <a:cs typeface="Calibri"/>
                <a:sym typeface="Calibri"/>
              </a:rPr>
              <a:t>Recall improves significantly in variant type 2 of transfer learning which indicates that the learned word embeddings are essential part of knowledge transfer across datasets. </a:t>
            </a:r>
            <a:endParaRPr/>
          </a:p>
          <a:p>
            <a:pPr marL="257175" marR="0" lvl="0" indent="-128587" algn="l" rtl="0">
              <a:spcBef>
                <a:spcPts val="0"/>
              </a:spcBef>
              <a:spcAft>
                <a:spcPts val="0"/>
              </a:spcAft>
              <a:buClr>
                <a:schemeClr val="accent2"/>
              </a:buClr>
              <a:buSzPts val="2025"/>
              <a:buFont typeface="Calibri"/>
              <a:buNone/>
            </a:pPr>
            <a:endParaRPr sz="1350">
              <a:solidFill>
                <a:schemeClr val="dk1"/>
              </a:solidFill>
              <a:latin typeface="Calibri"/>
              <a:ea typeface="Calibri"/>
              <a:cs typeface="Calibri"/>
              <a:sym typeface="Calibri"/>
            </a:endParaRPr>
          </a:p>
          <a:p>
            <a:pPr marL="257175" marR="0" lvl="0" indent="-257175" algn="l" rtl="0">
              <a:spcBef>
                <a:spcPts val="0"/>
              </a:spcBef>
              <a:spcAft>
                <a:spcPts val="0"/>
              </a:spcAft>
              <a:buClr>
                <a:schemeClr val="accent2"/>
              </a:buClr>
              <a:buSzPts val="2025"/>
              <a:buFont typeface="Calibri"/>
              <a:buAutoNum type="arabicPeriod"/>
            </a:pPr>
            <a:r>
              <a:rPr lang="id-ID" sz="1350">
                <a:solidFill>
                  <a:schemeClr val="dk1"/>
                </a:solidFill>
                <a:latin typeface="Calibri"/>
                <a:ea typeface="Calibri"/>
                <a:cs typeface="Calibri"/>
                <a:sym typeface="Calibri"/>
              </a:rPr>
              <a:t>There is no significant improvement when network weights are transferred.</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a:p>
            <a:pPr marL="0" marR="0" lvl="0" indent="0" algn="l" rtl="0">
              <a:spcBef>
                <a:spcPts val="0"/>
              </a:spcBef>
              <a:spcAft>
                <a:spcPts val="0"/>
              </a:spcAft>
              <a:buNone/>
            </a:pPr>
            <a:r>
              <a:rPr lang="id-ID" sz="1350">
                <a:solidFill>
                  <a:schemeClr val="dk1"/>
                </a:solidFill>
                <a:latin typeface="Calibri"/>
                <a:ea typeface="Calibri"/>
                <a:cs typeface="Calibri"/>
                <a:sym typeface="Calibri"/>
              </a:rPr>
              <a:t>Previous best F1 scores for Wikipedia and Twitter datasets were 0.68 and 0.93 respectively. We achieve F1 scores of 0.94 for both these datasets using BLSTM with attention and feature level transfer learning.</a:t>
            </a:r>
            <a:endParaRPr/>
          </a:p>
          <a:p>
            <a:pPr marL="0" marR="0" lvl="0" indent="0" algn="l" rtl="0">
              <a:spcBef>
                <a:spcPts val="0"/>
              </a:spcBef>
              <a:spcAft>
                <a:spcPts val="0"/>
              </a:spcAft>
              <a:buNone/>
            </a:pPr>
            <a:endParaRPr sz="1350">
              <a:solidFill>
                <a:schemeClr val="dk1"/>
              </a:solidFill>
              <a:latin typeface="Calibri"/>
              <a:ea typeface="Calibri"/>
              <a:cs typeface="Calibri"/>
              <a:sym typeface="Calibri"/>
            </a:endParaRPr>
          </a:p>
          <a:p>
            <a:pPr marL="0" marR="0" lvl="0" indent="0" algn="l" rtl="0">
              <a:spcBef>
                <a:spcPts val="0"/>
              </a:spcBef>
              <a:spcAft>
                <a:spcPts val="0"/>
              </a:spcAft>
              <a:buNone/>
            </a:pPr>
            <a:r>
              <a:rPr lang="id-ID" sz="1350">
                <a:solidFill>
                  <a:schemeClr val="dk1"/>
                </a:solidFill>
                <a:latin typeface="Calibri"/>
                <a:ea typeface="Calibri"/>
                <a:cs typeface="Calibri"/>
                <a:sym typeface="Calibri"/>
              </a:rPr>
              <a:t>For Formspring dataset, authors have not reported F1 score. Their method has accuracy score of 78.5%. We achieve F1 score of 0.95 with accuracy score of 98% for the same dataset.</a:t>
            </a:r>
            <a:endParaRPr/>
          </a:p>
          <a:p>
            <a:pPr marL="0" marR="0" lvl="0" indent="0" algn="l" rtl="0">
              <a:spcBef>
                <a:spcPts val="0"/>
              </a:spcBef>
              <a:spcAft>
                <a:spcPts val="0"/>
              </a:spcAft>
              <a:buNone/>
            </a:pPr>
            <a:endParaRPr sz="1350">
              <a:solidFill>
                <a:schemeClr val="dk1"/>
              </a:solidFill>
              <a:latin typeface="Calibri"/>
              <a:ea typeface="Calibri"/>
              <a:cs typeface="Calibri"/>
              <a:sym typeface="Calibri"/>
            </a:endParaRPr>
          </a:p>
          <a:p>
            <a:pPr marL="0" marR="0" lvl="0" indent="0" algn="l" rtl="0">
              <a:spcBef>
                <a:spcPts val="0"/>
              </a:spcBef>
              <a:spcAft>
                <a:spcPts val="0"/>
              </a:spcAft>
              <a:buNone/>
            </a:pPr>
            <a:endParaRPr sz="1350">
              <a:solidFill>
                <a:schemeClr val="dk1"/>
              </a:solidFill>
              <a:latin typeface="Calibri"/>
              <a:ea typeface="Calibri"/>
              <a:cs typeface="Calibri"/>
              <a:sym typeface="Calibri"/>
            </a:endParaRPr>
          </a:p>
          <a:p>
            <a:pPr marL="257175" marR="0" lvl="0" indent="-128587" algn="l" rtl="0">
              <a:spcBef>
                <a:spcPts val="0"/>
              </a:spcBef>
              <a:spcAft>
                <a:spcPts val="0"/>
              </a:spcAft>
              <a:buClr>
                <a:schemeClr val="accent2"/>
              </a:buClr>
              <a:buSzPts val="2025"/>
              <a:buFont typeface="Calibri"/>
              <a:buNone/>
            </a:pPr>
            <a:endParaRPr sz="1350">
              <a:solidFill>
                <a:schemeClr val="dk1"/>
              </a:solidFill>
              <a:latin typeface="Calibri"/>
              <a:ea typeface="Calibri"/>
              <a:cs typeface="Calibri"/>
              <a:sym typeface="Calibri"/>
            </a:endParaRPr>
          </a:p>
          <a:p>
            <a:pPr marL="257175" marR="0" lvl="0" indent="-128587" algn="l" rtl="0">
              <a:spcBef>
                <a:spcPts val="0"/>
              </a:spcBef>
              <a:spcAft>
                <a:spcPts val="0"/>
              </a:spcAft>
              <a:buClr>
                <a:schemeClr val="accent2"/>
              </a:buClr>
              <a:buSzPts val="2025"/>
              <a:buFont typeface="Calibri"/>
              <a:buNone/>
            </a:pPr>
            <a:endParaRPr sz="1350">
              <a:solidFill>
                <a:schemeClr val="dk1"/>
              </a:solidFill>
              <a:latin typeface="Calibri"/>
              <a:ea typeface="Calibri"/>
              <a:cs typeface="Calibri"/>
              <a:sym typeface="Calibri"/>
            </a:endParaRPr>
          </a:p>
        </p:txBody>
      </p:sp>
      <p:grpSp>
        <p:nvGrpSpPr>
          <p:cNvPr id="543" name="Google Shape;543;p28"/>
          <p:cNvGrpSpPr/>
          <p:nvPr/>
        </p:nvGrpSpPr>
        <p:grpSpPr>
          <a:xfrm>
            <a:off x="0" y="6293644"/>
            <a:ext cx="9144000" cy="564356"/>
            <a:chOff x="2" y="6293643"/>
            <a:chExt cx="9144000" cy="564356"/>
          </a:xfrm>
        </p:grpSpPr>
        <p:sp>
          <p:nvSpPr>
            <p:cNvPr id="544" name="Google Shape;544;p28"/>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545" name="Google Shape;545;p28"/>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546" name="Google Shape;546;p28"/>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547" name="Google Shape;547;p28"/>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548" name="Google Shape;548;p28"/>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549" name="Google Shape;549;p28"/>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spTree>
  </p:cSld>
  <p:clrMapOvr>
    <a:masterClrMapping/>
  </p:clrMapOvr>
  <p:transition spd="slow">
    <p:fade thruBlk="1"/>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553"/>
        <p:cNvGrpSpPr/>
        <p:nvPr/>
      </p:nvGrpSpPr>
      <p:grpSpPr>
        <a:xfrm>
          <a:off x="0" y="0"/>
          <a:ext cx="0" cy="0"/>
          <a:chOff x="0" y="0"/>
          <a:chExt cx="0" cy="0"/>
        </a:xfrm>
      </p:grpSpPr>
      <p:sp>
        <p:nvSpPr>
          <p:cNvPr id="554" name="Google Shape;554;p29"/>
          <p:cNvSpPr txBox="1"/>
          <p:nvPr/>
        </p:nvSpPr>
        <p:spPr>
          <a:xfrm>
            <a:off x="964118" y="1534089"/>
            <a:ext cx="5131884" cy="60016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rgbClr val="7F7F7F"/>
              </a:buClr>
              <a:buSzPts val="3300"/>
              <a:buFont typeface="Calibri"/>
              <a:buNone/>
            </a:pPr>
            <a:r>
              <a:rPr lang="id-ID" sz="3300">
                <a:solidFill>
                  <a:srgbClr val="7F7F7F"/>
                </a:solidFill>
                <a:latin typeface="Calibri"/>
                <a:ea typeface="Calibri"/>
                <a:cs typeface="Calibri"/>
                <a:sym typeface="Calibri"/>
              </a:rPr>
              <a:t>Conclusion and Future Work</a:t>
            </a:r>
            <a:endParaRPr sz="1800">
              <a:solidFill>
                <a:schemeClr val="dk1"/>
              </a:solidFill>
              <a:latin typeface="Calibri"/>
              <a:ea typeface="Calibri"/>
              <a:cs typeface="Calibri"/>
              <a:sym typeface="Calibri"/>
            </a:endParaRPr>
          </a:p>
        </p:txBody>
      </p:sp>
      <p:sp>
        <p:nvSpPr>
          <p:cNvPr id="555" name="Google Shape;555;p29"/>
          <p:cNvSpPr/>
          <p:nvPr/>
        </p:nvSpPr>
        <p:spPr>
          <a:xfrm>
            <a:off x="964118" y="2203089"/>
            <a:ext cx="7757851" cy="1372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dk1"/>
              </a:buClr>
              <a:buSzPts val="1800"/>
              <a:buFont typeface="Calibri"/>
              <a:buNone/>
            </a:pPr>
            <a:r>
              <a:rPr lang="id-ID" sz="1800">
                <a:solidFill>
                  <a:schemeClr val="dk1"/>
                </a:solidFill>
                <a:latin typeface="Calibri"/>
                <a:ea typeface="Calibri"/>
                <a:cs typeface="Calibri"/>
                <a:sym typeface="Calibri"/>
              </a:rPr>
              <a:t>DNN based models coupled with transfer learning beat the best-known results for all three datasets.</a:t>
            </a:r>
            <a:endParaRPr/>
          </a:p>
          <a:p>
            <a:pPr marL="0" marR="0" lvl="0" indent="0" algn="l" rtl="0">
              <a:spcBef>
                <a:spcPts val="0"/>
              </a:spcBef>
              <a:spcAft>
                <a:spcPts val="0"/>
              </a:spcAft>
              <a:buClr>
                <a:schemeClr val="dk1"/>
              </a:buClr>
              <a:buSzPts val="1800"/>
              <a:buFont typeface="Calibri"/>
              <a:buNone/>
            </a:pPr>
            <a:r>
              <a:rPr lang="id-ID" sz="1800">
                <a:solidFill>
                  <a:schemeClr val="dk1"/>
                </a:solidFill>
                <a:latin typeface="Calibri"/>
                <a:ea typeface="Calibri"/>
                <a:cs typeface="Calibri"/>
                <a:sym typeface="Calibri"/>
              </a:rPr>
              <a:t>Models can be further enhanced with augmented information of user profile and social graph.</a:t>
            </a:r>
            <a:endParaRPr/>
          </a:p>
          <a:p>
            <a:pPr marL="0" marR="0" lvl="0" indent="0" algn="l" rtl="0">
              <a:spcBef>
                <a:spcPts val="0"/>
              </a:spcBef>
              <a:spcAft>
                <a:spcPts val="0"/>
              </a:spcAft>
              <a:buClr>
                <a:schemeClr val="dk1"/>
              </a:buClr>
              <a:buSzPts val="1800"/>
              <a:buFont typeface="Calibri"/>
              <a:buNone/>
            </a:pPr>
            <a:endParaRPr sz="1800">
              <a:solidFill>
                <a:schemeClr val="dk1"/>
              </a:solidFill>
              <a:latin typeface="Calibri"/>
              <a:ea typeface="Calibri"/>
              <a:cs typeface="Calibri"/>
              <a:sym typeface="Calibri"/>
            </a:endParaRPr>
          </a:p>
        </p:txBody>
      </p:sp>
      <p:sp>
        <p:nvSpPr>
          <p:cNvPr id="556" name="Google Shape;556;p29"/>
          <p:cNvSpPr/>
          <p:nvPr/>
        </p:nvSpPr>
        <p:spPr>
          <a:xfrm rot="-5400000">
            <a:off x="2065063" y="5875059"/>
            <a:ext cx="441879"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57" name="Google Shape;557;p29"/>
          <p:cNvSpPr/>
          <p:nvPr/>
        </p:nvSpPr>
        <p:spPr>
          <a:xfrm rot="-5400000">
            <a:off x="3136574" y="5422572"/>
            <a:ext cx="1346855"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58" name="Google Shape;558;p29"/>
          <p:cNvSpPr/>
          <p:nvPr/>
        </p:nvSpPr>
        <p:spPr>
          <a:xfrm rot="-5400000">
            <a:off x="4953983" y="5715981"/>
            <a:ext cx="760037"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59" name="Google Shape;559;p29"/>
          <p:cNvSpPr/>
          <p:nvPr/>
        </p:nvSpPr>
        <p:spPr>
          <a:xfrm rot="-5400000">
            <a:off x="6329512" y="5567509"/>
            <a:ext cx="1056980"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60" name="Google Shape;560;p29"/>
          <p:cNvSpPr/>
          <p:nvPr/>
        </p:nvSpPr>
        <p:spPr>
          <a:xfrm rot="-5400000">
            <a:off x="8136315" y="5850313"/>
            <a:ext cx="491372"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61" name="Google Shape;561;p29"/>
          <p:cNvSpPr/>
          <p:nvPr/>
        </p:nvSpPr>
        <p:spPr>
          <a:xfrm rot="-5400000">
            <a:off x="438544" y="5772541"/>
            <a:ext cx="646915"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grpSp>
        <p:nvGrpSpPr>
          <p:cNvPr id="562" name="Google Shape;562;p29"/>
          <p:cNvGrpSpPr/>
          <p:nvPr/>
        </p:nvGrpSpPr>
        <p:grpSpPr>
          <a:xfrm>
            <a:off x="3" y="6766962"/>
            <a:ext cx="9144000" cy="100754"/>
            <a:chOff x="1" y="2110197"/>
            <a:chExt cx="12191999" cy="134340"/>
          </a:xfrm>
        </p:grpSpPr>
        <p:sp>
          <p:nvSpPr>
            <p:cNvPr id="563" name="Google Shape;563;p29"/>
            <p:cNvSpPr/>
            <p:nvPr/>
          </p:nvSpPr>
          <p:spPr>
            <a:xfrm rot="-5400000">
              <a:off x="2980836" y="1161370"/>
              <a:ext cx="134333" cy="2032000"/>
            </a:xfrm>
            <a:prstGeom prst="rect">
              <a:avLst/>
            </a:prstGeom>
            <a:solidFill>
              <a:srgbClr val="1E608A"/>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64" name="Google Shape;564;p29"/>
            <p:cNvSpPr/>
            <p:nvPr/>
          </p:nvSpPr>
          <p:spPr>
            <a:xfrm rot="-5400000">
              <a:off x="5012835" y="1161369"/>
              <a:ext cx="134333" cy="2032000"/>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65" name="Google Shape;565;p29"/>
            <p:cNvSpPr/>
            <p:nvPr/>
          </p:nvSpPr>
          <p:spPr>
            <a:xfrm rot="-5400000">
              <a:off x="7044834" y="1161369"/>
              <a:ext cx="134335" cy="2032000"/>
            </a:xfrm>
            <a:prstGeom prst="rect">
              <a:avLst/>
            </a:prstGeom>
            <a:solidFill>
              <a:srgbClr val="76923C"/>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66" name="Google Shape;566;p29"/>
            <p:cNvSpPr/>
            <p:nvPr/>
          </p:nvSpPr>
          <p:spPr>
            <a:xfrm rot="-5400000">
              <a:off x="9076834" y="1161367"/>
              <a:ext cx="134336" cy="2032000"/>
            </a:xfrm>
            <a:prstGeom prst="rect">
              <a:avLst/>
            </a:prstGeom>
            <a:solidFill>
              <a:srgbClr val="BA7509"/>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67" name="Google Shape;567;p29"/>
            <p:cNvSpPr/>
            <p:nvPr/>
          </p:nvSpPr>
          <p:spPr>
            <a:xfrm rot="-5400000">
              <a:off x="11108832" y="1161366"/>
              <a:ext cx="134338" cy="2032000"/>
            </a:xfrm>
            <a:prstGeom prst="rect">
              <a:avLst/>
            </a:prstGeom>
            <a:solidFill>
              <a:srgbClr val="8F2A20"/>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568" name="Google Shape;568;p29"/>
            <p:cNvSpPr/>
            <p:nvPr/>
          </p:nvSpPr>
          <p:spPr>
            <a:xfrm rot="-5400000">
              <a:off x="948836" y="1161370"/>
              <a:ext cx="134331" cy="2032000"/>
            </a:xfrm>
            <a:prstGeom prst="rect">
              <a:avLst/>
            </a:prstGeom>
            <a:solidFill>
              <a:srgbClr val="212F3C"/>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grpSp>
      <p:cxnSp>
        <p:nvCxnSpPr>
          <p:cNvPr id="569" name="Google Shape;569;p29"/>
          <p:cNvCxnSpPr/>
          <p:nvPr/>
        </p:nvCxnSpPr>
        <p:spPr>
          <a:xfrm>
            <a:off x="501978" y="3996376"/>
            <a:ext cx="3301738" cy="0"/>
          </a:xfrm>
          <a:prstGeom prst="straightConnector1">
            <a:avLst/>
          </a:prstGeom>
          <a:noFill/>
          <a:ln w="15875" cap="flat" cmpd="sng">
            <a:solidFill>
              <a:schemeClr val="accent2"/>
            </a:solidFill>
            <a:prstDash val="solid"/>
            <a:miter lim="800000"/>
            <a:headEnd type="none" w="sm" len="sm"/>
            <a:tailEnd type="none" w="sm" len="sm"/>
          </a:ln>
        </p:spPr>
      </p:cxnSp>
      <p:cxnSp>
        <p:nvCxnSpPr>
          <p:cNvPr id="570" name="Google Shape;570;p29"/>
          <p:cNvCxnSpPr>
            <a:endCxn id="557" idx="3"/>
          </p:cNvCxnSpPr>
          <p:nvPr/>
        </p:nvCxnSpPr>
        <p:spPr>
          <a:xfrm>
            <a:off x="3803702" y="3996444"/>
            <a:ext cx="6300" cy="1514700"/>
          </a:xfrm>
          <a:prstGeom prst="straightConnector1">
            <a:avLst/>
          </a:prstGeom>
          <a:noFill/>
          <a:ln w="15875" cap="flat" cmpd="sng">
            <a:solidFill>
              <a:schemeClr val="accent2"/>
            </a:solidFill>
            <a:prstDash val="solid"/>
            <a:miter lim="800000"/>
            <a:headEnd type="none" w="sm" len="sm"/>
            <a:tailEnd type="none" w="sm" len="sm"/>
          </a:ln>
        </p:spPr>
      </p:cxnSp>
      <p:cxnSp>
        <p:nvCxnSpPr>
          <p:cNvPr id="571" name="Google Shape;571;p29"/>
          <p:cNvCxnSpPr/>
          <p:nvPr/>
        </p:nvCxnSpPr>
        <p:spPr>
          <a:xfrm>
            <a:off x="501977" y="1486490"/>
            <a:ext cx="0" cy="2509886"/>
          </a:xfrm>
          <a:prstGeom prst="straightConnector1">
            <a:avLst/>
          </a:prstGeom>
          <a:noFill/>
          <a:ln w="15875" cap="flat" cmpd="sng">
            <a:solidFill>
              <a:schemeClr val="accent2"/>
            </a:solidFill>
            <a:prstDash val="solid"/>
            <a:miter lim="800000"/>
            <a:headEnd type="oval" w="med" len="med"/>
            <a:tailEnd type="none" w="sm" len="sm"/>
          </a:ln>
        </p:spPr>
      </p:cxnSp>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575"/>
        <p:cNvGrpSpPr/>
        <p:nvPr/>
      </p:nvGrpSpPr>
      <p:grpSpPr>
        <a:xfrm>
          <a:off x="0" y="0"/>
          <a:ext cx="0" cy="0"/>
          <a:chOff x="0" y="0"/>
          <a:chExt cx="0" cy="0"/>
        </a:xfrm>
      </p:grpSpPr>
      <p:sp>
        <p:nvSpPr>
          <p:cNvPr id="576" name="Google Shape;576;p30"/>
          <p:cNvSpPr txBox="1"/>
          <p:nvPr/>
        </p:nvSpPr>
        <p:spPr>
          <a:xfrm>
            <a:off x="471548" y="2461360"/>
            <a:ext cx="5408597"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Thank you for the attention!</a:t>
            </a:r>
            <a:endParaRPr sz="3600">
              <a:solidFill>
                <a:srgbClr val="7F7F7F"/>
              </a:solidFill>
              <a:latin typeface="Calibri"/>
              <a:ea typeface="Calibri"/>
              <a:cs typeface="Calibri"/>
              <a:sym typeface="Calibri"/>
            </a:endParaRPr>
          </a:p>
        </p:txBody>
      </p:sp>
      <p:pic>
        <p:nvPicPr>
          <p:cNvPr id="577" name="Google Shape;577;p30"/>
          <p:cNvPicPr preferRelativeResize="0"/>
          <p:nvPr/>
        </p:nvPicPr>
        <p:blipFill rotWithShape="1">
          <a:blip r:embed="rId3">
            <a:alphaModFix/>
          </a:blip>
          <a:srcRect/>
          <a:stretch/>
        </p:blipFill>
        <p:spPr>
          <a:xfrm>
            <a:off x="6175717" y="3894580"/>
            <a:ext cx="2727794" cy="2727794"/>
          </a:xfrm>
          <a:prstGeom prst="rect">
            <a:avLst/>
          </a:prstGeom>
          <a:noFill/>
          <a:ln>
            <a:noFill/>
          </a:ln>
        </p:spPr>
      </p:pic>
    </p:spTree>
  </p:cSld>
  <p:clrMapOvr>
    <a:masterClrMapping/>
  </p:clrMapOvr>
  <mc:AlternateContent xmlns:mc="http://schemas.openxmlformats.org/markup-compatibility/2006" xmlns:p14="http://schemas.microsoft.com/office/powerpoint/2010/main">
    <mc:Choice Requires="p14">
      <p:transition spd="slow" p14:dur="900">
        <p:fade thruBlk="1"/>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76"/>
                                        </p:tgtEl>
                                        <p:attrNameLst>
                                          <p:attrName>style.visibility</p:attrName>
                                        </p:attrNameLst>
                                      </p:cBhvr>
                                      <p:to>
                                        <p:strVal val="visible"/>
                                      </p:to>
                                    </p:set>
                                    <p:animEffect transition="in" filter="fade">
                                      <p:cBhvr>
                                        <p:cTn id="7" dur="800"/>
                                        <p:tgtEl>
                                          <p:spTgt spid="576"/>
                                        </p:tgtEl>
                                      </p:cBhvr>
                                    </p:animEffect>
                                  </p:childTnLst>
                                </p:cTn>
                              </p:par>
                            </p:childTnLst>
                          </p:cTn>
                        </p:par>
                        <p:par>
                          <p:cTn id="8" fill="hold">
                            <p:stCondLst>
                              <p:cond delay="800"/>
                            </p:stCondLst>
                            <p:childTnLst>
                              <p:par>
                                <p:cTn id="9" presetID="10" presetClass="entr" presetSubtype="0" fill="hold" nodeType="afterEffect">
                                  <p:stCondLst>
                                    <p:cond delay="0"/>
                                  </p:stCondLst>
                                  <p:childTnLst>
                                    <p:set>
                                      <p:cBhvr>
                                        <p:cTn id="10" dur="1" fill="hold">
                                          <p:stCondLst>
                                            <p:cond delay="0"/>
                                          </p:stCondLst>
                                        </p:cTn>
                                        <p:tgtEl>
                                          <p:spTgt spid="577"/>
                                        </p:tgtEl>
                                        <p:attrNameLst>
                                          <p:attrName>style.visibility</p:attrName>
                                        </p:attrNameLst>
                                      </p:cBhvr>
                                      <p:to>
                                        <p:strVal val="visible"/>
                                      </p:to>
                                    </p:set>
                                    <p:animEffect transition="in" filter="fade">
                                      <p:cBhvr>
                                        <p:cTn id="11" dur="500"/>
                                        <p:tgtEl>
                                          <p:spTgt spid="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35"/>
        <p:cNvGrpSpPr/>
        <p:nvPr/>
      </p:nvGrpSpPr>
      <p:grpSpPr>
        <a:xfrm>
          <a:off x="0" y="0"/>
          <a:ext cx="0" cy="0"/>
          <a:chOff x="0" y="0"/>
          <a:chExt cx="0" cy="0"/>
        </a:xfrm>
      </p:grpSpPr>
      <p:sp>
        <p:nvSpPr>
          <p:cNvPr id="136" name="Google Shape;136;p11"/>
          <p:cNvSpPr txBox="1"/>
          <p:nvPr/>
        </p:nvSpPr>
        <p:spPr>
          <a:xfrm>
            <a:off x="923983" y="1304105"/>
            <a:ext cx="7296036" cy="1107996"/>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3300">
                <a:solidFill>
                  <a:srgbClr val="7F7F7F"/>
                </a:solidFill>
                <a:latin typeface="Calibri"/>
                <a:ea typeface="Calibri"/>
                <a:cs typeface="Calibri"/>
                <a:sym typeface="Calibri"/>
              </a:rPr>
              <a:t>What is cyberbullying and why it is such a </a:t>
            </a:r>
            <a:endParaRPr/>
          </a:p>
          <a:p>
            <a:pPr marL="0" marR="0" lvl="0" indent="0" algn="l" rtl="0">
              <a:spcBef>
                <a:spcPts val="0"/>
              </a:spcBef>
              <a:spcAft>
                <a:spcPts val="0"/>
              </a:spcAft>
              <a:buNone/>
            </a:pPr>
            <a:r>
              <a:rPr lang="id-ID" sz="3300">
                <a:solidFill>
                  <a:srgbClr val="7F7F7F"/>
                </a:solidFill>
                <a:latin typeface="Calibri"/>
                <a:ea typeface="Calibri"/>
                <a:cs typeface="Calibri"/>
                <a:sym typeface="Calibri"/>
              </a:rPr>
              <a:t>significant phenomenom</a:t>
            </a:r>
            <a:endParaRPr/>
          </a:p>
        </p:txBody>
      </p:sp>
      <p:sp>
        <p:nvSpPr>
          <p:cNvPr id="137" name="Google Shape;137;p11"/>
          <p:cNvSpPr/>
          <p:nvPr/>
        </p:nvSpPr>
        <p:spPr>
          <a:xfrm>
            <a:off x="977071" y="2618787"/>
            <a:ext cx="7242947" cy="132343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600">
                <a:solidFill>
                  <a:schemeClr val="dk1"/>
                </a:solidFill>
                <a:latin typeface="Calibri"/>
                <a:ea typeface="Calibri"/>
                <a:cs typeface="Calibri"/>
                <a:sym typeface="Calibri"/>
              </a:rPr>
              <a:t>Use of the Internet, cell phones or other devices to send or post text or images intended to hurt or embarrass another person.</a:t>
            </a:r>
            <a:endParaRPr/>
          </a:p>
          <a:p>
            <a:pPr marL="0" marR="0" lvl="0" indent="0" algn="l" rtl="0">
              <a:spcBef>
                <a:spcPts val="0"/>
              </a:spcBef>
              <a:spcAft>
                <a:spcPts val="0"/>
              </a:spcAft>
              <a:buNone/>
            </a:pPr>
            <a:endParaRPr sz="1600">
              <a:solidFill>
                <a:schemeClr val="dk1"/>
              </a:solidFill>
              <a:latin typeface="Calibri"/>
              <a:ea typeface="Calibri"/>
              <a:cs typeface="Calibri"/>
              <a:sym typeface="Calibri"/>
            </a:endParaRPr>
          </a:p>
          <a:p>
            <a:pPr marL="0" marR="0" lvl="0" indent="0" algn="l" rtl="0">
              <a:spcBef>
                <a:spcPts val="0"/>
              </a:spcBef>
              <a:spcAft>
                <a:spcPts val="0"/>
              </a:spcAft>
              <a:buNone/>
            </a:pPr>
            <a:r>
              <a:rPr lang="id-ID" sz="1600">
                <a:solidFill>
                  <a:schemeClr val="dk1"/>
                </a:solidFill>
                <a:latin typeface="Calibri"/>
                <a:ea typeface="Calibri"/>
                <a:cs typeface="Calibri"/>
                <a:sym typeface="Calibri"/>
              </a:rPr>
              <a:t>Effects of cyberbullying can range from temporary anxiety to suicide</a:t>
            </a:r>
            <a:endParaRPr/>
          </a:p>
          <a:p>
            <a:pPr marL="0" marR="0" lvl="0" indent="0" algn="l" rtl="0">
              <a:spcBef>
                <a:spcPts val="0"/>
              </a:spcBef>
              <a:spcAft>
                <a:spcPts val="0"/>
              </a:spcAft>
              <a:buNone/>
            </a:pPr>
            <a:endParaRPr sz="1600">
              <a:solidFill>
                <a:schemeClr val="dk1"/>
              </a:solidFill>
              <a:latin typeface="Calibri"/>
              <a:ea typeface="Calibri"/>
              <a:cs typeface="Calibri"/>
              <a:sym typeface="Calibri"/>
            </a:endParaRPr>
          </a:p>
        </p:txBody>
      </p:sp>
      <p:sp>
        <p:nvSpPr>
          <p:cNvPr id="138" name="Google Shape;138;p11"/>
          <p:cNvSpPr/>
          <p:nvPr/>
        </p:nvSpPr>
        <p:spPr>
          <a:xfrm rot="-5400000">
            <a:off x="2065063" y="5875059"/>
            <a:ext cx="441879"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39" name="Google Shape;139;p11"/>
          <p:cNvSpPr/>
          <p:nvPr/>
        </p:nvSpPr>
        <p:spPr>
          <a:xfrm rot="-5400000">
            <a:off x="3136574" y="5422572"/>
            <a:ext cx="1346855"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40" name="Google Shape;140;p11"/>
          <p:cNvSpPr/>
          <p:nvPr/>
        </p:nvSpPr>
        <p:spPr>
          <a:xfrm rot="-5400000">
            <a:off x="4953983" y="5715981"/>
            <a:ext cx="760037"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41" name="Google Shape;141;p11"/>
          <p:cNvSpPr/>
          <p:nvPr/>
        </p:nvSpPr>
        <p:spPr>
          <a:xfrm rot="-5400000">
            <a:off x="6329512" y="5567509"/>
            <a:ext cx="1056980"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42" name="Google Shape;142;p11"/>
          <p:cNvSpPr/>
          <p:nvPr/>
        </p:nvSpPr>
        <p:spPr>
          <a:xfrm rot="-5400000">
            <a:off x="8136315" y="5850313"/>
            <a:ext cx="491372"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43" name="Google Shape;143;p11"/>
          <p:cNvSpPr/>
          <p:nvPr/>
        </p:nvSpPr>
        <p:spPr>
          <a:xfrm rot="-5400000">
            <a:off x="438544" y="5772541"/>
            <a:ext cx="646915"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nvGrpSpPr>
          <p:cNvPr id="144" name="Google Shape;144;p11"/>
          <p:cNvGrpSpPr/>
          <p:nvPr/>
        </p:nvGrpSpPr>
        <p:grpSpPr>
          <a:xfrm>
            <a:off x="3" y="6766962"/>
            <a:ext cx="9144000" cy="100754"/>
            <a:chOff x="1" y="2110197"/>
            <a:chExt cx="12191999" cy="134340"/>
          </a:xfrm>
        </p:grpSpPr>
        <p:sp>
          <p:nvSpPr>
            <p:cNvPr id="145" name="Google Shape;145;p11"/>
            <p:cNvSpPr/>
            <p:nvPr/>
          </p:nvSpPr>
          <p:spPr>
            <a:xfrm rot="-5400000">
              <a:off x="2980836" y="1161370"/>
              <a:ext cx="134333" cy="2032000"/>
            </a:xfrm>
            <a:prstGeom prst="rect">
              <a:avLst/>
            </a:prstGeom>
            <a:solidFill>
              <a:srgbClr val="1E608A"/>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46" name="Google Shape;146;p11"/>
            <p:cNvSpPr/>
            <p:nvPr/>
          </p:nvSpPr>
          <p:spPr>
            <a:xfrm rot="-5400000">
              <a:off x="5012835" y="1161369"/>
              <a:ext cx="134333" cy="2032000"/>
            </a:xfrm>
            <a:prstGeom prst="rect">
              <a:avLst/>
            </a:prstGeom>
            <a:solidFill>
              <a:srgbClr val="10786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47" name="Google Shape;147;p11"/>
            <p:cNvSpPr/>
            <p:nvPr/>
          </p:nvSpPr>
          <p:spPr>
            <a:xfrm rot="-5400000">
              <a:off x="7044834" y="1161369"/>
              <a:ext cx="134335" cy="2032000"/>
            </a:xfrm>
            <a:prstGeom prst="rect">
              <a:avLst/>
            </a:prstGeom>
            <a:solidFill>
              <a:srgbClr val="76923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48" name="Google Shape;148;p11"/>
            <p:cNvSpPr/>
            <p:nvPr/>
          </p:nvSpPr>
          <p:spPr>
            <a:xfrm rot="-5400000">
              <a:off x="9076834" y="1161367"/>
              <a:ext cx="134336" cy="2032000"/>
            </a:xfrm>
            <a:prstGeom prst="rect">
              <a:avLst/>
            </a:prstGeom>
            <a:solidFill>
              <a:srgbClr val="BA750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49" name="Google Shape;149;p11"/>
            <p:cNvSpPr/>
            <p:nvPr/>
          </p:nvSpPr>
          <p:spPr>
            <a:xfrm rot="-5400000">
              <a:off x="11108832" y="1161366"/>
              <a:ext cx="134338" cy="2032000"/>
            </a:xfrm>
            <a:prstGeom prst="rect">
              <a:avLst/>
            </a:prstGeom>
            <a:solidFill>
              <a:srgbClr val="8F2A20"/>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150" name="Google Shape;150;p11"/>
            <p:cNvSpPr/>
            <p:nvPr/>
          </p:nvSpPr>
          <p:spPr>
            <a:xfrm rot="-5400000">
              <a:off x="948836" y="1161370"/>
              <a:ext cx="134331" cy="2032000"/>
            </a:xfrm>
            <a:prstGeom prst="rect">
              <a:avLst/>
            </a:prstGeom>
            <a:solidFill>
              <a:srgbClr val="212F3C"/>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cxnSp>
        <p:nvCxnSpPr>
          <p:cNvPr id="151" name="Google Shape;151;p11"/>
          <p:cNvCxnSpPr/>
          <p:nvPr/>
        </p:nvCxnSpPr>
        <p:spPr>
          <a:xfrm>
            <a:off x="501977" y="4655594"/>
            <a:ext cx="3301738" cy="0"/>
          </a:xfrm>
          <a:prstGeom prst="straightConnector1">
            <a:avLst/>
          </a:prstGeom>
          <a:noFill/>
          <a:ln w="15875" cap="flat" cmpd="sng">
            <a:solidFill>
              <a:schemeClr val="accent2"/>
            </a:solidFill>
            <a:prstDash val="solid"/>
            <a:miter lim="800000"/>
            <a:headEnd type="none" w="sm" len="sm"/>
            <a:tailEnd type="none" w="sm" len="sm"/>
          </a:ln>
        </p:spPr>
      </p:cxnSp>
      <p:cxnSp>
        <p:nvCxnSpPr>
          <p:cNvPr id="152" name="Google Shape;152;p11"/>
          <p:cNvCxnSpPr>
            <a:endCxn id="139" idx="3"/>
          </p:cNvCxnSpPr>
          <p:nvPr/>
        </p:nvCxnSpPr>
        <p:spPr>
          <a:xfrm>
            <a:off x="3803702" y="4655544"/>
            <a:ext cx="6300" cy="855600"/>
          </a:xfrm>
          <a:prstGeom prst="straightConnector1">
            <a:avLst/>
          </a:prstGeom>
          <a:noFill/>
          <a:ln w="15875" cap="flat" cmpd="sng">
            <a:solidFill>
              <a:schemeClr val="accent2"/>
            </a:solidFill>
            <a:prstDash val="solid"/>
            <a:miter lim="800000"/>
            <a:headEnd type="none" w="sm" len="sm"/>
            <a:tailEnd type="none" w="sm" len="sm"/>
          </a:ln>
        </p:spPr>
      </p:cxnSp>
      <p:cxnSp>
        <p:nvCxnSpPr>
          <p:cNvPr id="153" name="Google Shape;153;p11"/>
          <p:cNvCxnSpPr/>
          <p:nvPr/>
        </p:nvCxnSpPr>
        <p:spPr>
          <a:xfrm>
            <a:off x="501977" y="1304105"/>
            <a:ext cx="0" cy="3351489"/>
          </a:xfrm>
          <a:prstGeom prst="straightConnector1">
            <a:avLst/>
          </a:prstGeom>
          <a:noFill/>
          <a:ln w="15875" cap="flat" cmpd="sng">
            <a:solidFill>
              <a:schemeClr val="accent2"/>
            </a:solidFill>
            <a:prstDash val="solid"/>
            <a:miter lim="800000"/>
            <a:headEnd type="oval" w="med" len="med"/>
            <a:tailEnd type="none" w="sm" len="sm"/>
          </a:ln>
        </p:spPr>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12"/>
          <p:cNvSpPr txBox="1"/>
          <p:nvPr/>
        </p:nvSpPr>
        <p:spPr>
          <a:xfrm>
            <a:off x="1675256" y="1367820"/>
            <a:ext cx="5793574"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Cyberbullying via Social Media</a:t>
            </a:r>
            <a:endParaRPr sz="3600">
              <a:solidFill>
                <a:srgbClr val="7F7F7F"/>
              </a:solidFill>
              <a:latin typeface="Calibri"/>
              <a:ea typeface="Calibri"/>
              <a:cs typeface="Calibri"/>
              <a:sym typeface="Calibri"/>
            </a:endParaRPr>
          </a:p>
        </p:txBody>
      </p:sp>
      <p:grpSp>
        <p:nvGrpSpPr>
          <p:cNvPr id="160" name="Google Shape;160;p12"/>
          <p:cNvGrpSpPr/>
          <p:nvPr/>
        </p:nvGrpSpPr>
        <p:grpSpPr>
          <a:xfrm>
            <a:off x="5675845" y="3153624"/>
            <a:ext cx="3039535" cy="1780538"/>
            <a:chOff x="5675845" y="3153624"/>
            <a:chExt cx="3039535" cy="1780538"/>
          </a:xfrm>
        </p:grpSpPr>
        <p:sp>
          <p:nvSpPr>
            <p:cNvPr id="161" name="Google Shape;161;p12"/>
            <p:cNvSpPr txBox="1"/>
            <p:nvPr/>
          </p:nvSpPr>
          <p:spPr>
            <a:xfrm>
              <a:off x="5679427" y="4195498"/>
              <a:ext cx="2913461" cy="738664"/>
            </a:xfrm>
            <a:prstGeom prst="rect">
              <a:avLst/>
            </a:prstGeom>
            <a:noFill/>
            <a:ln>
              <a:noFill/>
            </a:ln>
          </p:spPr>
          <p:txBody>
            <a:bodyPr spcFirstLastPara="1" wrap="square" lIns="91425" tIns="45700" rIns="91425" bIns="45700" anchor="t" anchorCtr="0">
              <a:noAutofit/>
            </a:bodyPr>
            <a:lstStyle/>
            <a:p>
              <a:pPr marL="0" marR="0" lvl="0" indent="0" algn="just" rtl="0">
                <a:spcBef>
                  <a:spcPts val="0"/>
                </a:spcBef>
                <a:spcAft>
                  <a:spcPts val="0"/>
                </a:spcAft>
                <a:buNone/>
              </a:pPr>
              <a:r>
                <a:rPr lang="id-ID" sz="1400">
                  <a:solidFill>
                    <a:schemeClr val="dk1"/>
                  </a:solidFill>
                  <a:latin typeface="Calibri"/>
                  <a:ea typeface="Calibri"/>
                  <a:cs typeface="Calibri"/>
                  <a:sym typeface="Calibri"/>
                </a:rPr>
                <a:t>Over 55% of participants stated they had witnessed cyberbullying at least once within the last year.</a:t>
              </a:r>
              <a:endParaRPr/>
            </a:p>
          </p:txBody>
        </p:sp>
        <p:sp>
          <p:nvSpPr>
            <p:cNvPr id="162" name="Google Shape;162;p12"/>
            <p:cNvSpPr txBox="1"/>
            <p:nvPr/>
          </p:nvSpPr>
          <p:spPr>
            <a:xfrm>
              <a:off x="5675845" y="3153624"/>
              <a:ext cx="1845377" cy="3231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500" b="1">
                  <a:solidFill>
                    <a:srgbClr val="7F7F7F"/>
                  </a:solidFill>
                  <a:latin typeface="Calibri"/>
                  <a:ea typeface="Calibri"/>
                  <a:cs typeface="Calibri"/>
                  <a:sym typeface="Calibri"/>
                </a:rPr>
                <a:t>Social Media Analysis</a:t>
              </a:r>
              <a:endParaRPr/>
            </a:p>
          </p:txBody>
        </p:sp>
        <p:sp>
          <p:nvSpPr>
            <p:cNvPr id="163" name="Google Shape;163;p12"/>
            <p:cNvSpPr txBox="1"/>
            <p:nvPr/>
          </p:nvSpPr>
          <p:spPr>
            <a:xfrm>
              <a:off x="6719641" y="3591072"/>
              <a:ext cx="1995739" cy="461665"/>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a:solidFill>
                    <a:schemeClr val="dk1"/>
                  </a:solidFill>
                  <a:latin typeface="Calibri"/>
                  <a:ea typeface="Calibri"/>
                  <a:cs typeface="Calibri"/>
                  <a:sym typeface="Calibri"/>
                </a:rPr>
                <a:t>of American teens go online every day</a:t>
              </a:r>
              <a:endParaRPr sz="1200">
                <a:solidFill>
                  <a:schemeClr val="dk1"/>
                </a:solidFill>
                <a:latin typeface="Calibri"/>
                <a:ea typeface="Calibri"/>
                <a:cs typeface="Calibri"/>
                <a:sym typeface="Calibri"/>
              </a:endParaRPr>
            </a:p>
          </p:txBody>
        </p:sp>
        <p:sp>
          <p:nvSpPr>
            <p:cNvPr id="164" name="Google Shape;164;p12"/>
            <p:cNvSpPr txBox="1"/>
            <p:nvPr/>
          </p:nvSpPr>
          <p:spPr>
            <a:xfrm>
              <a:off x="5675845" y="3478353"/>
              <a:ext cx="1088760" cy="71558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4050" b="1">
                  <a:solidFill>
                    <a:schemeClr val="accent2"/>
                  </a:solidFill>
                  <a:latin typeface="Calibri"/>
                  <a:ea typeface="Calibri"/>
                  <a:cs typeface="Calibri"/>
                  <a:sym typeface="Calibri"/>
                </a:rPr>
                <a:t>92%</a:t>
              </a:r>
              <a:endParaRPr/>
            </a:p>
          </p:txBody>
        </p:sp>
      </p:grpSp>
      <p:grpSp>
        <p:nvGrpSpPr>
          <p:cNvPr id="165" name="Google Shape;165;p12"/>
          <p:cNvGrpSpPr/>
          <p:nvPr/>
        </p:nvGrpSpPr>
        <p:grpSpPr>
          <a:xfrm>
            <a:off x="750243" y="2672048"/>
            <a:ext cx="4703547" cy="2837884"/>
            <a:chOff x="750243" y="2672048"/>
            <a:chExt cx="4703547" cy="2837884"/>
          </a:xfrm>
        </p:grpSpPr>
        <p:sp>
          <p:nvSpPr>
            <p:cNvPr id="166" name="Google Shape;166;p12"/>
            <p:cNvSpPr/>
            <p:nvPr/>
          </p:nvSpPr>
          <p:spPr>
            <a:xfrm>
              <a:off x="2157477" y="4556261"/>
              <a:ext cx="1977494" cy="527593"/>
            </a:xfrm>
            <a:prstGeom prst="rect">
              <a:avLst/>
            </a:prstGeom>
            <a:solidFill>
              <a:schemeClr val="accent5"/>
            </a:solidFill>
            <a:ln>
              <a:noFill/>
            </a:ln>
            <a:effectLst>
              <a:outerShdw blurRad="25400" dist="38100" dir="2700000" algn="tl" rotWithShape="0">
                <a:schemeClr val="lt1">
                  <a:alpha val="37647"/>
                </a:schemeClr>
              </a:outerShdw>
            </a:effectLst>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67" name="Google Shape;167;p12"/>
            <p:cNvSpPr/>
            <p:nvPr/>
          </p:nvSpPr>
          <p:spPr>
            <a:xfrm>
              <a:off x="2157478" y="4045795"/>
              <a:ext cx="2401076" cy="516019"/>
            </a:xfrm>
            <a:custGeom>
              <a:avLst/>
              <a:gdLst/>
              <a:ahLst/>
              <a:cxnLst/>
              <a:rect l="l" t="t" r="r" b="b"/>
              <a:pathLst>
                <a:path w="1426" h="535" extrusionOk="0">
                  <a:moveTo>
                    <a:pt x="1426" y="0"/>
                  </a:moveTo>
                  <a:lnTo>
                    <a:pt x="0" y="0"/>
                  </a:lnTo>
                  <a:lnTo>
                    <a:pt x="0" y="504"/>
                  </a:lnTo>
                  <a:lnTo>
                    <a:pt x="0" y="535"/>
                  </a:lnTo>
                  <a:lnTo>
                    <a:pt x="1426" y="535"/>
                  </a:lnTo>
                  <a:lnTo>
                    <a:pt x="1426" y="504"/>
                  </a:lnTo>
                  <a:lnTo>
                    <a:pt x="1426" y="0"/>
                  </a:lnTo>
                  <a:close/>
                </a:path>
              </a:pathLst>
            </a:custGeom>
            <a:solidFill>
              <a:schemeClr val="accent3"/>
            </a:solidFill>
            <a:ln>
              <a:noFill/>
            </a:ln>
            <a:effectLst>
              <a:outerShdw blurRad="25400" dist="38100" dir="2700000" algn="tl" rotWithShape="0">
                <a:schemeClr val="lt1">
                  <a:alpha val="37647"/>
                </a:schemeClr>
              </a:outerShdw>
            </a:effectLst>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68" name="Google Shape;168;p12"/>
            <p:cNvSpPr/>
            <p:nvPr/>
          </p:nvSpPr>
          <p:spPr>
            <a:xfrm>
              <a:off x="2157478" y="3531703"/>
              <a:ext cx="2838104" cy="514091"/>
            </a:xfrm>
            <a:custGeom>
              <a:avLst/>
              <a:gdLst/>
              <a:ahLst/>
              <a:cxnLst/>
              <a:rect l="l" t="t" r="r" b="b"/>
              <a:pathLst>
                <a:path w="1426" h="533" extrusionOk="0">
                  <a:moveTo>
                    <a:pt x="1426" y="523"/>
                  </a:moveTo>
                  <a:lnTo>
                    <a:pt x="1426" y="7"/>
                  </a:lnTo>
                  <a:lnTo>
                    <a:pt x="1426" y="0"/>
                  </a:lnTo>
                  <a:lnTo>
                    <a:pt x="0" y="0"/>
                  </a:lnTo>
                  <a:lnTo>
                    <a:pt x="0" y="7"/>
                  </a:lnTo>
                  <a:lnTo>
                    <a:pt x="0" y="523"/>
                  </a:lnTo>
                  <a:lnTo>
                    <a:pt x="0" y="533"/>
                  </a:lnTo>
                  <a:lnTo>
                    <a:pt x="1426" y="533"/>
                  </a:lnTo>
                  <a:lnTo>
                    <a:pt x="1426" y="523"/>
                  </a:lnTo>
                  <a:close/>
                </a:path>
              </a:pathLst>
            </a:custGeom>
            <a:solidFill>
              <a:schemeClr val="accent2"/>
            </a:solidFill>
            <a:ln>
              <a:noFill/>
            </a:ln>
            <a:effectLst>
              <a:outerShdw blurRad="25400" dist="38100" dir="2700000" algn="tl" rotWithShape="0">
                <a:schemeClr val="lt1">
                  <a:alpha val="37647"/>
                </a:schemeClr>
              </a:outerShdw>
            </a:effectLst>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69" name="Google Shape;169;p12"/>
            <p:cNvSpPr/>
            <p:nvPr/>
          </p:nvSpPr>
          <p:spPr>
            <a:xfrm>
              <a:off x="2082433" y="3006040"/>
              <a:ext cx="3235879" cy="529523"/>
            </a:xfrm>
            <a:prstGeom prst="rect">
              <a:avLst/>
            </a:prstGeom>
            <a:solidFill>
              <a:schemeClr val="accent1"/>
            </a:solidFill>
            <a:ln>
              <a:noFill/>
            </a:ln>
            <a:effectLst>
              <a:outerShdw blurRad="25400" dist="38100" dir="2700000" algn="tl" rotWithShape="0">
                <a:schemeClr val="lt1">
                  <a:alpha val="37647"/>
                </a:schemeClr>
              </a:outerShdw>
            </a:effectLst>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70" name="Google Shape;170;p12"/>
            <p:cNvSpPr/>
            <p:nvPr/>
          </p:nvSpPr>
          <p:spPr>
            <a:xfrm>
              <a:off x="782072" y="3007699"/>
              <a:ext cx="1375406" cy="529523"/>
            </a:xfrm>
            <a:prstGeom prst="rect">
              <a:avLst/>
            </a:prstGeom>
            <a:solidFill>
              <a:schemeClr val="accent1"/>
            </a:solidFill>
            <a:ln>
              <a:noFill/>
            </a:ln>
            <a:effectLst>
              <a:outerShdw blurRad="50800" dist="38100" dir="2700000" sx="101000" sy="101000" algn="tl" rotWithShape="0">
                <a:schemeClr val="dk2">
                  <a:alpha val="36862"/>
                </a:schemeClr>
              </a:outerShdw>
            </a:effectLst>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71" name="Google Shape;171;p12"/>
            <p:cNvSpPr/>
            <p:nvPr/>
          </p:nvSpPr>
          <p:spPr>
            <a:xfrm>
              <a:off x="782072" y="3537222"/>
              <a:ext cx="1375406" cy="514091"/>
            </a:xfrm>
            <a:custGeom>
              <a:avLst/>
              <a:gdLst/>
              <a:ahLst/>
              <a:cxnLst/>
              <a:rect l="l" t="t" r="r" b="b"/>
              <a:pathLst>
                <a:path w="1426" h="533" extrusionOk="0">
                  <a:moveTo>
                    <a:pt x="1426" y="523"/>
                  </a:moveTo>
                  <a:lnTo>
                    <a:pt x="1426" y="7"/>
                  </a:lnTo>
                  <a:lnTo>
                    <a:pt x="1426" y="0"/>
                  </a:lnTo>
                  <a:lnTo>
                    <a:pt x="0" y="0"/>
                  </a:lnTo>
                  <a:lnTo>
                    <a:pt x="0" y="7"/>
                  </a:lnTo>
                  <a:lnTo>
                    <a:pt x="0" y="523"/>
                  </a:lnTo>
                  <a:lnTo>
                    <a:pt x="0" y="533"/>
                  </a:lnTo>
                  <a:lnTo>
                    <a:pt x="1426" y="533"/>
                  </a:lnTo>
                  <a:lnTo>
                    <a:pt x="1426" y="523"/>
                  </a:lnTo>
                  <a:close/>
                </a:path>
              </a:pathLst>
            </a:custGeom>
            <a:solidFill>
              <a:schemeClr val="accent2"/>
            </a:solidFill>
            <a:ln>
              <a:noFill/>
            </a:ln>
            <a:effectLst>
              <a:outerShdw blurRad="50800" dist="38100" dir="2700000" sx="101000" sy="101000" algn="tl" rotWithShape="0">
                <a:schemeClr val="dk2">
                  <a:alpha val="36862"/>
                </a:schemeClr>
              </a:outerShdw>
            </a:effectLst>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72" name="Google Shape;172;p12"/>
            <p:cNvSpPr/>
            <p:nvPr/>
          </p:nvSpPr>
          <p:spPr>
            <a:xfrm>
              <a:off x="782072" y="4051312"/>
              <a:ext cx="1375406" cy="516019"/>
            </a:xfrm>
            <a:custGeom>
              <a:avLst/>
              <a:gdLst/>
              <a:ahLst/>
              <a:cxnLst/>
              <a:rect l="l" t="t" r="r" b="b"/>
              <a:pathLst>
                <a:path w="1426" h="535" extrusionOk="0">
                  <a:moveTo>
                    <a:pt x="1426" y="0"/>
                  </a:moveTo>
                  <a:lnTo>
                    <a:pt x="0" y="0"/>
                  </a:lnTo>
                  <a:lnTo>
                    <a:pt x="0" y="504"/>
                  </a:lnTo>
                  <a:lnTo>
                    <a:pt x="0" y="535"/>
                  </a:lnTo>
                  <a:lnTo>
                    <a:pt x="1426" y="535"/>
                  </a:lnTo>
                  <a:lnTo>
                    <a:pt x="1426" y="504"/>
                  </a:lnTo>
                  <a:lnTo>
                    <a:pt x="1426" y="0"/>
                  </a:lnTo>
                  <a:close/>
                </a:path>
              </a:pathLst>
            </a:custGeom>
            <a:solidFill>
              <a:schemeClr val="accent3"/>
            </a:solidFill>
            <a:ln>
              <a:noFill/>
            </a:ln>
            <a:effectLst>
              <a:outerShdw blurRad="50800" dist="38100" dir="2700000" sx="101000" sy="101000" algn="tl" rotWithShape="0">
                <a:schemeClr val="dk2">
                  <a:alpha val="36862"/>
                </a:schemeClr>
              </a:outerShdw>
            </a:effectLst>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73" name="Google Shape;173;p12"/>
            <p:cNvSpPr/>
            <p:nvPr/>
          </p:nvSpPr>
          <p:spPr>
            <a:xfrm>
              <a:off x="782072" y="4567331"/>
              <a:ext cx="1375406" cy="527593"/>
            </a:xfrm>
            <a:prstGeom prst="rect">
              <a:avLst/>
            </a:prstGeom>
            <a:solidFill>
              <a:schemeClr val="accent5"/>
            </a:solidFill>
            <a:ln>
              <a:noFill/>
            </a:ln>
            <a:effectLst>
              <a:outerShdw blurRad="50800" dist="38100" dir="2700000" sx="101000" sy="101000" algn="tl" rotWithShape="0">
                <a:schemeClr val="dk2">
                  <a:alpha val="36862"/>
                </a:schemeClr>
              </a:outerShdw>
            </a:effectLst>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74" name="Google Shape;174;p12"/>
            <p:cNvSpPr/>
            <p:nvPr/>
          </p:nvSpPr>
          <p:spPr>
            <a:xfrm>
              <a:off x="750243" y="2672048"/>
              <a:ext cx="1441958" cy="2765280"/>
            </a:xfrm>
            <a:custGeom>
              <a:avLst/>
              <a:gdLst/>
              <a:ahLst/>
              <a:cxnLst/>
              <a:rect l="l" t="t" r="r" b="b"/>
              <a:pathLst>
                <a:path w="630" h="1211" extrusionOk="0">
                  <a:moveTo>
                    <a:pt x="539" y="0"/>
                  </a:moveTo>
                  <a:cubicBezTo>
                    <a:pt x="91" y="0"/>
                    <a:pt x="91" y="0"/>
                    <a:pt x="91" y="0"/>
                  </a:cubicBezTo>
                  <a:cubicBezTo>
                    <a:pt x="41" y="0"/>
                    <a:pt x="0" y="41"/>
                    <a:pt x="0" y="91"/>
                  </a:cubicBezTo>
                  <a:cubicBezTo>
                    <a:pt x="0" y="1120"/>
                    <a:pt x="0" y="1120"/>
                    <a:pt x="0" y="1120"/>
                  </a:cubicBezTo>
                  <a:cubicBezTo>
                    <a:pt x="0" y="1170"/>
                    <a:pt x="41" y="1211"/>
                    <a:pt x="91" y="1211"/>
                  </a:cubicBezTo>
                  <a:cubicBezTo>
                    <a:pt x="539" y="1211"/>
                    <a:pt x="539" y="1211"/>
                    <a:pt x="539" y="1211"/>
                  </a:cubicBezTo>
                  <a:cubicBezTo>
                    <a:pt x="589" y="1211"/>
                    <a:pt x="630" y="1170"/>
                    <a:pt x="630" y="1120"/>
                  </a:cubicBezTo>
                  <a:cubicBezTo>
                    <a:pt x="630" y="91"/>
                    <a:pt x="630" y="91"/>
                    <a:pt x="630" y="91"/>
                  </a:cubicBezTo>
                  <a:cubicBezTo>
                    <a:pt x="630" y="41"/>
                    <a:pt x="589" y="0"/>
                    <a:pt x="539" y="0"/>
                  </a:cubicBezTo>
                  <a:close/>
                  <a:moveTo>
                    <a:pt x="242" y="60"/>
                  </a:moveTo>
                  <a:cubicBezTo>
                    <a:pt x="388" y="60"/>
                    <a:pt x="388" y="60"/>
                    <a:pt x="388" y="60"/>
                  </a:cubicBezTo>
                  <a:cubicBezTo>
                    <a:pt x="395" y="60"/>
                    <a:pt x="401" y="66"/>
                    <a:pt x="401" y="74"/>
                  </a:cubicBezTo>
                  <a:cubicBezTo>
                    <a:pt x="401" y="81"/>
                    <a:pt x="395" y="87"/>
                    <a:pt x="388" y="87"/>
                  </a:cubicBezTo>
                  <a:cubicBezTo>
                    <a:pt x="242" y="87"/>
                    <a:pt x="242" y="87"/>
                    <a:pt x="242" y="87"/>
                  </a:cubicBezTo>
                  <a:cubicBezTo>
                    <a:pt x="234" y="87"/>
                    <a:pt x="228" y="81"/>
                    <a:pt x="228" y="74"/>
                  </a:cubicBezTo>
                  <a:cubicBezTo>
                    <a:pt x="228" y="66"/>
                    <a:pt x="234" y="60"/>
                    <a:pt x="242" y="60"/>
                  </a:cubicBezTo>
                  <a:close/>
                  <a:moveTo>
                    <a:pt x="315" y="1177"/>
                  </a:moveTo>
                  <a:cubicBezTo>
                    <a:pt x="289" y="1177"/>
                    <a:pt x="267" y="1155"/>
                    <a:pt x="267" y="1129"/>
                  </a:cubicBezTo>
                  <a:cubicBezTo>
                    <a:pt x="267" y="1103"/>
                    <a:pt x="289" y="1081"/>
                    <a:pt x="315" y="1081"/>
                  </a:cubicBezTo>
                  <a:cubicBezTo>
                    <a:pt x="341" y="1081"/>
                    <a:pt x="363" y="1103"/>
                    <a:pt x="363" y="1129"/>
                  </a:cubicBezTo>
                  <a:cubicBezTo>
                    <a:pt x="363" y="1155"/>
                    <a:pt x="341" y="1177"/>
                    <a:pt x="315" y="1177"/>
                  </a:cubicBezTo>
                  <a:close/>
                  <a:moveTo>
                    <a:pt x="603" y="1053"/>
                  </a:moveTo>
                  <a:cubicBezTo>
                    <a:pt x="27" y="1053"/>
                    <a:pt x="27" y="1053"/>
                    <a:pt x="27" y="1053"/>
                  </a:cubicBezTo>
                  <a:cubicBezTo>
                    <a:pt x="27" y="158"/>
                    <a:pt x="27" y="158"/>
                    <a:pt x="27" y="158"/>
                  </a:cubicBezTo>
                  <a:cubicBezTo>
                    <a:pt x="603" y="158"/>
                    <a:pt x="603" y="158"/>
                    <a:pt x="603" y="158"/>
                  </a:cubicBezTo>
                  <a:lnTo>
                    <a:pt x="603" y="1053"/>
                  </a:lnTo>
                  <a:close/>
                </a:path>
              </a:pathLst>
            </a:custGeom>
            <a:solidFill>
              <a:srgbClr val="D8D8D8"/>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75" name="Google Shape;175;p12"/>
            <p:cNvSpPr/>
            <p:nvPr/>
          </p:nvSpPr>
          <p:spPr>
            <a:xfrm>
              <a:off x="1381110" y="3669189"/>
              <a:ext cx="118832" cy="258398"/>
            </a:xfrm>
            <a:custGeom>
              <a:avLst/>
              <a:gdLst/>
              <a:ahLst/>
              <a:cxnLst/>
              <a:rect l="l" t="t" r="r" b="b"/>
              <a:pathLst>
                <a:path w="63" h="137" extrusionOk="0">
                  <a:moveTo>
                    <a:pt x="63" y="44"/>
                  </a:moveTo>
                  <a:cubicBezTo>
                    <a:pt x="42" y="44"/>
                    <a:pt x="42" y="44"/>
                    <a:pt x="42" y="44"/>
                  </a:cubicBezTo>
                  <a:cubicBezTo>
                    <a:pt x="42" y="30"/>
                    <a:pt x="42" y="30"/>
                    <a:pt x="42" y="30"/>
                  </a:cubicBezTo>
                  <a:cubicBezTo>
                    <a:pt x="42" y="25"/>
                    <a:pt x="45" y="24"/>
                    <a:pt x="48" y="24"/>
                  </a:cubicBezTo>
                  <a:cubicBezTo>
                    <a:pt x="50" y="24"/>
                    <a:pt x="63" y="24"/>
                    <a:pt x="63" y="24"/>
                  </a:cubicBezTo>
                  <a:cubicBezTo>
                    <a:pt x="63" y="0"/>
                    <a:pt x="63" y="0"/>
                    <a:pt x="63" y="0"/>
                  </a:cubicBezTo>
                  <a:cubicBezTo>
                    <a:pt x="42" y="0"/>
                    <a:pt x="42" y="0"/>
                    <a:pt x="42" y="0"/>
                  </a:cubicBezTo>
                  <a:cubicBezTo>
                    <a:pt x="19" y="0"/>
                    <a:pt x="13" y="18"/>
                    <a:pt x="13" y="29"/>
                  </a:cubicBezTo>
                  <a:cubicBezTo>
                    <a:pt x="13" y="44"/>
                    <a:pt x="13" y="44"/>
                    <a:pt x="13" y="44"/>
                  </a:cubicBezTo>
                  <a:cubicBezTo>
                    <a:pt x="0" y="44"/>
                    <a:pt x="0" y="44"/>
                    <a:pt x="0" y="44"/>
                  </a:cubicBezTo>
                  <a:cubicBezTo>
                    <a:pt x="0" y="68"/>
                    <a:pt x="0" y="68"/>
                    <a:pt x="0" y="68"/>
                  </a:cubicBezTo>
                  <a:cubicBezTo>
                    <a:pt x="13" y="68"/>
                    <a:pt x="13" y="68"/>
                    <a:pt x="13" y="68"/>
                  </a:cubicBezTo>
                  <a:cubicBezTo>
                    <a:pt x="13" y="99"/>
                    <a:pt x="13" y="137"/>
                    <a:pt x="13" y="137"/>
                  </a:cubicBezTo>
                  <a:cubicBezTo>
                    <a:pt x="42" y="137"/>
                    <a:pt x="42" y="137"/>
                    <a:pt x="42" y="137"/>
                  </a:cubicBezTo>
                  <a:cubicBezTo>
                    <a:pt x="42" y="137"/>
                    <a:pt x="42" y="99"/>
                    <a:pt x="42" y="68"/>
                  </a:cubicBezTo>
                  <a:cubicBezTo>
                    <a:pt x="61" y="68"/>
                    <a:pt x="61" y="68"/>
                    <a:pt x="61" y="68"/>
                  </a:cubicBezTo>
                  <a:lnTo>
                    <a:pt x="63" y="44"/>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nvGrpSpPr>
            <p:cNvPr id="176" name="Google Shape;176;p12"/>
            <p:cNvGrpSpPr/>
            <p:nvPr/>
          </p:nvGrpSpPr>
          <p:grpSpPr>
            <a:xfrm>
              <a:off x="1310820" y="4647394"/>
              <a:ext cx="287427" cy="280675"/>
              <a:chOff x="8402638" y="2208213"/>
              <a:chExt cx="473075" cy="461962"/>
            </a:xfrm>
          </p:grpSpPr>
          <p:sp>
            <p:nvSpPr>
              <p:cNvPr id="177" name="Google Shape;177;p12"/>
              <p:cNvSpPr/>
              <p:nvPr/>
            </p:nvSpPr>
            <p:spPr>
              <a:xfrm>
                <a:off x="8402638" y="2428875"/>
                <a:ext cx="473075" cy="241300"/>
              </a:xfrm>
              <a:custGeom>
                <a:avLst/>
                <a:gdLst/>
                <a:ahLst/>
                <a:cxnLst/>
                <a:rect l="l" t="t" r="r" b="b"/>
                <a:pathLst>
                  <a:path w="126" h="64" extrusionOk="0">
                    <a:moveTo>
                      <a:pt x="103" y="0"/>
                    </a:moveTo>
                    <a:cubicBezTo>
                      <a:pt x="23" y="0"/>
                      <a:pt x="23" y="0"/>
                      <a:pt x="23" y="0"/>
                    </a:cubicBezTo>
                    <a:cubicBezTo>
                      <a:pt x="10" y="0"/>
                      <a:pt x="0" y="10"/>
                      <a:pt x="0" y="23"/>
                    </a:cubicBezTo>
                    <a:cubicBezTo>
                      <a:pt x="0" y="41"/>
                      <a:pt x="0" y="41"/>
                      <a:pt x="0" y="41"/>
                    </a:cubicBezTo>
                    <a:cubicBezTo>
                      <a:pt x="0" y="54"/>
                      <a:pt x="10" y="64"/>
                      <a:pt x="23" y="64"/>
                    </a:cubicBezTo>
                    <a:cubicBezTo>
                      <a:pt x="103" y="64"/>
                      <a:pt x="103" y="64"/>
                      <a:pt x="103" y="64"/>
                    </a:cubicBezTo>
                    <a:cubicBezTo>
                      <a:pt x="115" y="64"/>
                      <a:pt x="126" y="54"/>
                      <a:pt x="126" y="41"/>
                    </a:cubicBezTo>
                    <a:cubicBezTo>
                      <a:pt x="126" y="23"/>
                      <a:pt x="126" y="23"/>
                      <a:pt x="126" y="23"/>
                    </a:cubicBezTo>
                    <a:cubicBezTo>
                      <a:pt x="126" y="10"/>
                      <a:pt x="115" y="0"/>
                      <a:pt x="103" y="0"/>
                    </a:cubicBezTo>
                    <a:close/>
                    <a:moveTo>
                      <a:pt x="40" y="14"/>
                    </a:moveTo>
                    <a:cubicBezTo>
                      <a:pt x="32" y="14"/>
                      <a:pt x="32" y="14"/>
                      <a:pt x="32" y="14"/>
                    </a:cubicBezTo>
                    <a:cubicBezTo>
                      <a:pt x="32" y="51"/>
                      <a:pt x="32" y="51"/>
                      <a:pt x="32" y="51"/>
                    </a:cubicBezTo>
                    <a:cubicBezTo>
                      <a:pt x="25" y="51"/>
                      <a:pt x="25" y="51"/>
                      <a:pt x="25" y="51"/>
                    </a:cubicBezTo>
                    <a:cubicBezTo>
                      <a:pt x="25" y="14"/>
                      <a:pt x="25" y="14"/>
                      <a:pt x="25" y="14"/>
                    </a:cubicBezTo>
                    <a:cubicBezTo>
                      <a:pt x="18" y="14"/>
                      <a:pt x="18" y="14"/>
                      <a:pt x="18" y="14"/>
                    </a:cubicBezTo>
                    <a:cubicBezTo>
                      <a:pt x="18" y="8"/>
                      <a:pt x="18" y="8"/>
                      <a:pt x="18" y="8"/>
                    </a:cubicBezTo>
                    <a:cubicBezTo>
                      <a:pt x="40" y="8"/>
                      <a:pt x="40" y="8"/>
                      <a:pt x="40" y="8"/>
                    </a:cubicBezTo>
                    <a:lnTo>
                      <a:pt x="40" y="14"/>
                    </a:lnTo>
                    <a:close/>
                    <a:moveTo>
                      <a:pt x="61" y="51"/>
                    </a:moveTo>
                    <a:cubicBezTo>
                      <a:pt x="54" y="51"/>
                      <a:pt x="54" y="51"/>
                      <a:pt x="54" y="51"/>
                    </a:cubicBezTo>
                    <a:cubicBezTo>
                      <a:pt x="54" y="48"/>
                      <a:pt x="54" y="48"/>
                      <a:pt x="54" y="48"/>
                    </a:cubicBezTo>
                    <a:cubicBezTo>
                      <a:pt x="53" y="49"/>
                      <a:pt x="52" y="50"/>
                      <a:pt x="50" y="51"/>
                    </a:cubicBezTo>
                    <a:cubicBezTo>
                      <a:pt x="49" y="51"/>
                      <a:pt x="48" y="52"/>
                      <a:pt x="47" y="52"/>
                    </a:cubicBezTo>
                    <a:cubicBezTo>
                      <a:pt x="45" y="52"/>
                      <a:pt x="44" y="51"/>
                      <a:pt x="43" y="50"/>
                    </a:cubicBezTo>
                    <a:cubicBezTo>
                      <a:pt x="43" y="49"/>
                      <a:pt x="42" y="48"/>
                      <a:pt x="42" y="46"/>
                    </a:cubicBezTo>
                    <a:cubicBezTo>
                      <a:pt x="42" y="19"/>
                      <a:pt x="42" y="19"/>
                      <a:pt x="42" y="19"/>
                    </a:cubicBezTo>
                    <a:cubicBezTo>
                      <a:pt x="49" y="19"/>
                      <a:pt x="49" y="19"/>
                      <a:pt x="49" y="19"/>
                    </a:cubicBezTo>
                    <a:cubicBezTo>
                      <a:pt x="49" y="44"/>
                      <a:pt x="49" y="44"/>
                      <a:pt x="49" y="44"/>
                    </a:cubicBezTo>
                    <a:cubicBezTo>
                      <a:pt x="49" y="44"/>
                      <a:pt x="49" y="45"/>
                      <a:pt x="49" y="45"/>
                    </a:cubicBezTo>
                    <a:cubicBezTo>
                      <a:pt x="49" y="46"/>
                      <a:pt x="50" y="46"/>
                      <a:pt x="50" y="46"/>
                    </a:cubicBezTo>
                    <a:cubicBezTo>
                      <a:pt x="51" y="46"/>
                      <a:pt x="51" y="46"/>
                      <a:pt x="52" y="45"/>
                    </a:cubicBezTo>
                    <a:cubicBezTo>
                      <a:pt x="53" y="45"/>
                      <a:pt x="54" y="44"/>
                      <a:pt x="54" y="43"/>
                    </a:cubicBezTo>
                    <a:cubicBezTo>
                      <a:pt x="54" y="19"/>
                      <a:pt x="54" y="19"/>
                      <a:pt x="54" y="19"/>
                    </a:cubicBezTo>
                    <a:cubicBezTo>
                      <a:pt x="61" y="19"/>
                      <a:pt x="61" y="19"/>
                      <a:pt x="61" y="19"/>
                    </a:cubicBezTo>
                    <a:lnTo>
                      <a:pt x="61" y="51"/>
                    </a:lnTo>
                    <a:close/>
                    <a:moveTo>
                      <a:pt x="84" y="44"/>
                    </a:moveTo>
                    <a:cubicBezTo>
                      <a:pt x="84" y="47"/>
                      <a:pt x="83" y="48"/>
                      <a:pt x="82" y="50"/>
                    </a:cubicBezTo>
                    <a:cubicBezTo>
                      <a:pt x="81" y="51"/>
                      <a:pt x="80" y="51"/>
                      <a:pt x="78" y="51"/>
                    </a:cubicBezTo>
                    <a:cubicBezTo>
                      <a:pt x="77" y="51"/>
                      <a:pt x="75" y="51"/>
                      <a:pt x="74" y="51"/>
                    </a:cubicBezTo>
                    <a:cubicBezTo>
                      <a:pt x="74" y="50"/>
                      <a:pt x="73" y="50"/>
                      <a:pt x="72" y="49"/>
                    </a:cubicBezTo>
                    <a:cubicBezTo>
                      <a:pt x="72" y="51"/>
                      <a:pt x="72" y="51"/>
                      <a:pt x="72" y="51"/>
                    </a:cubicBezTo>
                    <a:cubicBezTo>
                      <a:pt x="65" y="51"/>
                      <a:pt x="65" y="51"/>
                      <a:pt x="65" y="51"/>
                    </a:cubicBezTo>
                    <a:cubicBezTo>
                      <a:pt x="65" y="8"/>
                      <a:pt x="65" y="8"/>
                      <a:pt x="65" y="8"/>
                    </a:cubicBezTo>
                    <a:cubicBezTo>
                      <a:pt x="72" y="8"/>
                      <a:pt x="72" y="8"/>
                      <a:pt x="72" y="8"/>
                    </a:cubicBezTo>
                    <a:cubicBezTo>
                      <a:pt x="72" y="22"/>
                      <a:pt x="72" y="22"/>
                      <a:pt x="72" y="22"/>
                    </a:cubicBezTo>
                    <a:cubicBezTo>
                      <a:pt x="73" y="21"/>
                      <a:pt x="74" y="20"/>
                      <a:pt x="74" y="20"/>
                    </a:cubicBezTo>
                    <a:cubicBezTo>
                      <a:pt x="75" y="19"/>
                      <a:pt x="76" y="19"/>
                      <a:pt x="77" y="19"/>
                    </a:cubicBezTo>
                    <a:cubicBezTo>
                      <a:pt x="79" y="19"/>
                      <a:pt x="81" y="19"/>
                      <a:pt x="82" y="21"/>
                    </a:cubicBezTo>
                    <a:cubicBezTo>
                      <a:pt x="83" y="22"/>
                      <a:pt x="84" y="24"/>
                      <a:pt x="84" y="27"/>
                    </a:cubicBezTo>
                    <a:lnTo>
                      <a:pt x="84" y="44"/>
                    </a:lnTo>
                    <a:close/>
                    <a:moveTo>
                      <a:pt x="106" y="36"/>
                    </a:moveTo>
                    <a:cubicBezTo>
                      <a:pt x="94" y="36"/>
                      <a:pt x="94" y="36"/>
                      <a:pt x="94" y="36"/>
                    </a:cubicBezTo>
                    <a:cubicBezTo>
                      <a:pt x="94" y="42"/>
                      <a:pt x="94" y="42"/>
                      <a:pt x="94" y="42"/>
                    </a:cubicBezTo>
                    <a:cubicBezTo>
                      <a:pt x="94" y="44"/>
                      <a:pt x="94" y="45"/>
                      <a:pt x="94" y="45"/>
                    </a:cubicBezTo>
                    <a:cubicBezTo>
                      <a:pt x="95" y="46"/>
                      <a:pt x="95" y="46"/>
                      <a:pt x="96" y="46"/>
                    </a:cubicBezTo>
                    <a:cubicBezTo>
                      <a:pt x="97" y="46"/>
                      <a:pt x="98" y="46"/>
                      <a:pt x="99" y="46"/>
                    </a:cubicBezTo>
                    <a:cubicBezTo>
                      <a:pt x="99" y="45"/>
                      <a:pt x="99" y="44"/>
                      <a:pt x="99" y="42"/>
                    </a:cubicBezTo>
                    <a:cubicBezTo>
                      <a:pt x="99" y="40"/>
                      <a:pt x="99" y="40"/>
                      <a:pt x="99" y="40"/>
                    </a:cubicBezTo>
                    <a:cubicBezTo>
                      <a:pt x="106" y="40"/>
                      <a:pt x="106" y="40"/>
                      <a:pt x="106" y="40"/>
                    </a:cubicBezTo>
                    <a:cubicBezTo>
                      <a:pt x="106" y="42"/>
                      <a:pt x="106" y="42"/>
                      <a:pt x="106" y="42"/>
                    </a:cubicBezTo>
                    <a:cubicBezTo>
                      <a:pt x="106" y="45"/>
                      <a:pt x="105" y="48"/>
                      <a:pt x="103" y="49"/>
                    </a:cubicBezTo>
                    <a:cubicBezTo>
                      <a:pt x="102" y="51"/>
                      <a:pt x="99" y="52"/>
                      <a:pt x="96" y="52"/>
                    </a:cubicBezTo>
                    <a:cubicBezTo>
                      <a:pt x="93" y="52"/>
                      <a:pt x="91" y="51"/>
                      <a:pt x="89" y="49"/>
                    </a:cubicBezTo>
                    <a:cubicBezTo>
                      <a:pt x="88" y="48"/>
                      <a:pt x="87" y="45"/>
                      <a:pt x="87" y="42"/>
                    </a:cubicBezTo>
                    <a:cubicBezTo>
                      <a:pt x="87" y="28"/>
                      <a:pt x="87" y="28"/>
                      <a:pt x="87" y="28"/>
                    </a:cubicBezTo>
                    <a:cubicBezTo>
                      <a:pt x="87" y="25"/>
                      <a:pt x="88" y="23"/>
                      <a:pt x="90" y="21"/>
                    </a:cubicBezTo>
                    <a:cubicBezTo>
                      <a:pt x="91" y="19"/>
                      <a:pt x="94" y="18"/>
                      <a:pt x="97" y="18"/>
                    </a:cubicBezTo>
                    <a:cubicBezTo>
                      <a:pt x="100" y="18"/>
                      <a:pt x="102" y="19"/>
                      <a:pt x="103" y="21"/>
                    </a:cubicBezTo>
                    <a:cubicBezTo>
                      <a:pt x="105" y="22"/>
                      <a:pt x="106" y="25"/>
                      <a:pt x="106" y="28"/>
                    </a:cubicBezTo>
                    <a:lnTo>
                      <a:pt x="106" y="36"/>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78" name="Google Shape;178;p12"/>
              <p:cNvSpPr/>
              <p:nvPr/>
            </p:nvSpPr>
            <p:spPr>
              <a:xfrm>
                <a:off x="8755063" y="2519363"/>
                <a:ext cx="19050" cy="26988"/>
              </a:xfrm>
              <a:custGeom>
                <a:avLst/>
                <a:gdLst/>
                <a:ahLst/>
                <a:cxnLst/>
                <a:rect l="l" t="t" r="r" b="b"/>
                <a:pathLst>
                  <a:path w="5" h="7" extrusionOk="0">
                    <a:moveTo>
                      <a:pt x="2" y="0"/>
                    </a:moveTo>
                    <a:cubicBezTo>
                      <a:pt x="1" y="0"/>
                      <a:pt x="1" y="0"/>
                      <a:pt x="0" y="1"/>
                    </a:cubicBezTo>
                    <a:cubicBezTo>
                      <a:pt x="0" y="1"/>
                      <a:pt x="0" y="2"/>
                      <a:pt x="0" y="4"/>
                    </a:cubicBezTo>
                    <a:cubicBezTo>
                      <a:pt x="0" y="7"/>
                      <a:pt x="0" y="7"/>
                      <a:pt x="0" y="7"/>
                    </a:cubicBezTo>
                    <a:cubicBezTo>
                      <a:pt x="5" y="7"/>
                      <a:pt x="5" y="7"/>
                      <a:pt x="5" y="7"/>
                    </a:cubicBezTo>
                    <a:cubicBezTo>
                      <a:pt x="5" y="4"/>
                      <a:pt x="5" y="4"/>
                      <a:pt x="5" y="4"/>
                    </a:cubicBezTo>
                    <a:cubicBezTo>
                      <a:pt x="5" y="2"/>
                      <a:pt x="5" y="1"/>
                      <a:pt x="4" y="1"/>
                    </a:cubicBezTo>
                    <a:cubicBezTo>
                      <a:pt x="4" y="0"/>
                      <a:pt x="3" y="0"/>
                      <a:pt x="2" y="0"/>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79" name="Google Shape;179;p12"/>
              <p:cNvSpPr/>
              <p:nvPr/>
            </p:nvSpPr>
            <p:spPr>
              <a:xfrm>
                <a:off x="8672513" y="2519363"/>
                <a:ext cx="19050" cy="82550"/>
              </a:xfrm>
              <a:custGeom>
                <a:avLst/>
                <a:gdLst/>
                <a:ahLst/>
                <a:cxnLst/>
                <a:rect l="l" t="t" r="r" b="b"/>
                <a:pathLst>
                  <a:path w="5" h="22" extrusionOk="0">
                    <a:moveTo>
                      <a:pt x="2" y="0"/>
                    </a:moveTo>
                    <a:cubicBezTo>
                      <a:pt x="2" y="0"/>
                      <a:pt x="2" y="0"/>
                      <a:pt x="1" y="0"/>
                    </a:cubicBezTo>
                    <a:cubicBezTo>
                      <a:pt x="1" y="0"/>
                      <a:pt x="0" y="1"/>
                      <a:pt x="0" y="1"/>
                    </a:cubicBezTo>
                    <a:cubicBezTo>
                      <a:pt x="0" y="21"/>
                      <a:pt x="0" y="21"/>
                      <a:pt x="0" y="21"/>
                    </a:cubicBezTo>
                    <a:cubicBezTo>
                      <a:pt x="0" y="22"/>
                      <a:pt x="1" y="22"/>
                      <a:pt x="1" y="22"/>
                    </a:cubicBezTo>
                    <a:cubicBezTo>
                      <a:pt x="2" y="22"/>
                      <a:pt x="2" y="22"/>
                      <a:pt x="3" y="22"/>
                    </a:cubicBezTo>
                    <a:cubicBezTo>
                      <a:pt x="4" y="22"/>
                      <a:pt x="4" y="22"/>
                      <a:pt x="5" y="22"/>
                    </a:cubicBezTo>
                    <a:cubicBezTo>
                      <a:pt x="5" y="21"/>
                      <a:pt x="5" y="21"/>
                      <a:pt x="5" y="20"/>
                    </a:cubicBezTo>
                    <a:cubicBezTo>
                      <a:pt x="5" y="3"/>
                      <a:pt x="5" y="3"/>
                      <a:pt x="5" y="3"/>
                    </a:cubicBezTo>
                    <a:cubicBezTo>
                      <a:pt x="5" y="2"/>
                      <a:pt x="5" y="1"/>
                      <a:pt x="4" y="1"/>
                    </a:cubicBezTo>
                    <a:cubicBezTo>
                      <a:pt x="4" y="0"/>
                      <a:pt x="3" y="0"/>
                      <a:pt x="2" y="0"/>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80" name="Google Shape;180;p12"/>
              <p:cNvSpPr/>
              <p:nvPr/>
            </p:nvSpPr>
            <p:spPr>
              <a:xfrm>
                <a:off x="8493126" y="2208213"/>
                <a:ext cx="101600" cy="179388"/>
              </a:xfrm>
              <a:custGeom>
                <a:avLst/>
                <a:gdLst/>
                <a:ahLst/>
                <a:cxnLst/>
                <a:rect l="l" t="t" r="r" b="b"/>
                <a:pathLst>
                  <a:path w="64" h="113" extrusionOk="0">
                    <a:moveTo>
                      <a:pt x="21" y="113"/>
                    </a:moveTo>
                    <a:lnTo>
                      <a:pt x="40" y="113"/>
                    </a:lnTo>
                    <a:lnTo>
                      <a:pt x="40" y="66"/>
                    </a:lnTo>
                    <a:lnTo>
                      <a:pt x="64" y="0"/>
                    </a:lnTo>
                    <a:lnTo>
                      <a:pt x="42" y="0"/>
                    </a:lnTo>
                    <a:lnTo>
                      <a:pt x="31" y="45"/>
                    </a:lnTo>
                    <a:lnTo>
                      <a:pt x="31" y="45"/>
                    </a:lnTo>
                    <a:lnTo>
                      <a:pt x="19" y="0"/>
                    </a:lnTo>
                    <a:lnTo>
                      <a:pt x="0" y="0"/>
                    </a:lnTo>
                    <a:lnTo>
                      <a:pt x="21" y="68"/>
                    </a:lnTo>
                    <a:lnTo>
                      <a:pt x="21" y="113"/>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81" name="Google Shape;181;p12"/>
              <p:cNvSpPr/>
              <p:nvPr/>
            </p:nvSpPr>
            <p:spPr>
              <a:xfrm>
                <a:off x="8594726" y="2252663"/>
                <a:ext cx="77788" cy="139700"/>
              </a:xfrm>
              <a:custGeom>
                <a:avLst/>
                <a:gdLst/>
                <a:ahLst/>
                <a:cxnLst/>
                <a:rect l="l" t="t" r="r" b="b"/>
                <a:pathLst>
                  <a:path w="21" h="37" extrusionOk="0">
                    <a:moveTo>
                      <a:pt x="11" y="37"/>
                    </a:moveTo>
                    <a:cubicBezTo>
                      <a:pt x="14" y="37"/>
                      <a:pt x="16" y="36"/>
                      <a:pt x="18" y="34"/>
                    </a:cubicBezTo>
                    <a:cubicBezTo>
                      <a:pt x="20" y="32"/>
                      <a:pt x="21" y="30"/>
                      <a:pt x="21" y="27"/>
                    </a:cubicBezTo>
                    <a:cubicBezTo>
                      <a:pt x="21" y="9"/>
                      <a:pt x="21" y="9"/>
                      <a:pt x="21" y="9"/>
                    </a:cubicBezTo>
                    <a:cubicBezTo>
                      <a:pt x="21" y="6"/>
                      <a:pt x="20" y="4"/>
                      <a:pt x="18" y="2"/>
                    </a:cubicBezTo>
                    <a:cubicBezTo>
                      <a:pt x="16" y="1"/>
                      <a:pt x="14" y="0"/>
                      <a:pt x="11" y="0"/>
                    </a:cubicBezTo>
                    <a:cubicBezTo>
                      <a:pt x="8" y="0"/>
                      <a:pt x="5" y="1"/>
                      <a:pt x="3" y="2"/>
                    </a:cubicBezTo>
                    <a:cubicBezTo>
                      <a:pt x="1" y="4"/>
                      <a:pt x="0" y="6"/>
                      <a:pt x="0" y="9"/>
                    </a:cubicBezTo>
                    <a:cubicBezTo>
                      <a:pt x="0" y="27"/>
                      <a:pt x="0" y="27"/>
                      <a:pt x="0" y="27"/>
                    </a:cubicBezTo>
                    <a:cubicBezTo>
                      <a:pt x="0" y="30"/>
                      <a:pt x="1" y="32"/>
                      <a:pt x="3" y="34"/>
                    </a:cubicBezTo>
                    <a:cubicBezTo>
                      <a:pt x="5" y="36"/>
                      <a:pt x="7" y="37"/>
                      <a:pt x="11" y="37"/>
                    </a:cubicBezTo>
                    <a:close/>
                    <a:moveTo>
                      <a:pt x="8" y="8"/>
                    </a:moveTo>
                    <a:cubicBezTo>
                      <a:pt x="8" y="8"/>
                      <a:pt x="8" y="7"/>
                      <a:pt x="8" y="7"/>
                    </a:cubicBezTo>
                    <a:cubicBezTo>
                      <a:pt x="9" y="6"/>
                      <a:pt x="10" y="6"/>
                      <a:pt x="11" y="6"/>
                    </a:cubicBezTo>
                    <a:cubicBezTo>
                      <a:pt x="12" y="6"/>
                      <a:pt x="12" y="6"/>
                      <a:pt x="13" y="7"/>
                    </a:cubicBezTo>
                    <a:cubicBezTo>
                      <a:pt x="13" y="7"/>
                      <a:pt x="14" y="8"/>
                      <a:pt x="14" y="8"/>
                    </a:cubicBezTo>
                    <a:cubicBezTo>
                      <a:pt x="14" y="28"/>
                      <a:pt x="14" y="28"/>
                      <a:pt x="14" y="28"/>
                    </a:cubicBezTo>
                    <a:cubicBezTo>
                      <a:pt x="14" y="28"/>
                      <a:pt x="13" y="29"/>
                      <a:pt x="13" y="30"/>
                    </a:cubicBezTo>
                    <a:cubicBezTo>
                      <a:pt x="12" y="30"/>
                      <a:pt x="12" y="31"/>
                      <a:pt x="11" y="31"/>
                    </a:cubicBezTo>
                    <a:cubicBezTo>
                      <a:pt x="10" y="31"/>
                      <a:pt x="9" y="30"/>
                      <a:pt x="8" y="30"/>
                    </a:cubicBezTo>
                    <a:cubicBezTo>
                      <a:pt x="8" y="29"/>
                      <a:pt x="8" y="28"/>
                      <a:pt x="8" y="28"/>
                    </a:cubicBezTo>
                    <a:lnTo>
                      <a:pt x="8" y="8"/>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82" name="Google Shape;182;p12"/>
              <p:cNvSpPr/>
              <p:nvPr/>
            </p:nvSpPr>
            <p:spPr>
              <a:xfrm>
                <a:off x="8696326" y="2255838"/>
                <a:ext cx="74613" cy="131763"/>
              </a:xfrm>
              <a:custGeom>
                <a:avLst/>
                <a:gdLst/>
                <a:ahLst/>
                <a:cxnLst/>
                <a:rect l="l" t="t" r="r" b="b"/>
                <a:pathLst>
                  <a:path w="20" h="35" extrusionOk="0">
                    <a:moveTo>
                      <a:pt x="5" y="35"/>
                    </a:moveTo>
                    <a:cubicBezTo>
                      <a:pt x="6" y="35"/>
                      <a:pt x="8" y="35"/>
                      <a:pt x="9" y="34"/>
                    </a:cubicBezTo>
                    <a:cubicBezTo>
                      <a:pt x="10" y="33"/>
                      <a:pt x="12" y="32"/>
                      <a:pt x="13" y="31"/>
                    </a:cubicBezTo>
                    <a:cubicBezTo>
                      <a:pt x="13" y="35"/>
                      <a:pt x="13" y="35"/>
                      <a:pt x="13" y="35"/>
                    </a:cubicBezTo>
                    <a:cubicBezTo>
                      <a:pt x="20" y="35"/>
                      <a:pt x="20" y="35"/>
                      <a:pt x="20" y="35"/>
                    </a:cubicBezTo>
                    <a:cubicBezTo>
                      <a:pt x="20" y="0"/>
                      <a:pt x="20" y="0"/>
                      <a:pt x="20" y="0"/>
                    </a:cubicBezTo>
                    <a:cubicBezTo>
                      <a:pt x="13" y="0"/>
                      <a:pt x="13" y="0"/>
                      <a:pt x="13" y="0"/>
                    </a:cubicBezTo>
                    <a:cubicBezTo>
                      <a:pt x="13" y="26"/>
                      <a:pt x="13" y="26"/>
                      <a:pt x="13" y="26"/>
                    </a:cubicBezTo>
                    <a:cubicBezTo>
                      <a:pt x="13" y="27"/>
                      <a:pt x="12" y="28"/>
                      <a:pt x="11" y="28"/>
                    </a:cubicBezTo>
                    <a:cubicBezTo>
                      <a:pt x="10" y="29"/>
                      <a:pt x="9" y="29"/>
                      <a:pt x="9" y="29"/>
                    </a:cubicBezTo>
                    <a:cubicBezTo>
                      <a:pt x="8" y="29"/>
                      <a:pt x="8" y="29"/>
                      <a:pt x="8" y="28"/>
                    </a:cubicBezTo>
                    <a:cubicBezTo>
                      <a:pt x="7" y="28"/>
                      <a:pt x="7" y="27"/>
                      <a:pt x="7" y="27"/>
                    </a:cubicBezTo>
                    <a:cubicBezTo>
                      <a:pt x="7" y="0"/>
                      <a:pt x="7" y="0"/>
                      <a:pt x="7" y="0"/>
                    </a:cubicBezTo>
                    <a:cubicBezTo>
                      <a:pt x="0" y="0"/>
                      <a:pt x="0" y="0"/>
                      <a:pt x="0" y="0"/>
                    </a:cubicBezTo>
                    <a:cubicBezTo>
                      <a:pt x="0" y="29"/>
                      <a:pt x="0" y="29"/>
                      <a:pt x="0" y="29"/>
                    </a:cubicBezTo>
                    <a:cubicBezTo>
                      <a:pt x="0" y="31"/>
                      <a:pt x="0" y="33"/>
                      <a:pt x="1" y="34"/>
                    </a:cubicBezTo>
                    <a:cubicBezTo>
                      <a:pt x="2" y="35"/>
                      <a:pt x="3" y="35"/>
                      <a:pt x="5" y="35"/>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sp>
          <p:nvSpPr>
            <p:cNvPr id="183" name="Google Shape;183;p12"/>
            <p:cNvSpPr/>
            <p:nvPr/>
          </p:nvSpPr>
          <p:spPr>
            <a:xfrm>
              <a:off x="1331229" y="3179675"/>
              <a:ext cx="267018" cy="216860"/>
            </a:xfrm>
            <a:custGeom>
              <a:avLst/>
              <a:gdLst/>
              <a:ahLst/>
              <a:cxnLst/>
              <a:rect l="l" t="t" r="r" b="b"/>
              <a:pathLst>
                <a:path w="153" h="124" extrusionOk="0">
                  <a:moveTo>
                    <a:pt x="153" y="14"/>
                  </a:moveTo>
                  <a:cubicBezTo>
                    <a:pt x="148" y="17"/>
                    <a:pt x="142" y="18"/>
                    <a:pt x="135" y="19"/>
                  </a:cubicBezTo>
                  <a:cubicBezTo>
                    <a:pt x="142" y="15"/>
                    <a:pt x="147" y="9"/>
                    <a:pt x="149" y="2"/>
                  </a:cubicBezTo>
                  <a:cubicBezTo>
                    <a:pt x="143" y="5"/>
                    <a:pt x="136" y="8"/>
                    <a:pt x="129" y="9"/>
                  </a:cubicBezTo>
                  <a:cubicBezTo>
                    <a:pt x="124" y="3"/>
                    <a:pt x="115" y="0"/>
                    <a:pt x="106" y="0"/>
                  </a:cubicBezTo>
                  <a:cubicBezTo>
                    <a:pt x="89" y="0"/>
                    <a:pt x="75" y="14"/>
                    <a:pt x="75" y="31"/>
                  </a:cubicBezTo>
                  <a:cubicBezTo>
                    <a:pt x="75" y="33"/>
                    <a:pt x="75" y="36"/>
                    <a:pt x="76" y="38"/>
                  </a:cubicBezTo>
                  <a:cubicBezTo>
                    <a:pt x="50" y="37"/>
                    <a:pt x="26" y="24"/>
                    <a:pt x="11" y="5"/>
                  </a:cubicBezTo>
                  <a:cubicBezTo>
                    <a:pt x="8" y="10"/>
                    <a:pt x="7" y="15"/>
                    <a:pt x="7" y="21"/>
                  </a:cubicBezTo>
                  <a:cubicBezTo>
                    <a:pt x="7" y="32"/>
                    <a:pt x="12" y="42"/>
                    <a:pt x="21" y="47"/>
                  </a:cubicBezTo>
                  <a:cubicBezTo>
                    <a:pt x="16" y="47"/>
                    <a:pt x="11" y="46"/>
                    <a:pt x="6" y="43"/>
                  </a:cubicBezTo>
                  <a:cubicBezTo>
                    <a:pt x="6" y="43"/>
                    <a:pt x="6" y="44"/>
                    <a:pt x="6" y="44"/>
                  </a:cubicBezTo>
                  <a:cubicBezTo>
                    <a:pt x="6" y="59"/>
                    <a:pt x="17" y="72"/>
                    <a:pt x="32" y="74"/>
                  </a:cubicBezTo>
                  <a:cubicBezTo>
                    <a:pt x="29" y="75"/>
                    <a:pt x="26" y="76"/>
                    <a:pt x="23" y="76"/>
                  </a:cubicBezTo>
                  <a:cubicBezTo>
                    <a:pt x="21" y="76"/>
                    <a:pt x="19" y="75"/>
                    <a:pt x="17" y="75"/>
                  </a:cubicBezTo>
                  <a:cubicBezTo>
                    <a:pt x="21" y="87"/>
                    <a:pt x="33" y="97"/>
                    <a:pt x="47" y="97"/>
                  </a:cubicBezTo>
                  <a:cubicBezTo>
                    <a:pt x="36" y="105"/>
                    <a:pt x="23" y="110"/>
                    <a:pt x="8" y="110"/>
                  </a:cubicBezTo>
                  <a:cubicBezTo>
                    <a:pt x="5" y="110"/>
                    <a:pt x="3" y="110"/>
                    <a:pt x="0" y="110"/>
                  </a:cubicBezTo>
                  <a:cubicBezTo>
                    <a:pt x="14" y="119"/>
                    <a:pt x="31" y="124"/>
                    <a:pt x="48" y="124"/>
                  </a:cubicBezTo>
                  <a:cubicBezTo>
                    <a:pt x="106" y="124"/>
                    <a:pt x="138" y="76"/>
                    <a:pt x="138" y="35"/>
                  </a:cubicBezTo>
                  <a:cubicBezTo>
                    <a:pt x="138" y="33"/>
                    <a:pt x="138" y="32"/>
                    <a:pt x="138" y="31"/>
                  </a:cubicBezTo>
                  <a:cubicBezTo>
                    <a:pt x="144" y="26"/>
                    <a:pt x="149" y="21"/>
                    <a:pt x="153" y="14"/>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184" name="Google Shape;184;p12"/>
            <p:cNvSpPr txBox="1"/>
            <p:nvPr/>
          </p:nvSpPr>
          <p:spPr>
            <a:xfrm>
              <a:off x="2154154" y="3094321"/>
              <a:ext cx="3164158" cy="323165"/>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id-ID" sz="1500" b="1">
                  <a:solidFill>
                    <a:schemeClr val="lt1"/>
                  </a:solidFill>
                  <a:latin typeface="Calibri"/>
                  <a:ea typeface="Calibri"/>
                  <a:cs typeface="Calibri"/>
                  <a:sym typeface="Calibri"/>
                </a:rPr>
                <a:t>45.5%</a:t>
              </a:r>
              <a:endParaRPr sz="1500" b="1">
                <a:solidFill>
                  <a:schemeClr val="lt1"/>
                </a:solidFill>
                <a:latin typeface="Calibri"/>
                <a:ea typeface="Calibri"/>
                <a:cs typeface="Calibri"/>
                <a:sym typeface="Calibri"/>
              </a:endParaRPr>
            </a:p>
          </p:txBody>
        </p:sp>
        <p:sp>
          <p:nvSpPr>
            <p:cNvPr id="185" name="Google Shape;185;p12"/>
            <p:cNvSpPr txBox="1"/>
            <p:nvPr/>
          </p:nvSpPr>
          <p:spPr>
            <a:xfrm>
              <a:off x="3319365" y="3635082"/>
              <a:ext cx="1543847" cy="323165"/>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id-ID" sz="1500" b="1">
                  <a:solidFill>
                    <a:schemeClr val="lt1"/>
                  </a:solidFill>
                  <a:latin typeface="Calibri"/>
                  <a:ea typeface="Calibri"/>
                  <a:cs typeface="Calibri"/>
                  <a:sym typeface="Calibri"/>
                </a:rPr>
                <a:t>38.6%</a:t>
              </a:r>
              <a:endParaRPr/>
            </a:p>
          </p:txBody>
        </p:sp>
        <p:sp>
          <p:nvSpPr>
            <p:cNvPr id="186" name="Google Shape;186;p12"/>
            <p:cNvSpPr txBox="1"/>
            <p:nvPr/>
          </p:nvSpPr>
          <p:spPr>
            <a:xfrm>
              <a:off x="2154154" y="4658493"/>
              <a:ext cx="1947557" cy="323165"/>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id-ID" sz="1500" b="1">
                  <a:solidFill>
                    <a:schemeClr val="lt1"/>
                  </a:solidFill>
                  <a:latin typeface="Calibri"/>
                  <a:ea typeface="Calibri"/>
                  <a:cs typeface="Calibri"/>
                  <a:sym typeface="Calibri"/>
                </a:rPr>
                <a:t>11.4%</a:t>
              </a:r>
              <a:endParaRPr/>
            </a:p>
          </p:txBody>
        </p:sp>
        <p:sp>
          <p:nvSpPr>
            <p:cNvPr id="187" name="Google Shape;187;p12"/>
            <p:cNvSpPr txBox="1"/>
            <p:nvPr/>
          </p:nvSpPr>
          <p:spPr>
            <a:xfrm>
              <a:off x="2559105" y="4136956"/>
              <a:ext cx="1947557" cy="323165"/>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r>
                <a:rPr lang="id-ID" sz="1500" b="1">
                  <a:solidFill>
                    <a:schemeClr val="lt1"/>
                  </a:solidFill>
                  <a:latin typeface="Calibri"/>
                  <a:ea typeface="Calibri"/>
                  <a:cs typeface="Calibri"/>
                  <a:sym typeface="Calibri"/>
                </a:rPr>
                <a:t>13.7%</a:t>
              </a:r>
              <a:endParaRPr sz="1500" b="1">
                <a:solidFill>
                  <a:schemeClr val="lt1"/>
                </a:solidFill>
                <a:latin typeface="Calibri"/>
                <a:ea typeface="Calibri"/>
                <a:cs typeface="Calibri"/>
                <a:sym typeface="Calibri"/>
              </a:endParaRPr>
            </a:p>
          </p:txBody>
        </p:sp>
        <p:cxnSp>
          <p:nvCxnSpPr>
            <p:cNvPr id="188" name="Google Shape;188;p12"/>
            <p:cNvCxnSpPr/>
            <p:nvPr/>
          </p:nvCxnSpPr>
          <p:spPr>
            <a:xfrm>
              <a:off x="5453790" y="2817658"/>
              <a:ext cx="0" cy="2692274"/>
            </a:xfrm>
            <a:prstGeom prst="straightConnector1">
              <a:avLst/>
            </a:prstGeom>
            <a:noFill/>
            <a:ln w="9525" cap="flat" cmpd="sng">
              <a:solidFill>
                <a:srgbClr val="D8D8D8"/>
              </a:solidFill>
              <a:prstDash val="dash"/>
              <a:miter lim="800000"/>
              <a:headEnd type="none" w="sm" len="sm"/>
              <a:tailEnd type="none" w="sm" len="sm"/>
            </a:ln>
          </p:spPr>
        </p:cxnSp>
        <p:sp>
          <p:nvSpPr>
            <p:cNvPr id="189" name="Google Shape;189;p12"/>
            <p:cNvSpPr/>
            <p:nvPr/>
          </p:nvSpPr>
          <p:spPr>
            <a:xfrm>
              <a:off x="1298674" y="4175268"/>
              <a:ext cx="287448" cy="255022"/>
            </a:xfrm>
            <a:custGeom>
              <a:avLst/>
              <a:gdLst/>
              <a:ahLst/>
              <a:cxnLst/>
              <a:rect l="l" t="t" r="r" b="b"/>
              <a:pathLst>
                <a:path w="204" h="204" extrusionOk="0">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grpSp>
        <p:nvGrpSpPr>
          <p:cNvPr id="190" name="Google Shape;190;p12"/>
          <p:cNvGrpSpPr/>
          <p:nvPr/>
        </p:nvGrpSpPr>
        <p:grpSpPr>
          <a:xfrm>
            <a:off x="927312" y="6248302"/>
            <a:ext cx="8118214" cy="495753"/>
            <a:chOff x="994389" y="6091489"/>
            <a:chExt cx="9241943" cy="408098"/>
          </a:xfrm>
        </p:grpSpPr>
        <p:sp>
          <p:nvSpPr>
            <p:cNvPr id="191" name="Google Shape;191;p12"/>
            <p:cNvSpPr/>
            <p:nvPr/>
          </p:nvSpPr>
          <p:spPr>
            <a:xfrm>
              <a:off x="994389" y="6091489"/>
              <a:ext cx="9241943" cy="22802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a:solidFill>
                    <a:srgbClr val="A5A5A5"/>
                  </a:solidFill>
                  <a:latin typeface="Calibri"/>
                  <a:ea typeface="Calibri"/>
                  <a:cs typeface="Calibri"/>
                  <a:sym typeface="Calibri"/>
                </a:rPr>
                <a:t>Whittaker, Elizabeth, and Robin M. Kowalski. "Cyberbullying via social media." Journal of School Violence 14.1 (2015): 11-29.</a:t>
              </a:r>
              <a:endParaRPr sz="1200">
                <a:solidFill>
                  <a:srgbClr val="A5A5A5"/>
                </a:solidFill>
                <a:latin typeface="Calibri"/>
                <a:ea typeface="Calibri"/>
                <a:cs typeface="Calibri"/>
                <a:sym typeface="Calibri"/>
              </a:endParaRPr>
            </a:p>
          </p:txBody>
        </p:sp>
        <p:sp>
          <p:nvSpPr>
            <p:cNvPr id="192" name="Google Shape;192;p12"/>
            <p:cNvSpPr/>
            <p:nvPr/>
          </p:nvSpPr>
          <p:spPr>
            <a:xfrm>
              <a:off x="994389" y="6271565"/>
              <a:ext cx="8265031" cy="22802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200">
                  <a:solidFill>
                    <a:srgbClr val="A5A5A5"/>
                  </a:solidFill>
                  <a:latin typeface="Calibri"/>
                  <a:ea typeface="Calibri"/>
                  <a:cs typeface="Calibri"/>
                  <a:sym typeface="Calibri"/>
                </a:rPr>
                <a:t>https://www.cox.com/content/dam/cox/aboutus/documents/tween-internet-safety-survey.pdf</a:t>
              </a:r>
              <a:endParaRPr sz="1200">
                <a:solidFill>
                  <a:srgbClr val="A5A5A5"/>
                </a:solidFill>
                <a:latin typeface="Calibri"/>
                <a:ea typeface="Calibri"/>
                <a:cs typeface="Calibri"/>
                <a:sym typeface="Calibri"/>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13"/>
          <p:cNvSpPr txBox="1"/>
          <p:nvPr/>
        </p:nvSpPr>
        <p:spPr>
          <a:xfrm>
            <a:off x="262373" y="1367820"/>
            <a:ext cx="8619283"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Detecting textual cyberbullying is challenging</a:t>
            </a:r>
            <a:endParaRPr sz="3600">
              <a:solidFill>
                <a:srgbClr val="7F7F7F"/>
              </a:solidFill>
              <a:latin typeface="Calibri"/>
              <a:ea typeface="Calibri"/>
              <a:cs typeface="Calibri"/>
              <a:sym typeface="Calibri"/>
            </a:endParaRPr>
          </a:p>
        </p:txBody>
      </p:sp>
      <p:grpSp>
        <p:nvGrpSpPr>
          <p:cNvPr id="199" name="Google Shape;199;p13"/>
          <p:cNvGrpSpPr/>
          <p:nvPr/>
        </p:nvGrpSpPr>
        <p:grpSpPr>
          <a:xfrm>
            <a:off x="139700" y="2835733"/>
            <a:ext cx="2811528" cy="2420789"/>
            <a:chOff x="139700" y="2835733"/>
            <a:chExt cx="2811528" cy="2420789"/>
          </a:xfrm>
        </p:grpSpPr>
        <p:pic>
          <p:nvPicPr>
            <p:cNvPr id="200" name="Google Shape;200;p13"/>
            <p:cNvPicPr preferRelativeResize="0"/>
            <p:nvPr/>
          </p:nvPicPr>
          <p:blipFill rotWithShape="1">
            <a:blip r:embed="rId3">
              <a:alphaModFix/>
            </a:blip>
            <a:srcRect/>
            <a:stretch/>
          </p:blipFill>
          <p:spPr>
            <a:xfrm>
              <a:off x="139700" y="2835733"/>
              <a:ext cx="2811528" cy="1882980"/>
            </a:xfrm>
            <a:prstGeom prst="rect">
              <a:avLst/>
            </a:prstGeom>
            <a:noFill/>
            <a:ln>
              <a:noFill/>
            </a:ln>
          </p:spPr>
        </p:pic>
        <p:sp>
          <p:nvSpPr>
            <p:cNvPr id="201" name="Google Shape;201;p13"/>
            <p:cNvSpPr txBox="1"/>
            <p:nvPr/>
          </p:nvSpPr>
          <p:spPr>
            <a:xfrm>
              <a:off x="727493" y="4917968"/>
              <a:ext cx="1874296" cy="33855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600">
                  <a:solidFill>
                    <a:schemeClr val="dk1"/>
                  </a:solidFill>
                  <a:latin typeface="Calibri"/>
                  <a:ea typeface="Calibri"/>
                  <a:cs typeface="Calibri"/>
                  <a:sym typeface="Calibri"/>
                </a:rPr>
                <a:t>Context is</a:t>
              </a:r>
              <a:r>
                <a:rPr lang="id-ID" sz="1600">
                  <a:solidFill>
                    <a:srgbClr val="A5A5A5"/>
                  </a:solidFill>
                  <a:latin typeface="Calibri"/>
                  <a:ea typeface="Calibri"/>
                  <a:cs typeface="Calibri"/>
                  <a:sym typeface="Calibri"/>
                </a:rPr>
                <a:t> </a:t>
              </a:r>
              <a:r>
                <a:rPr lang="id-ID" sz="1600">
                  <a:solidFill>
                    <a:schemeClr val="accent2"/>
                  </a:solidFill>
                  <a:latin typeface="Calibri"/>
                  <a:ea typeface="Calibri"/>
                  <a:cs typeface="Calibri"/>
                  <a:sym typeface="Calibri"/>
                </a:rPr>
                <a:t>subjective</a:t>
              </a:r>
              <a:endParaRPr sz="1600">
                <a:solidFill>
                  <a:srgbClr val="A5A5A5"/>
                </a:solidFill>
                <a:latin typeface="Calibri"/>
                <a:ea typeface="Calibri"/>
                <a:cs typeface="Calibri"/>
                <a:sym typeface="Calibri"/>
              </a:endParaRPr>
            </a:p>
          </p:txBody>
        </p:sp>
      </p:grpSp>
      <p:grpSp>
        <p:nvGrpSpPr>
          <p:cNvPr id="202" name="Google Shape;202;p13"/>
          <p:cNvGrpSpPr/>
          <p:nvPr/>
        </p:nvGrpSpPr>
        <p:grpSpPr>
          <a:xfrm>
            <a:off x="5889386" y="2835736"/>
            <a:ext cx="3131970" cy="2420385"/>
            <a:chOff x="5551727" y="3120137"/>
            <a:chExt cx="2608667" cy="2306994"/>
          </a:xfrm>
        </p:grpSpPr>
        <p:pic>
          <p:nvPicPr>
            <p:cNvPr id="203" name="Google Shape;203;p13"/>
            <p:cNvPicPr preferRelativeResize="0"/>
            <p:nvPr/>
          </p:nvPicPr>
          <p:blipFill rotWithShape="1">
            <a:blip r:embed="rId4">
              <a:alphaModFix/>
            </a:blip>
            <a:srcRect/>
            <a:stretch/>
          </p:blipFill>
          <p:spPr>
            <a:xfrm>
              <a:off x="5551727" y="3120137"/>
              <a:ext cx="2608667" cy="1794763"/>
            </a:xfrm>
            <a:prstGeom prst="rect">
              <a:avLst/>
            </a:prstGeom>
            <a:noFill/>
            <a:ln>
              <a:noFill/>
            </a:ln>
          </p:spPr>
        </p:pic>
        <p:sp>
          <p:nvSpPr>
            <p:cNvPr id="204" name="Google Shape;204;p13"/>
            <p:cNvSpPr txBox="1"/>
            <p:nvPr/>
          </p:nvSpPr>
          <p:spPr>
            <a:xfrm>
              <a:off x="6110903" y="5104438"/>
              <a:ext cx="1490313" cy="32269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600">
                  <a:solidFill>
                    <a:schemeClr val="accent2"/>
                  </a:solidFill>
                  <a:latin typeface="Calibri"/>
                  <a:ea typeface="Calibri"/>
                  <a:cs typeface="Calibri"/>
                  <a:sym typeface="Calibri"/>
                </a:rPr>
                <a:t>Fast evolving</a:t>
              </a:r>
              <a:r>
                <a:rPr lang="id-ID" sz="1600">
                  <a:solidFill>
                    <a:srgbClr val="A5A5A5"/>
                  </a:solidFill>
                  <a:latin typeface="Calibri"/>
                  <a:ea typeface="Calibri"/>
                  <a:cs typeface="Calibri"/>
                  <a:sym typeface="Calibri"/>
                </a:rPr>
                <a:t> </a:t>
              </a:r>
              <a:r>
                <a:rPr lang="id-ID" sz="1600">
                  <a:solidFill>
                    <a:schemeClr val="dk1"/>
                  </a:solidFill>
                  <a:latin typeface="Calibri"/>
                  <a:ea typeface="Calibri"/>
                  <a:cs typeface="Calibri"/>
                  <a:sym typeface="Calibri"/>
                </a:rPr>
                <a:t>words</a:t>
              </a:r>
              <a:endParaRPr sz="1600">
                <a:solidFill>
                  <a:schemeClr val="dk1"/>
                </a:solidFill>
                <a:latin typeface="Calibri"/>
                <a:ea typeface="Calibri"/>
                <a:cs typeface="Calibri"/>
                <a:sym typeface="Calibri"/>
              </a:endParaRPr>
            </a:p>
          </p:txBody>
        </p:sp>
      </p:grpSp>
      <p:grpSp>
        <p:nvGrpSpPr>
          <p:cNvPr id="205" name="Google Shape;205;p13"/>
          <p:cNvGrpSpPr/>
          <p:nvPr/>
        </p:nvGrpSpPr>
        <p:grpSpPr>
          <a:xfrm>
            <a:off x="2951228" y="2835736"/>
            <a:ext cx="3178380" cy="2402604"/>
            <a:chOff x="3121313" y="4033736"/>
            <a:chExt cx="2896830" cy="2167621"/>
          </a:xfrm>
        </p:grpSpPr>
        <p:pic>
          <p:nvPicPr>
            <p:cNvPr id="206" name="Google Shape;206;p13"/>
            <p:cNvPicPr preferRelativeResize="0"/>
            <p:nvPr/>
          </p:nvPicPr>
          <p:blipFill rotWithShape="1">
            <a:blip r:embed="rId5">
              <a:alphaModFix/>
            </a:blip>
            <a:srcRect/>
            <a:stretch/>
          </p:blipFill>
          <p:spPr>
            <a:xfrm>
              <a:off x="3121313" y="4033736"/>
              <a:ext cx="2896830" cy="1853971"/>
            </a:xfrm>
            <a:prstGeom prst="rect">
              <a:avLst/>
            </a:prstGeom>
            <a:noFill/>
            <a:ln>
              <a:noFill/>
            </a:ln>
          </p:spPr>
        </p:pic>
        <p:sp>
          <p:nvSpPr>
            <p:cNvPr id="207" name="Google Shape;207;p13"/>
            <p:cNvSpPr txBox="1"/>
            <p:nvPr/>
          </p:nvSpPr>
          <p:spPr>
            <a:xfrm>
              <a:off x="3398709" y="5895915"/>
              <a:ext cx="2342049" cy="305442"/>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600">
                  <a:solidFill>
                    <a:schemeClr val="dk1"/>
                  </a:solidFill>
                  <a:latin typeface="Calibri"/>
                  <a:ea typeface="Calibri"/>
                  <a:cs typeface="Calibri"/>
                  <a:sym typeface="Calibri"/>
                </a:rPr>
                <a:t>Different</a:t>
              </a:r>
              <a:r>
                <a:rPr lang="id-ID" sz="1600">
                  <a:solidFill>
                    <a:srgbClr val="A5A5A5"/>
                  </a:solidFill>
                  <a:latin typeface="Calibri"/>
                  <a:ea typeface="Calibri"/>
                  <a:cs typeface="Calibri"/>
                  <a:sym typeface="Calibri"/>
                </a:rPr>
                <a:t> </a:t>
              </a:r>
              <a:r>
                <a:rPr lang="id-ID" sz="1600">
                  <a:solidFill>
                    <a:schemeClr val="accent2"/>
                  </a:solidFill>
                  <a:latin typeface="Calibri"/>
                  <a:ea typeface="Calibri"/>
                  <a:cs typeface="Calibri"/>
                  <a:sym typeface="Calibri"/>
                </a:rPr>
                <a:t>Topics</a:t>
              </a:r>
              <a:r>
                <a:rPr lang="id-ID" sz="1600">
                  <a:solidFill>
                    <a:srgbClr val="A5A5A5"/>
                  </a:solidFill>
                  <a:latin typeface="Calibri"/>
                  <a:ea typeface="Calibri"/>
                  <a:cs typeface="Calibri"/>
                  <a:sym typeface="Calibri"/>
                </a:rPr>
                <a:t>  </a:t>
              </a:r>
              <a:r>
                <a:rPr lang="id-ID" sz="1600">
                  <a:solidFill>
                    <a:schemeClr val="dk1"/>
                  </a:solidFill>
                  <a:latin typeface="Calibri"/>
                  <a:ea typeface="Calibri"/>
                  <a:cs typeface="Calibri"/>
                  <a:sym typeface="Calibri"/>
                </a:rPr>
                <a:t>across</a:t>
              </a:r>
              <a:r>
                <a:rPr lang="id-ID" sz="1600">
                  <a:solidFill>
                    <a:srgbClr val="A5A5A5"/>
                  </a:solidFill>
                  <a:latin typeface="Calibri"/>
                  <a:ea typeface="Calibri"/>
                  <a:cs typeface="Calibri"/>
                  <a:sym typeface="Calibri"/>
                </a:rPr>
                <a:t> </a:t>
              </a:r>
              <a:r>
                <a:rPr lang="id-ID" sz="1600">
                  <a:solidFill>
                    <a:schemeClr val="accent2"/>
                  </a:solidFill>
                  <a:latin typeface="Calibri"/>
                  <a:ea typeface="Calibri"/>
                  <a:cs typeface="Calibri"/>
                  <a:sym typeface="Calibri"/>
                </a:rPr>
                <a:t>SMPs</a:t>
              </a:r>
              <a:endParaRPr sz="1600">
                <a:solidFill>
                  <a:srgbClr val="A5A5A5"/>
                </a:solidFill>
                <a:latin typeface="Calibri"/>
                <a:ea typeface="Calibri"/>
                <a:cs typeface="Calibri"/>
                <a:sym typeface="Calibri"/>
              </a:endParaRPr>
            </a:p>
          </p:txBody>
        </p:sp>
      </p:grpSp>
      <p:sp>
        <p:nvSpPr>
          <p:cNvPr id="208" name="Google Shape;208;p13"/>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209" name="Google Shape;209;p13"/>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210" name="Google Shape;210;p13"/>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211" name="Google Shape;211;p13"/>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212" name="Google Shape;212;p13"/>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213" name="Google Shape;213;p13"/>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grpSp>
        <p:nvGrpSpPr>
          <p:cNvPr id="218" name="Google Shape;218;p14"/>
          <p:cNvGrpSpPr/>
          <p:nvPr/>
        </p:nvGrpSpPr>
        <p:grpSpPr>
          <a:xfrm>
            <a:off x="0" y="6325041"/>
            <a:ext cx="9144000" cy="564356"/>
            <a:chOff x="2" y="6293643"/>
            <a:chExt cx="9144000" cy="564356"/>
          </a:xfrm>
        </p:grpSpPr>
        <p:sp>
          <p:nvSpPr>
            <p:cNvPr id="219" name="Google Shape;219;p14"/>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220" name="Google Shape;220;p14"/>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221" name="Google Shape;221;p14"/>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222" name="Google Shape;222;p14"/>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223" name="Google Shape;223;p14"/>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224" name="Google Shape;224;p14"/>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sp>
        <p:nvSpPr>
          <p:cNvPr id="225" name="Google Shape;225;p14"/>
          <p:cNvSpPr txBox="1"/>
          <p:nvPr/>
        </p:nvSpPr>
        <p:spPr>
          <a:xfrm>
            <a:off x="2024407" y="422593"/>
            <a:ext cx="553318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3600"/>
              <a:buFont typeface="Calibri"/>
              <a:buNone/>
            </a:pPr>
            <a:r>
              <a:rPr lang="id-ID" sz="3600">
                <a:solidFill>
                  <a:srgbClr val="7F7F7F"/>
                </a:solidFill>
                <a:latin typeface="Calibri"/>
                <a:ea typeface="Calibri"/>
                <a:cs typeface="Calibri"/>
                <a:sym typeface="Calibri"/>
              </a:rPr>
              <a:t>Existing Work</a:t>
            </a:r>
            <a:endParaRPr sz="3600">
              <a:solidFill>
                <a:srgbClr val="7F7F7F"/>
              </a:solidFill>
              <a:latin typeface="Calibri"/>
              <a:ea typeface="Calibri"/>
              <a:cs typeface="Calibri"/>
              <a:sym typeface="Calibri"/>
            </a:endParaRPr>
          </a:p>
        </p:txBody>
      </p:sp>
      <p:sp>
        <p:nvSpPr>
          <p:cNvPr id="226" name="Google Shape;226;p14"/>
          <p:cNvSpPr/>
          <p:nvPr/>
        </p:nvSpPr>
        <p:spPr>
          <a:xfrm rot="-5400000">
            <a:off x="377080" y="3585667"/>
            <a:ext cx="128532" cy="128795"/>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27" name="Google Shape;227;p14"/>
          <p:cNvSpPr txBox="1"/>
          <p:nvPr/>
        </p:nvSpPr>
        <p:spPr>
          <a:xfrm>
            <a:off x="6876749" y="1591900"/>
            <a:ext cx="2143029" cy="64864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825" b="1">
                <a:solidFill>
                  <a:schemeClr val="dk1"/>
                </a:solidFill>
                <a:latin typeface="Calibri"/>
                <a:ea typeface="Calibri"/>
                <a:cs typeface="Calibri"/>
                <a:sym typeface="Calibri"/>
              </a:rPr>
              <a:t>Dataset: Twitter(16k),</a:t>
            </a:r>
            <a:endParaRPr/>
          </a:p>
          <a:p>
            <a:pPr marL="0" marR="0" lvl="0" indent="0" algn="ctr" rtl="0">
              <a:spcBef>
                <a:spcPts val="0"/>
              </a:spcBef>
              <a:spcAft>
                <a:spcPts val="0"/>
              </a:spcAft>
              <a:buNone/>
            </a:pPr>
            <a:r>
              <a:rPr lang="id-ID" sz="825" b="1">
                <a:solidFill>
                  <a:schemeClr val="dk1"/>
                </a:solidFill>
                <a:latin typeface="Calibri"/>
                <a:ea typeface="Calibri"/>
                <a:cs typeface="Calibri"/>
                <a:sym typeface="Calibri"/>
              </a:rPr>
              <a:t>Features: Task specific embeddings</a:t>
            </a:r>
            <a:endParaRPr sz="825" b="1">
              <a:solidFill>
                <a:schemeClr val="dk1"/>
              </a:solidFill>
              <a:latin typeface="Calibri"/>
              <a:ea typeface="Calibri"/>
              <a:cs typeface="Calibri"/>
              <a:sym typeface="Calibri"/>
            </a:endParaRPr>
          </a:p>
          <a:p>
            <a:pPr marL="0" marR="0" lvl="0" indent="0" algn="ctr" rtl="0">
              <a:spcBef>
                <a:spcPts val="0"/>
              </a:spcBef>
              <a:spcAft>
                <a:spcPts val="0"/>
              </a:spcAft>
              <a:buNone/>
            </a:pPr>
            <a:r>
              <a:rPr lang="id-ID" sz="825" b="1">
                <a:solidFill>
                  <a:schemeClr val="dk1"/>
                </a:solidFill>
                <a:latin typeface="Calibri"/>
                <a:ea typeface="Calibri"/>
                <a:cs typeface="Calibri"/>
                <a:sym typeface="Calibri"/>
              </a:rPr>
              <a:t>Models: Gradient Boosting Decision Trees</a:t>
            </a:r>
            <a:endParaRPr sz="825" b="1">
              <a:solidFill>
                <a:schemeClr val="dk1"/>
              </a:solidFill>
              <a:latin typeface="Calibri"/>
              <a:ea typeface="Calibri"/>
              <a:cs typeface="Calibri"/>
              <a:sym typeface="Calibri"/>
            </a:endParaRPr>
          </a:p>
        </p:txBody>
      </p:sp>
      <p:sp>
        <p:nvSpPr>
          <p:cNvPr id="228" name="Google Shape;228;p14"/>
          <p:cNvSpPr txBox="1"/>
          <p:nvPr/>
        </p:nvSpPr>
        <p:spPr>
          <a:xfrm>
            <a:off x="2996108" y="1418537"/>
            <a:ext cx="1345240" cy="22929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1350"/>
              <a:buFont typeface="Calibri"/>
              <a:buNone/>
            </a:pPr>
            <a:r>
              <a:rPr lang="id-ID" sz="1350" b="1">
                <a:solidFill>
                  <a:srgbClr val="7F7F7F"/>
                </a:solidFill>
                <a:latin typeface="Calibri"/>
                <a:ea typeface="Calibri"/>
                <a:cs typeface="Calibri"/>
                <a:sym typeface="Calibri"/>
              </a:rPr>
              <a:t>2011</a:t>
            </a:r>
            <a:endParaRPr sz="1800">
              <a:solidFill>
                <a:schemeClr val="dk1"/>
              </a:solidFill>
              <a:latin typeface="Calibri"/>
              <a:ea typeface="Calibri"/>
              <a:cs typeface="Calibri"/>
              <a:sym typeface="Calibri"/>
            </a:endParaRPr>
          </a:p>
        </p:txBody>
      </p:sp>
      <p:sp>
        <p:nvSpPr>
          <p:cNvPr id="229" name="Google Shape;229;p14"/>
          <p:cNvSpPr txBox="1"/>
          <p:nvPr/>
        </p:nvSpPr>
        <p:spPr>
          <a:xfrm>
            <a:off x="2524821" y="1633952"/>
            <a:ext cx="2341784" cy="7254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825"/>
              <a:buFont typeface="Calibri"/>
              <a:buNone/>
            </a:pPr>
            <a:r>
              <a:rPr lang="id-ID" sz="825" b="1">
                <a:solidFill>
                  <a:schemeClr val="dk1"/>
                </a:solidFill>
                <a:latin typeface="Calibri"/>
                <a:ea typeface="Calibri"/>
                <a:cs typeface="Calibri"/>
                <a:sym typeface="Calibri"/>
              </a:rPr>
              <a:t>Dataset: Youtube(4500), Formspring(3915)</a:t>
            </a:r>
            <a:endParaRPr/>
          </a:p>
          <a:p>
            <a:pPr marL="0" marR="0" lvl="0" indent="0" algn="ctr" rtl="0">
              <a:spcBef>
                <a:spcPts val="0"/>
              </a:spcBef>
              <a:spcAft>
                <a:spcPts val="0"/>
              </a:spcAft>
              <a:buClr>
                <a:schemeClr val="dk1"/>
              </a:buClr>
              <a:buSzPts val="825"/>
              <a:buFont typeface="Calibri"/>
              <a:buNone/>
            </a:pPr>
            <a:r>
              <a:rPr lang="id-ID" sz="825" b="1">
                <a:solidFill>
                  <a:schemeClr val="dk1"/>
                </a:solidFill>
                <a:latin typeface="Calibri"/>
                <a:ea typeface="Calibri"/>
                <a:cs typeface="Calibri"/>
                <a:sym typeface="Calibri"/>
              </a:rPr>
              <a:t>Features:  TF-IDF, Swear Word statistics , Sentiment Lexicons </a:t>
            </a:r>
            <a:endParaRPr/>
          </a:p>
          <a:p>
            <a:pPr marL="0" marR="0" lvl="0" indent="0" algn="ctr" rtl="0">
              <a:spcBef>
                <a:spcPts val="0"/>
              </a:spcBef>
              <a:spcAft>
                <a:spcPts val="0"/>
              </a:spcAft>
              <a:buClr>
                <a:schemeClr val="dk1"/>
              </a:buClr>
              <a:buSzPts val="825"/>
              <a:buFont typeface="Calibri"/>
              <a:buNone/>
            </a:pPr>
            <a:r>
              <a:rPr lang="id-ID" sz="825" b="1">
                <a:solidFill>
                  <a:schemeClr val="dk1"/>
                </a:solidFill>
                <a:latin typeface="Calibri"/>
                <a:ea typeface="Calibri"/>
                <a:cs typeface="Calibri"/>
                <a:sym typeface="Calibri"/>
              </a:rPr>
              <a:t>Models: Naive Bayes, SVM, J48, Jrip</a:t>
            </a:r>
            <a:endParaRPr sz="825" b="1">
              <a:solidFill>
                <a:schemeClr val="dk1"/>
              </a:solidFill>
              <a:latin typeface="Calibri"/>
              <a:ea typeface="Calibri"/>
              <a:cs typeface="Calibri"/>
              <a:sym typeface="Calibri"/>
            </a:endParaRPr>
          </a:p>
          <a:p>
            <a:pPr marL="0" marR="0" lvl="0" indent="0" algn="ctr" rtl="0">
              <a:lnSpc>
                <a:spcPct val="150000"/>
              </a:lnSpc>
              <a:spcBef>
                <a:spcPts val="0"/>
              </a:spcBef>
              <a:spcAft>
                <a:spcPts val="0"/>
              </a:spcAft>
              <a:buClr>
                <a:schemeClr val="dk1"/>
              </a:buClr>
              <a:buSzPts val="825"/>
              <a:buFont typeface="Calibri"/>
              <a:buNone/>
            </a:pPr>
            <a:endParaRPr sz="825" b="1">
              <a:solidFill>
                <a:schemeClr val="dk1"/>
              </a:solidFill>
              <a:latin typeface="Calibri"/>
              <a:ea typeface="Calibri"/>
              <a:cs typeface="Calibri"/>
              <a:sym typeface="Calibri"/>
            </a:endParaRPr>
          </a:p>
        </p:txBody>
      </p:sp>
      <p:sp>
        <p:nvSpPr>
          <p:cNvPr id="230" name="Google Shape;230;p14"/>
          <p:cNvSpPr/>
          <p:nvPr/>
        </p:nvSpPr>
        <p:spPr>
          <a:xfrm rot="-5400000">
            <a:off x="1895209" y="3256684"/>
            <a:ext cx="50938" cy="7830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31" name="Google Shape;231;p14"/>
          <p:cNvSpPr/>
          <p:nvPr/>
        </p:nvSpPr>
        <p:spPr>
          <a:xfrm rot="-5400000">
            <a:off x="3040104" y="3128264"/>
            <a:ext cx="59998" cy="1030779"/>
          </a:xfrm>
          <a:prstGeom prst="rect">
            <a:avLst/>
          </a:prstGeom>
          <a:solidFill>
            <a:schemeClr val="accent3"/>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32" name="Google Shape;232;p14"/>
          <p:cNvSpPr/>
          <p:nvPr/>
        </p:nvSpPr>
        <p:spPr>
          <a:xfrm rot="-5400000">
            <a:off x="861217" y="3258564"/>
            <a:ext cx="50938" cy="783000"/>
          </a:xfrm>
          <a:prstGeom prst="rect">
            <a:avLst/>
          </a:pr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nvGrpSpPr>
          <p:cNvPr id="233" name="Google Shape;233;p14"/>
          <p:cNvGrpSpPr/>
          <p:nvPr/>
        </p:nvGrpSpPr>
        <p:grpSpPr>
          <a:xfrm>
            <a:off x="1263669" y="3517704"/>
            <a:ext cx="265509" cy="264717"/>
            <a:chOff x="5918994" y="3280833"/>
            <a:chExt cx="354012" cy="352956"/>
          </a:xfrm>
        </p:grpSpPr>
        <p:sp>
          <p:nvSpPr>
            <p:cNvPr id="234" name="Google Shape;234;p14"/>
            <p:cNvSpPr/>
            <p:nvPr/>
          </p:nvSpPr>
          <p:spPr>
            <a:xfrm>
              <a:off x="6010488" y="3371623"/>
              <a:ext cx="171376" cy="171727"/>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35" name="Google Shape;235;p14"/>
            <p:cNvSpPr/>
            <p:nvPr/>
          </p:nvSpPr>
          <p:spPr>
            <a:xfrm>
              <a:off x="5918994" y="3280833"/>
              <a:ext cx="354012" cy="352956"/>
            </a:xfrm>
            <a:custGeom>
              <a:avLst/>
              <a:gdLst/>
              <a:ahLst/>
              <a:cxnLst/>
              <a:rect l="l" t="t" r="r" b="b"/>
              <a:pathLst>
                <a:path w="423" h="424" extrusionOk="0">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grpSp>
        <p:nvGrpSpPr>
          <p:cNvPr id="236" name="Google Shape;236;p14"/>
          <p:cNvGrpSpPr/>
          <p:nvPr/>
        </p:nvGrpSpPr>
        <p:grpSpPr>
          <a:xfrm>
            <a:off x="2287103" y="3517704"/>
            <a:ext cx="265509" cy="264717"/>
            <a:chOff x="5918994" y="3280833"/>
            <a:chExt cx="354012" cy="352956"/>
          </a:xfrm>
        </p:grpSpPr>
        <p:sp>
          <p:nvSpPr>
            <p:cNvPr id="237" name="Google Shape;237;p14"/>
            <p:cNvSpPr/>
            <p:nvPr/>
          </p:nvSpPr>
          <p:spPr>
            <a:xfrm>
              <a:off x="6010488" y="3371623"/>
              <a:ext cx="171376" cy="171727"/>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38" name="Google Shape;238;p14"/>
            <p:cNvSpPr/>
            <p:nvPr/>
          </p:nvSpPr>
          <p:spPr>
            <a:xfrm>
              <a:off x="5918994" y="3280833"/>
              <a:ext cx="354012" cy="352956"/>
            </a:xfrm>
            <a:custGeom>
              <a:avLst/>
              <a:gdLst/>
              <a:ahLst/>
              <a:cxnLst/>
              <a:rect l="l" t="t" r="r" b="b"/>
              <a:pathLst>
                <a:path w="423" h="424" extrusionOk="0">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cxnSp>
        <p:nvCxnSpPr>
          <p:cNvPr id="239" name="Google Shape;239;p14"/>
          <p:cNvCxnSpPr/>
          <p:nvPr/>
        </p:nvCxnSpPr>
        <p:spPr>
          <a:xfrm rot="10800000">
            <a:off x="1382775" y="2338763"/>
            <a:ext cx="0" cy="1028815"/>
          </a:xfrm>
          <a:prstGeom prst="straightConnector1">
            <a:avLst/>
          </a:prstGeom>
          <a:noFill/>
          <a:ln w="19050" cap="flat" cmpd="sng">
            <a:solidFill>
              <a:srgbClr val="D8D8D8"/>
            </a:solidFill>
            <a:prstDash val="dash"/>
            <a:miter lim="800000"/>
            <a:headEnd type="oval" w="med" len="med"/>
            <a:tailEnd type="oval" w="med" len="med"/>
          </a:ln>
        </p:spPr>
      </p:cxnSp>
      <p:cxnSp>
        <p:nvCxnSpPr>
          <p:cNvPr id="240" name="Google Shape;240;p14"/>
          <p:cNvCxnSpPr/>
          <p:nvPr/>
        </p:nvCxnSpPr>
        <p:spPr>
          <a:xfrm rot="10800000">
            <a:off x="2438385" y="3896883"/>
            <a:ext cx="0" cy="1028815"/>
          </a:xfrm>
          <a:prstGeom prst="straightConnector1">
            <a:avLst/>
          </a:prstGeom>
          <a:noFill/>
          <a:ln w="19050" cap="flat" cmpd="sng">
            <a:solidFill>
              <a:srgbClr val="D8D8D8"/>
            </a:solidFill>
            <a:prstDash val="dash"/>
            <a:miter lim="800000"/>
            <a:headEnd type="oval" w="med" len="med"/>
            <a:tailEnd type="oval" w="med" len="med"/>
          </a:ln>
        </p:spPr>
      </p:cxnSp>
      <p:sp>
        <p:nvSpPr>
          <p:cNvPr id="241" name="Google Shape;241;p14"/>
          <p:cNvSpPr/>
          <p:nvPr/>
        </p:nvSpPr>
        <p:spPr>
          <a:xfrm rot="-5400000">
            <a:off x="5288721" y="3272020"/>
            <a:ext cx="50938" cy="783000"/>
          </a:xfrm>
          <a:prstGeom prst="rect">
            <a:avLst/>
          </a:prstGeom>
          <a:solidFill>
            <a:schemeClr val="accent5"/>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nvGrpSpPr>
          <p:cNvPr id="242" name="Google Shape;242;p14"/>
          <p:cNvGrpSpPr/>
          <p:nvPr/>
        </p:nvGrpSpPr>
        <p:grpSpPr>
          <a:xfrm rot="-5400000">
            <a:off x="5705294" y="3531294"/>
            <a:ext cx="265509" cy="264717"/>
            <a:chOff x="5918994" y="3280833"/>
            <a:chExt cx="354012" cy="352956"/>
          </a:xfrm>
        </p:grpSpPr>
        <p:sp>
          <p:nvSpPr>
            <p:cNvPr id="243" name="Google Shape;243;p14"/>
            <p:cNvSpPr/>
            <p:nvPr/>
          </p:nvSpPr>
          <p:spPr>
            <a:xfrm>
              <a:off x="6010488" y="3371623"/>
              <a:ext cx="171376" cy="171727"/>
            </a:xfrm>
            <a:prstGeom prst="ellipse">
              <a:avLst/>
            </a:prstGeom>
            <a:solidFill>
              <a:schemeClr val="accent5"/>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44" name="Google Shape;244;p14"/>
            <p:cNvSpPr/>
            <p:nvPr/>
          </p:nvSpPr>
          <p:spPr>
            <a:xfrm>
              <a:off x="5918994" y="3280833"/>
              <a:ext cx="354012" cy="352956"/>
            </a:xfrm>
            <a:custGeom>
              <a:avLst/>
              <a:gdLst/>
              <a:ahLst/>
              <a:cxnLst/>
              <a:rect l="l" t="t" r="r" b="b"/>
              <a:pathLst>
                <a:path w="423" h="424" extrusionOk="0">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5"/>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sp>
        <p:nvSpPr>
          <p:cNvPr id="245" name="Google Shape;245;p14"/>
          <p:cNvSpPr/>
          <p:nvPr/>
        </p:nvSpPr>
        <p:spPr>
          <a:xfrm rot="-5400000">
            <a:off x="4231698" y="3242907"/>
            <a:ext cx="45719" cy="810033"/>
          </a:xfrm>
          <a:prstGeom prst="rect">
            <a:avLst/>
          </a:prstGeom>
          <a:solidFill>
            <a:schemeClr val="accent4"/>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nvGrpSpPr>
          <p:cNvPr id="246" name="Google Shape;246;p14"/>
          <p:cNvGrpSpPr/>
          <p:nvPr/>
        </p:nvGrpSpPr>
        <p:grpSpPr>
          <a:xfrm rot="-5400000">
            <a:off x="4658246" y="3531294"/>
            <a:ext cx="265509" cy="264717"/>
            <a:chOff x="5918994" y="3280833"/>
            <a:chExt cx="354012" cy="352956"/>
          </a:xfrm>
        </p:grpSpPr>
        <p:sp>
          <p:nvSpPr>
            <p:cNvPr id="247" name="Google Shape;247;p14"/>
            <p:cNvSpPr/>
            <p:nvPr/>
          </p:nvSpPr>
          <p:spPr>
            <a:xfrm>
              <a:off x="6010488" y="3371623"/>
              <a:ext cx="171376" cy="171727"/>
            </a:xfrm>
            <a:prstGeom prst="ellipse">
              <a:avLst/>
            </a:prstGeom>
            <a:solidFill>
              <a:schemeClr val="accent4"/>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48" name="Google Shape;248;p14"/>
            <p:cNvSpPr/>
            <p:nvPr/>
          </p:nvSpPr>
          <p:spPr>
            <a:xfrm>
              <a:off x="5918994" y="3280833"/>
              <a:ext cx="354012" cy="352956"/>
            </a:xfrm>
            <a:custGeom>
              <a:avLst/>
              <a:gdLst/>
              <a:ahLst/>
              <a:cxnLst/>
              <a:rect l="l" t="t" r="r" b="b"/>
              <a:pathLst>
                <a:path w="423" h="424" extrusionOk="0">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4"/>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grpSp>
        <p:nvGrpSpPr>
          <p:cNvPr id="249" name="Google Shape;249;p14"/>
          <p:cNvGrpSpPr/>
          <p:nvPr/>
        </p:nvGrpSpPr>
        <p:grpSpPr>
          <a:xfrm rot="-5400000">
            <a:off x="3585097" y="3518100"/>
            <a:ext cx="265509" cy="264717"/>
            <a:chOff x="5918994" y="3280833"/>
            <a:chExt cx="354012" cy="352956"/>
          </a:xfrm>
        </p:grpSpPr>
        <p:sp>
          <p:nvSpPr>
            <p:cNvPr id="250" name="Google Shape;250;p14"/>
            <p:cNvSpPr/>
            <p:nvPr/>
          </p:nvSpPr>
          <p:spPr>
            <a:xfrm>
              <a:off x="6010488" y="3371623"/>
              <a:ext cx="171376" cy="171727"/>
            </a:xfrm>
            <a:prstGeom prst="ellipse">
              <a:avLst/>
            </a:prstGeom>
            <a:solidFill>
              <a:schemeClr val="accent3"/>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51" name="Google Shape;251;p14"/>
            <p:cNvSpPr/>
            <p:nvPr/>
          </p:nvSpPr>
          <p:spPr>
            <a:xfrm>
              <a:off x="5918994" y="3280833"/>
              <a:ext cx="354012" cy="352956"/>
            </a:xfrm>
            <a:custGeom>
              <a:avLst/>
              <a:gdLst/>
              <a:ahLst/>
              <a:cxnLst/>
              <a:rect l="l" t="t" r="r" b="b"/>
              <a:pathLst>
                <a:path w="423" h="424" extrusionOk="0">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3"/>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cxnSp>
        <p:nvCxnSpPr>
          <p:cNvPr id="252" name="Google Shape;252;p14"/>
          <p:cNvCxnSpPr/>
          <p:nvPr/>
        </p:nvCxnSpPr>
        <p:spPr>
          <a:xfrm rot="10800000">
            <a:off x="5838048" y="2338762"/>
            <a:ext cx="0" cy="1028815"/>
          </a:xfrm>
          <a:prstGeom prst="straightConnector1">
            <a:avLst/>
          </a:prstGeom>
          <a:noFill/>
          <a:ln w="19050" cap="flat" cmpd="sng">
            <a:solidFill>
              <a:srgbClr val="D8D8D8"/>
            </a:solidFill>
            <a:prstDash val="dash"/>
            <a:miter lim="800000"/>
            <a:headEnd type="oval" w="med" len="med"/>
            <a:tailEnd type="oval" w="med" len="med"/>
          </a:ln>
        </p:spPr>
      </p:cxnSp>
      <p:cxnSp>
        <p:nvCxnSpPr>
          <p:cNvPr id="253" name="Google Shape;253;p14"/>
          <p:cNvCxnSpPr/>
          <p:nvPr/>
        </p:nvCxnSpPr>
        <p:spPr>
          <a:xfrm rot="10800000">
            <a:off x="4791000" y="3896883"/>
            <a:ext cx="0" cy="1028815"/>
          </a:xfrm>
          <a:prstGeom prst="straightConnector1">
            <a:avLst/>
          </a:prstGeom>
          <a:noFill/>
          <a:ln w="19050" cap="flat" cmpd="sng">
            <a:solidFill>
              <a:srgbClr val="D8D8D8"/>
            </a:solidFill>
            <a:prstDash val="dash"/>
            <a:miter lim="800000"/>
            <a:headEnd type="oval" w="med" len="med"/>
            <a:tailEnd type="oval" w="med" len="med"/>
          </a:ln>
        </p:spPr>
      </p:cxnSp>
      <p:cxnSp>
        <p:nvCxnSpPr>
          <p:cNvPr id="254" name="Google Shape;254;p14"/>
          <p:cNvCxnSpPr/>
          <p:nvPr/>
        </p:nvCxnSpPr>
        <p:spPr>
          <a:xfrm rot="10800000">
            <a:off x="3717851" y="2338762"/>
            <a:ext cx="0" cy="1028815"/>
          </a:xfrm>
          <a:prstGeom prst="straightConnector1">
            <a:avLst/>
          </a:prstGeom>
          <a:noFill/>
          <a:ln w="19050" cap="flat" cmpd="sng">
            <a:solidFill>
              <a:srgbClr val="D8D8D8"/>
            </a:solidFill>
            <a:prstDash val="dash"/>
            <a:miter lim="800000"/>
            <a:headEnd type="oval" w="med" len="med"/>
            <a:tailEnd type="oval" w="med" len="med"/>
          </a:ln>
        </p:spPr>
      </p:cxnSp>
      <p:grpSp>
        <p:nvGrpSpPr>
          <p:cNvPr id="255" name="Google Shape;255;p14"/>
          <p:cNvGrpSpPr/>
          <p:nvPr/>
        </p:nvGrpSpPr>
        <p:grpSpPr>
          <a:xfrm>
            <a:off x="8015661" y="3584558"/>
            <a:ext cx="898929" cy="128532"/>
            <a:chOff x="7023997" y="3737650"/>
            <a:chExt cx="898929" cy="128532"/>
          </a:xfrm>
        </p:grpSpPr>
        <p:sp>
          <p:nvSpPr>
            <p:cNvPr id="256" name="Google Shape;256;p14"/>
            <p:cNvSpPr/>
            <p:nvPr/>
          </p:nvSpPr>
          <p:spPr>
            <a:xfrm rot="-5400000">
              <a:off x="7390028" y="3410416"/>
              <a:ext cx="50938" cy="783000"/>
            </a:xfrm>
            <a:prstGeom prst="rect">
              <a:avLst/>
            </a:pr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57" name="Google Shape;257;p14"/>
            <p:cNvSpPr/>
            <p:nvPr/>
          </p:nvSpPr>
          <p:spPr>
            <a:xfrm rot="-5400000">
              <a:off x="7794263" y="3737518"/>
              <a:ext cx="128532" cy="128795"/>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sp>
        <p:nvSpPr>
          <p:cNvPr id="258" name="Google Shape;258;p14"/>
          <p:cNvSpPr txBox="1"/>
          <p:nvPr/>
        </p:nvSpPr>
        <p:spPr>
          <a:xfrm>
            <a:off x="6220125" y="4971681"/>
            <a:ext cx="1345240" cy="50678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1350"/>
              <a:buFont typeface="Calibri"/>
              <a:buNone/>
            </a:pPr>
            <a:r>
              <a:rPr lang="id-ID" sz="1350" b="1">
                <a:solidFill>
                  <a:srgbClr val="7F7F7F"/>
                </a:solidFill>
                <a:latin typeface="Calibri"/>
                <a:ea typeface="Calibri"/>
                <a:cs typeface="Calibri"/>
                <a:sym typeface="Calibri"/>
              </a:rPr>
              <a:t>2016</a:t>
            </a:r>
            <a:endParaRPr sz="1800">
              <a:solidFill>
                <a:schemeClr val="dk1"/>
              </a:solidFill>
              <a:latin typeface="Calibri"/>
              <a:ea typeface="Calibri"/>
              <a:cs typeface="Calibri"/>
              <a:sym typeface="Calibri"/>
            </a:endParaRPr>
          </a:p>
        </p:txBody>
      </p:sp>
      <p:sp>
        <p:nvSpPr>
          <p:cNvPr id="259" name="Google Shape;259;p14"/>
          <p:cNvSpPr txBox="1"/>
          <p:nvPr/>
        </p:nvSpPr>
        <p:spPr>
          <a:xfrm>
            <a:off x="5794842" y="5156951"/>
            <a:ext cx="2450350" cy="7254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825" b="1">
                <a:solidFill>
                  <a:schemeClr val="dk1"/>
                </a:solidFill>
                <a:latin typeface="Calibri"/>
                <a:ea typeface="Calibri"/>
                <a:cs typeface="Calibri"/>
                <a:sym typeface="Calibri"/>
              </a:rPr>
              <a:t>Dataset: Yahoo finance(759k), Yahoo News(1390k)</a:t>
            </a:r>
            <a:endParaRPr/>
          </a:p>
          <a:p>
            <a:pPr marL="0" marR="0" lvl="0" indent="0" algn="ctr" rtl="0">
              <a:spcBef>
                <a:spcPts val="0"/>
              </a:spcBef>
              <a:spcAft>
                <a:spcPts val="0"/>
              </a:spcAft>
              <a:buNone/>
            </a:pPr>
            <a:r>
              <a:rPr lang="id-ID" sz="825" b="1">
                <a:solidFill>
                  <a:schemeClr val="dk1"/>
                </a:solidFill>
                <a:latin typeface="Calibri"/>
                <a:ea typeface="Calibri"/>
                <a:cs typeface="Calibri"/>
                <a:sym typeface="Calibri"/>
              </a:rPr>
              <a:t>Features:  word and charcter n-grams, linguistic features, syntactics and distributional semantics</a:t>
            </a:r>
            <a:endParaRPr sz="825" b="1">
              <a:solidFill>
                <a:schemeClr val="dk1"/>
              </a:solidFill>
              <a:latin typeface="Calibri"/>
              <a:ea typeface="Calibri"/>
              <a:cs typeface="Calibri"/>
              <a:sym typeface="Calibri"/>
            </a:endParaRPr>
          </a:p>
          <a:p>
            <a:pPr marL="0" marR="0" lvl="0" indent="0" algn="ctr" rtl="0">
              <a:spcBef>
                <a:spcPts val="0"/>
              </a:spcBef>
              <a:spcAft>
                <a:spcPts val="0"/>
              </a:spcAft>
              <a:buNone/>
            </a:pPr>
            <a:r>
              <a:rPr lang="id-ID" sz="825" b="1">
                <a:solidFill>
                  <a:schemeClr val="dk1"/>
                </a:solidFill>
                <a:latin typeface="Calibri"/>
                <a:ea typeface="Calibri"/>
                <a:cs typeface="Calibri"/>
                <a:sym typeface="Calibri"/>
              </a:rPr>
              <a:t>Models: Vowpal Wabbits regression model</a:t>
            </a:r>
            <a:endParaRPr/>
          </a:p>
        </p:txBody>
      </p:sp>
      <p:sp>
        <p:nvSpPr>
          <p:cNvPr id="260" name="Google Shape;260;p14"/>
          <p:cNvSpPr txBox="1"/>
          <p:nvPr/>
        </p:nvSpPr>
        <p:spPr>
          <a:xfrm>
            <a:off x="5194001" y="1401344"/>
            <a:ext cx="1345240" cy="50678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1350"/>
              <a:buFont typeface="Calibri"/>
              <a:buNone/>
            </a:pPr>
            <a:r>
              <a:rPr lang="id-ID" sz="1350" b="1">
                <a:solidFill>
                  <a:srgbClr val="7F7F7F"/>
                </a:solidFill>
                <a:latin typeface="Calibri"/>
                <a:ea typeface="Calibri"/>
                <a:cs typeface="Calibri"/>
                <a:sym typeface="Calibri"/>
              </a:rPr>
              <a:t>2015</a:t>
            </a:r>
            <a:endParaRPr sz="1800">
              <a:solidFill>
                <a:schemeClr val="dk1"/>
              </a:solidFill>
              <a:latin typeface="Calibri"/>
              <a:ea typeface="Calibri"/>
              <a:cs typeface="Calibri"/>
              <a:sym typeface="Calibri"/>
            </a:endParaRPr>
          </a:p>
        </p:txBody>
      </p:sp>
      <p:sp>
        <p:nvSpPr>
          <p:cNvPr id="261" name="Google Shape;261;p14"/>
          <p:cNvSpPr txBox="1"/>
          <p:nvPr/>
        </p:nvSpPr>
        <p:spPr>
          <a:xfrm>
            <a:off x="4743274" y="1638956"/>
            <a:ext cx="2361375" cy="725476"/>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825" b="1">
                <a:solidFill>
                  <a:schemeClr val="dk1"/>
                </a:solidFill>
                <a:latin typeface="Calibri"/>
                <a:ea typeface="Calibri"/>
                <a:cs typeface="Calibri"/>
                <a:sym typeface="Calibri"/>
              </a:rPr>
              <a:t>Dataset: Yahoo(951k), Ask.fm(91k)</a:t>
            </a:r>
            <a:endParaRPr/>
          </a:p>
          <a:p>
            <a:pPr marL="0" marR="0" lvl="0" indent="0" algn="ctr" rtl="0">
              <a:spcBef>
                <a:spcPts val="0"/>
              </a:spcBef>
              <a:spcAft>
                <a:spcPts val="0"/>
              </a:spcAft>
              <a:buNone/>
            </a:pPr>
            <a:r>
              <a:rPr lang="id-ID" sz="825" b="1">
                <a:solidFill>
                  <a:schemeClr val="dk1"/>
                </a:solidFill>
                <a:latin typeface="Calibri"/>
                <a:ea typeface="Calibri"/>
                <a:cs typeface="Calibri"/>
                <a:sym typeface="Calibri"/>
              </a:rPr>
              <a:t>Features:  paragraph2vec, bag of words </a:t>
            </a:r>
            <a:endParaRPr/>
          </a:p>
          <a:p>
            <a:pPr marL="0" marR="0" lvl="0" indent="0" algn="ctr" rtl="0">
              <a:spcBef>
                <a:spcPts val="0"/>
              </a:spcBef>
              <a:spcAft>
                <a:spcPts val="0"/>
              </a:spcAft>
              <a:buNone/>
            </a:pPr>
            <a:r>
              <a:rPr lang="id-ID" sz="825" b="1">
                <a:solidFill>
                  <a:schemeClr val="dk1"/>
                </a:solidFill>
                <a:latin typeface="Calibri"/>
                <a:ea typeface="Calibri"/>
                <a:cs typeface="Calibri"/>
                <a:sym typeface="Calibri"/>
              </a:rPr>
              <a:t>Models: CBOW, SVM</a:t>
            </a:r>
            <a:endParaRPr/>
          </a:p>
        </p:txBody>
      </p:sp>
      <p:sp>
        <p:nvSpPr>
          <p:cNvPr id="262" name="Google Shape;262;p14"/>
          <p:cNvSpPr txBox="1"/>
          <p:nvPr/>
        </p:nvSpPr>
        <p:spPr>
          <a:xfrm>
            <a:off x="7255429" y="1401344"/>
            <a:ext cx="1345240" cy="50678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1350"/>
              <a:buFont typeface="Calibri"/>
              <a:buNone/>
            </a:pPr>
            <a:r>
              <a:rPr lang="id-ID" sz="1350" b="1">
                <a:solidFill>
                  <a:srgbClr val="7F7F7F"/>
                </a:solidFill>
                <a:latin typeface="Calibri"/>
                <a:ea typeface="Calibri"/>
                <a:cs typeface="Calibri"/>
                <a:sym typeface="Calibri"/>
              </a:rPr>
              <a:t>2017</a:t>
            </a:r>
            <a:endParaRPr sz="1800">
              <a:solidFill>
                <a:schemeClr val="dk1"/>
              </a:solidFill>
              <a:latin typeface="Calibri"/>
              <a:ea typeface="Calibri"/>
              <a:cs typeface="Calibri"/>
              <a:sym typeface="Calibri"/>
            </a:endParaRPr>
          </a:p>
        </p:txBody>
      </p:sp>
      <p:sp>
        <p:nvSpPr>
          <p:cNvPr id="263" name="Google Shape;263;p14"/>
          <p:cNvSpPr/>
          <p:nvPr/>
        </p:nvSpPr>
        <p:spPr>
          <a:xfrm rot="-5400000">
            <a:off x="7357309" y="3257324"/>
            <a:ext cx="50938" cy="783000"/>
          </a:xfrm>
          <a:prstGeom prst="rect">
            <a:avLst/>
          </a:pr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64" name="Google Shape;264;p14"/>
          <p:cNvSpPr/>
          <p:nvPr/>
        </p:nvSpPr>
        <p:spPr>
          <a:xfrm rot="-5400000">
            <a:off x="6323317" y="3259204"/>
            <a:ext cx="50938" cy="783000"/>
          </a:xfrm>
          <a:prstGeom prst="rect">
            <a:avLst/>
          </a:pr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nvGrpSpPr>
          <p:cNvPr id="265" name="Google Shape;265;p14"/>
          <p:cNvGrpSpPr/>
          <p:nvPr/>
        </p:nvGrpSpPr>
        <p:grpSpPr>
          <a:xfrm>
            <a:off x="6725769" y="3518344"/>
            <a:ext cx="265509" cy="264717"/>
            <a:chOff x="5918994" y="3280833"/>
            <a:chExt cx="354012" cy="352956"/>
          </a:xfrm>
        </p:grpSpPr>
        <p:sp>
          <p:nvSpPr>
            <p:cNvPr id="266" name="Google Shape;266;p14"/>
            <p:cNvSpPr/>
            <p:nvPr/>
          </p:nvSpPr>
          <p:spPr>
            <a:xfrm>
              <a:off x="6010488" y="3371623"/>
              <a:ext cx="171376" cy="171727"/>
            </a:xfrm>
            <a:prstGeom prst="ellipse">
              <a:avLst/>
            </a:pr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67" name="Google Shape;267;p14"/>
            <p:cNvSpPr/>
            <p:nvPr/>
          </p:nvSpPr>
          <p:spPr>
            <a:xfrm>
              <a:off x="5918994" y="3280833"/>
              <a:ext cx="354012" cy="352956"/>
            </a:xfrm>
            <a:custGeom>
              <a:avLst/>
              <a:gdLst/>
              <a:ahLst/>
              <a:cxnLst/>
              <a:rect l="l" t="t" r="r" b="b"/>
              <a:pathLst>
                <a:path w="423" h="424" extrusionOk="0">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1"/>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grpSp>
        <p:nvGrpSpPr>
          <p:cNvPr id="268" name="Google Shape;268;p14"/>
          <p:cNvGrpSpPr/>
          <p:nvPr/>
        </p:nvGrpSpPr>
        <p:grpSpPr>
          <a:xfrm>
            <a:off x="7749203" y="3518344"/>
            <a:ext cx="265509" cy="264717"/>
            <a:chOff x="5918994" y="3280833"/>
            <a:chExt cx="354012" cy="352956"/>
          </a:xfrm>
        </p:grpSpPr>
        <p:sp>
          <p:nvSpPr>
            <p:cNvPr id="269" name="Google Shape;269;p14"/>
            <p:cNvSpPr/>
            <p:nvPr/>
          </p:nvSpPr>
          <p:spPr>
            <a:xfrm>
              <a:off x="6010488" y="3371623"/>
              <a:ext cx="171376" cy="171727"/>
            </a:xfrm>
            <a:prstGeom prst="ellipse">
              <a:avLst/>
            </a:pr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sp>
          <p:nvSpPr>
            <p:cNvPr id="270" name="Google Shape;270;p14"/>
            <p:cNvSpPr/>
            <p:nvPr/>
          </p:nvSpPr>
          <p:spPr>
            <a:xfrm>
              <a:off x="5918994" y="3280833"/>
              <a:ext cx="354012" cy="352956"/>
            </a:xfrm>
            <a:custGeom>
              <a:avLst/>
              <a:gdLst/>
              <a:ahLst/>
              <a:cxnLst/>
              <a:rect l="l" t="t" r="r" b="b"/>
              <a:pathLst>
                <a:path w="423" h="424" extrusionOk="0">
                  <a:moveTo>
                    <a:pt x="212" y="0"/>
                  </a:moveTo>
                  <a:cubicBezTo>
                    <a:pt x="95" y="0"/>
                    <a:pt x="0" y="95"/>
                    <a:pt x="0" y="212"/>
                  </a:cubicBezTo>
                  <a:cubicBezTo>
                    <a:pt x="0" y="329"/>
                    <a:pt x="95" y="424"/>
                    <a:pt x="212" y="424"/>
                  </a:cubicBezTo>
                  <a:cubicBezTo>
                    <a:pt x="329" y="424"/>
                    <a:pt x="423" y="329"/>
                    <a:pt x="423" y="212"/>
                  </a:cubicBezTo>
                  <a:cubicBezTo>
                    <a:pt x="423" y="95"/>
                    <a:pt x="329" y="0"/>
                    <a:pt x="212" y="0"/>
                  </a:cubicBezTo>
                  <a:close/>
                  <a:moveTo>
                    <a:pt x="212" y="386"/>
                  </a:moveTo>
                  <a:cubicBezTo>
                    <a:pt x="116" y="386"/>
                    <a:pt x="38" y="308"/>
                    <a:pt x="38" y="212"/>
                  </a:cubicBezTo>
                  <a:cubicBezTo>
                    <a:pt x="38" y="116"/>
                    <a:pt x="116" y="38"/>
                    <a:pt x="212" y="38"/>
                  </a:cubicBezTo>
                  <a:cubicBezTo>
                    <a:pt x="308" y="38"/>
                    <a:pt x="386" y="116"/>
                    <a:pt x="386" y="212"/>
                  </a:cubicBezTo>
                  <a:cubicBezTo>
                    <a:pt x="386" y="308"/>
                    <a:pt x="308" y="386"/>
                    <a:pt x="212" y="386"/>
                  </a:cubicBezTo>
                  <a:close/>
                </a:path>
              </a:pathLst>
            </a:custGeom>
            <a:solidFill>
              <a:schemeClr val="accent2"/>
            </a:solidFill>
            <a:ln>
              <a:noFill/>
            </a:ln>
          </p:spPr>
          <p:txBody>
            <a:bodyPr spcFirstLastPara="1" wrap="square" lIns="68575" tIns="34275" rIns="68575" bIns="34275" anchor="t" anchorCtr="0">
              <a:noAutofit/>
            </a:bodyPr>
            <a:lstStyle/>
            <a:p>
              <a:pPr marL="0" marR="0" lvl="0" indent="0" algn="l" rtl="0">
                <a:spcBef>
                  <a:spcPts val="0"/>
                </a:spcBef>
                <a:spcAft>
                  <a:spcPts val="0"/>
                </a:spcAft>
                <a:buClr>
                  <a:schemeClr val="dk1"/>
                </a:buClr>
                <a:buSzPts val="1350"/>
                <a:buFont typeface="Calibri"/>
                <a:buNone/>
              </a:pPr>
              <a:endParaRPr sz="1350">
                <a:solidFill>
                  <a:schemeClr val="dk1"/>
                </a:solidFill>
                <a:latin typeface="Calibri"/>
                <a:ea typeface="Calibri"/>
                <a:cs typeface="Calibri"/>
                <a:sym typeface="Calibri"/>
              </a:endParaRPr>
            </a:p>
          </p:txBody>
        </p:sp>
      </p:grpSp>
      <p:cxnSp>
        <p:nvCxnSpPr>
          <p:cNvPr id="271" name="Google Shape;271;p14"/>
          <p:cNvCxnSpPr/>
          <p:nvPr/>
        </p:nvCxnSpPr>
        <p:spPr>
          <a:xfrm rot="10800000">
            <a:off x="6856535" y="3914347"/>
            <a:ext cx="0" cy="1028815"/>
          </a:xfrm>
          <a:prstGeom prst="straightConnector1">
            <a:avLst/>
          </a:prstGeom>
          <a:noFill/>
          <a:ln w="19050" cap="flat" cmpd="sng">
            <a:solidFill>
              <a:srgbClr val="D8D8D8"/>
            </a:solidFill>
            <a:prstDash val="dash"/>
            <a:miter lim="800000"/>
            <a:headEnd type="oval" w="med" len="med"/>
            <a:tailEnd type="oval" w="med" len="med"/>
          </a:ln>
        </p:spPr>
      </p:cxnSp>
      <p:cxnSp>
        <p:nvCxnSpPr>
          <p:cNvPr id="272" name="Google Shape;272;p14"/>
          <p:cNvCxnSpPr/>
          <p:nvPr/>
        </p:nvCxnSpPr>
        <p:spPr>
          <a:xfrm rot="10800000">
            <a:off x="7881957" y="2338762"/>
            <a:ext cx="0" cy="1028815"/>
          </a:xfrm>
          <a:prstGeom prst="straightConnector1">
            <a:avLst/>
          </a:prstGeom>
          <a:noFill/>
          <a:ln w="19050" cap="flat" cmpd="sng">
            <a:solidFill>
              <a:srgbClr val="D8D8D8"/>
            </a:solidFill>
            <a:prstDash val="dash"/>
            <a:miter lim="800000"/>
            <a:headEnd type="oval" w="med" len="med"/>
            <a:tailEnd type="oval" w="med" len="med"/>
          </a:ln>
        </p:spPr>
      </p:cxnSp>
      <p:sp>
        <p:nvSpPr>
          <p:cNvPr id="273" name="Google Shape;273;p14"/>
          <p:cNvSpPr txBox="1"/>
          <p:nvPr/>
        </p:nvSpPr>
        <p:spPr>
          <a:xfrm>
            <a:off x="723803" y="1449320"/>
            <a:ext cx="1345240" cy="25189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1350"/>
              <a:buFont typeface="Calibri"/>
              <a:buNone/>
            </a:pPr>
            <a:r>
              <a:rPr lang="id-ID" sz="1350" b="1">
                <a:solidFill>
                  <a:srgbClr val="7F7F7F"/>
                </a:solidFill>
                <a:latin typeface="Calibri"/>
                <a:ea typeface="Calibri"/>
                <a:cs typeface="Calibri"/>
                <a:sym typeface="Calibri"/>
              </a:rPr>
              <a:t>2001-06</a:t>
            </a:r>
            <a:endParaRPr sz="1800">
              <a:solidFill>
                <a:schemeClr val="dk1"/>
              </a:solidFill>
              <a:latin typeface="Calibri"/>
              <a:ea typeface="Calibri"/>
              <a:cs typeface="Calibri"/>
              <a:sym typeface="Calibri"/>
            </a:endParaRPr>
          </a:p>
        </p:txBody>
      </p:sp>
      <p:sp>
        <p:nvSpPr>
          <p:cNvPr id="274" name="Google Shape;274;p14"/>
          <p:cNvSpPr txBox="1"/>
          <p:nvPr/>
        </p:nvSpPr>
        <p:spPr>
          <a:xfrm>
            <a:off x="252398" y="1591900"/>
            <a:ext cx="2341784" cy="725477"/>
          </a:xfrm>
          <a:prstGeom prst="rect">
            <a:avLst/>
          </a:prstGeom>
          <a:noFill/>
          <a:ln>
            <a:noFill/>
          </a:ln>
        </p:spPr>
        <p:txBody>
          <a:bodyPr spcFirstLastPara="1" wrap="square" lIns="91425" tIns="45700" rIns="91425" bIns="45700" anchor="t" anchorCtr="0">
            <a:noAutofit/>
          </a:bodyPr>
          <a:lstStyle/>
          <a:p>
            <a:pPr marL="0" marR="0" lvl="0" indent="0" algn="ctr" rtl="0">
              <a:lnSpc>
                <a:spcPct val="150000"/>
              </a:lnSpc>
              <a:spcBef>
                <a:spcPts val="0"/>
              </a:spcBef>
              <a:spcAft>
                <a:spcPts val="0"/>
              </a:spcAft>
              <a:buClr>
                <a:schemeClr val="dk1"/>
              </a:buClr>
              <a:buSzPts val="1000"/>
              <a:buFont typeface="Calibri"/>
              <a:buNone/>
            </a:pPr>
            <a:r>
              <a:rPr lang="id-ID" sz="1000" b="1">
                <a:solidFill>
                  <a:schemeClr val="dk1"/>
                </a:solidFill>
                <a:latin typeface="Calibri"/>
                <a:ea typeface="Calibri"/>
                <a:cs typeface="Calibri"/>
                <a:sym typeface="Calibri"/>
              </a:rPr>
              <a:t>Social  Media Boom</a:t>
            </a:r>
            <a:endParaRPr/>
          </a:p>
          <a:p>
            <a:pPr marL="0" marR="0" lvl="0" indent="0" algn="ctr" rtl="0">
              <a:spcBef>
                <a:spcPts val="0"/>
              </a:spcBef>
              <a:spcAft>
                <a:spcPts val="0"/>
              </a:spcAft>
              <a:buNone/>
            </a:pPr>
            <a:r>
              <a:rPr lang="id-ID" sz="825" b="1">
                <a:solidFill>
                  <a:schemeClr val="dk1"/>
                </a:solidFill>
                <a:latin typeface="Calibri"/>
                <a:ea typeface="Calibri"/>
                <a:cs typeface="Calibri"/>
                <a:sym typeface="Calibri"/>
              </a:rPr>
              <a:t>Wikipedia (2001), MySpace (2003), Orkut (2004), Facebook (2004), and Twitter (2005).</a:t>
            </a:r>
            <a:endParaRPr/>
          </a:p>
          <a:p>
            <a:pPr marL="0" marR="0" lvl="0" indent="0" algn="ctr" rtl="0">
              <a:lnSpc>
                <a:spcPct val="150000"/>
              </a:lnSpc>
              <a:spcBef>
                <a:spcPts val="0"/>
              </a:spcBef>
              <a:spcAft>
                <a:spcPts val="0"/>
              </a:spcAft>
              <a:buClr>
                <a:schemeClr val="dk1"/>
              </a:buClr>
              <a:buSzPts val="825"/>
              <a:buFont typeface="Calibri"/>
              <a:buNone/>
            </a:pPr>
            <a:endParaRPr sz="825" b="1">
              <a:solidFill>
                <a:schemeClr val="dk1"/>
              </a:solidFill>
              <a:latin typeface="Calibri"/>
              <a:ea typeface="Calibri"/>
              <a:cs typeface="Calibri"/>
              <a:sym typeface="Calibri"/>
            </a:endParaRPr>
          </a:p>
        </p:txBody>
      </p:sp>
      <p:sp>
        <p:nvSpPr>
          <p:cNvPr id="275" name="Google Shape;275;p14"/>
          <p:cNvSpPr txBox="1"/>
          <p:nvPr/>
        </p:nvSpPr>
        <p:spPr>
          <a:xfrm>
            <a:off x="1806196" y="4965788"/>
            <a:ext cx="1345240" cy="22929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1350"/>
              <a:buFont typeface="Calibri"/>
              <a:buNone/>
            </a:pPr>
            <a:r>
              <a:rPr lang="id-ID" sz="1350" b="1">
                <a:solidFill>
                  <a:srgbClr val="7F7F7F"/>
                </a:solidFill>
                <a:latin typeface="Calibri"/>
                <a:ea typeface="Calibri"/>
                <a:cs typeface="Calibri"/>
                <a:sym typeface="Calibri"/>
              </a:rPr>
              <a:t>2009</a:t>
            </a:r>
            <a:endParaRPr sz="1800">
              <a:solidFill>
                <a:schemeClr val="dk1"/>
              </a:solidFill>
              <a:latin typeface="Calibri"/>
              <a:ea typeface="Calibri"/>
              <a:cs typeface="Calibri"/>
              <a:sym typeface="Calibri"/>
            </a:endParaRPr>
          </a:p>
        </p:txBody>
      </p:sp>
      <p:sp>
        <p:nvSpPr>
          <p:cNvPr id="276" name="Google Shape;276;p14"/>
          <p:cNvSpPr txBox="1"/>
          <p:nvPr/>
        </p:nvSpPr>
        <p:spPr>
          <a:xfrm>
            <a:off x="1311801" y="5146155"/>
            <a:ext cx="2470580" cy="73627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chemeClr val="dk1"/>
              </a:buClr>
              <a:buSzPts val="1000"/>
              <a:buFont typeface="Calibri"/>
              <a:buNone/>
            </a:pPr>
            <a:r>
              <a:rPr lang="id-ID" sz="1000" b="1">
                <a:solidFill>
                  <a:schemeClr val="dk1"/>
                </a:solidFill>
                <a:latin typeface="Calibri"/>
                <a:ea typeface="Calibri"/>
                <a:cs typeface="Calibri"/>
                <a:sym typeface="Calibri"/>
              </a:rPr>
              <a:t>Automatic Detection of Cyberbullying is addressed for the first time</a:t>
            </a:r>
            <a:endParaRPr sz="1000" b="1">
              <a:solidFill>
                <a:schemeClr val="dk1"/>
              </a:solidFill>
              <a:latin typeface="Calibri"/>
              <a:ea typeface="Calibri"/>
              <a:cs typeface="Calibri"/>
              <a:sym typeface="Calibri"/>
            </a:endParaRPr>
          </a:p>
          <a:p>
            <a:pPr marL="0" marR="0" lvl="0" indent="0" algn="ctr" rtl="0">
              <a:spcBef>
                <a:spcPts val="0"/>
              </a:spcBef>
              <a:spcAft>
                <a:spcPts val="0"/>
              </a:spcAft>
              <a:buClr>
                <a:schemeClr val="dk1"/>
              </a:buClr>
              <a:buSzPts val="825"/>
              <a:buFont typeface="Calibri"/>
              <a:buNone/>
            </a:pPr>
            <a:endParaRPr sz="825" b="1">
              <a:solidFill>
                <a:schemeClr val="dk1"/>
              </a:solidFill>
              <a:latin typeface="Calibri"/>
              <a:ea typeface="Calibri"/>
              <a:cs typeface="Calibri"/>
              <a:sym typeface="Calibri"/>
            </a:endParaRPr>
          </a:p>
        </p:txBody>
      </p:sp>
      <p:sp>
        <p:nvSpPr>
          <p:cNvPr id="277" name="Google Shape;277;p14"/>
          <p:cNvSpPr txBox="1"/>
          <p:nvPr/>
        </p:nvSpPr>
        <p:spPr>
          <a:xfrm>
            <a:off x="4147980" y="4936903"/>
            <a:ext cx="1345240" cy="50678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Clr>
                <a:srgbClr val="7F7F7F"/>
              </a:buClr>
              <a:buSzPts val="1350"/>
              <a:buFont typeface="Calibri"/>
              <a:buNone/>
            </a:pPr>
            <a:r>
              <a:rPr lang="id-ID" sz="1350" b="1">
                <a:solidFill>
                  <a:srgbClr val="7F7F7F"/>
                </a:solidFill>
                <a:latin typeface="Calibri"/>
                <a:ea typeface="Calibri"/>
                <a:cs typeface="Calibri"/>
                <a:sym typeface="Calibri"/>
              </a:rPr>
              <a:t>2014</a:t>
            </a:r>
            <a:endParaRPr sz="1800">
              <a:solidFill>
                <a:schemeClr val="dk1"/>
              </a:solidFill>
              <a:latin typeface="Calibri"/>
              <a:ea typeface="Calibri"/>
              <a:cs typeface="Calibri"/>
              <a:sym typeface="Calibri"/>
            </a:endParaRPr>
          </a:p>
        </p:txBody>
      </p:sp>
      <p:sp>
        <p:nvSpPr>
          <p:cNvPr id="278" name="Google Shape;278;p14"/>
          <p:cNvSpPr txBox="1"/>
          <p:nvPr/>
        </p:nvSpPr>
        <p:spPr>
          <a:xfrm>
            <a:off x="3610312" y="5178035"/>
            <a:ext cx="2361375" cy="44601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000" b="1">
                <a:solidFill>
                  <a:schemeClr val="dk1"/>
                </a:solidFill>
                <a:latin typeface="Calibri"/>
                <a:ea typeface="Calibri"/>
                <a:cs typeface="Calibri"/>
                <a:sym typeface="Calibri"/>
              </a:rPr>
              <a:t>Word Embeddings</a:t>
            </a:r>
            <a:endParaRPr/>
          </a:p>
          <a:p>
            <a:pPr marL="0" marR="0" lvl="0" indent="0" algn="ctr" rtl="0">
              <a:spcBef>
                <a:spcPts val="0"/>
              </a:spcBef>
              <a:spcAft>
                <a:spcPts val="0"/>
              </a:spcAft>
              <a:buNone/>
            </a:pPr>
            <a:r>
              <a:rPr lang="id-ID" sz="1000" b="1">
                <a:solidFill>
                  <a:schemeClr val="dk1"/>
                </a:solidFill>
                <a:latin typeface="Calibri"/>
                <a:ea typeface="Calibri"/>
                <a:cs typeface="Calibri"/>
                <a:sym typeface="Calibri"/>
              </a:rPr>
              <a:t>GloVe, SSWE</a:t>
            </a:r>
            <a:endParaRPr/>
          </a:p>
          <a:p>
            <a:pPr marL="0" marR="0" lvl="0" indent="0" algn="ctr" rtl="0">
              <a:lnSpc>
                <a:spcPct val="150000"/>
              </a:lnSpc>
              <a:spcBef>
                <a:spcPts val="0"/>
              </a:spcBef>
              <a:spcAft>
                <a:spcPts val="0"/>
              </a:spcAft>
              <a:buNone/>
            </a:pPr>
            <a:endParaRPr sz="1000" b="1">
              <a:solidFill>
                <a:schemeClr val="dk1"/>
              </a:solidFill>
              <a:latin typeface="Calibri"/>
              <a:ea typeface="Calibri"/>
              <a:cs typeface="Calibri"/>
              <a:sym typeface="Calibri"/>
            </a:endParaRPr>
          </a:p>
        </p:txBody>
      </p:sp>
    </p:spTree>
  </p:cSld>
  <p:clrMapOvr>
    <a:masterClrMapping/>
  </p:clrMapOvr>
  <p:transition spd="slow">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15"/>
          <p:cNvSpPr txBox="1"/>
          <p:nvPr/>
        </p:nvSpPr>
        <p:spPr>
          <a:xfrm>
            <a:off x="1339771" y="1263131"/>
            <a:ext cx="6596806" cy="646331"/>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3600">
                <a:solidFill>
                  <a:srgbClr val="7F7F7F"/>
                </a:solidFill>
                <a:latin typeface="Calibri"/>
                <a:ea typeface="Calibri"/>
                <a:cs typeface="Calibri"/>
                <a:sym typeface="Calibri"/>
              </a:rPr>
              <a:t>Bottlenecks with existing methods</a:t>
            </a:r>
            <a:endParaRPr sz="3600">
              <a:solidFill>
                <a:srgbClr val="7F7F7F"/>
              </a:solidFill>
              <a:latin typeface="Calibri"/>
              <a:ea typeface="Calibri"/>
              <a:cs typeface="Calibri"/>
              <a:sym typeface="Calibri"/>
            </a:endParaRPr>
          </a:p>
        </p:txBody>
      </p:sp>
      <p:grpSp>
        <p:nvGrpSpPr>
          <p:cNvPr id="285" name="Google Shape;285;p15"/>
          <p:cNvGrpSpPr/>
          <p:nvPr/>
        </p:nvGrpSpPr>
        <p:grpSpPr>
          <a:xfrm>
            <a:off x="816801" y="2289382"/>
            <a:ext cx="2361168" cy="3515996"/>
            <a:chOff x="816801" y="2289382"/>
            <a:chExt cx="2361168" cy="3515996"/>
          </a:xfrm>
        </p:grpSpPr>
        <p:grpSp>
          <p:nvGrpSpPr>
            <p:cNvPr id="286" name="Google Shape;286;p15"/>
            <p:cNvGrpSpPr/>
            <p:nvPr/>
          </p:nvGrpSpPr>
          <p:grpSpPr>
            <a:xfrm>
              <a:off x="816801" y="2289382"/>
              <a:ext cx="2361168" cy="3515996"/>
              <a:chOff x="816801" y="2289382"/>
              <a:chExt cx="2361168" cy="3515996"/>
            </a:xfrm>
          </p:grpSpPr>
          <p:sp>
            <p:nvSpPr>
              <p:cNvPr id="287" name="Google Shape;287;p15"/>
              <p:cNvSpPr txBox="1"/>
              <p:nvPr/>
            </p:nvSpPr>
            <p:spPr>
              <a:xfrm>
                <a:off x="816801" y="5066714"/>
                <a:ext cx="2361168" cy="738664"/>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b="1">
                    <a:solidFill>
                      <a:srgbClr val="7F7F7F"/>
                    </a:solidFill>
                    <a:latin typeface="Calibri"/>
                    <a:ea typeface="Calibri"/>
                    <a:cs typeface="Calibri"/>
                    <a:sym typeface="Calibri"/>
                  </a:rPr>
                  <a:t>Target only one particular social media platform.</a:t>
                </a:r>
                <a:endParaRPr/>
              </a:p>
              <a:p>
                <a:pPr marL="0" marR="0" lvl="0" indent="0" algn="ctr" rtl="0">
                  <a:spcBef>
                    <a:spcPts val="0"/>
                  </a:spcBef>
                  <a:spcAft>
                    <a:spcPts val="0"/>
                  </a:spcAft>
                  <a:buNone/>
                </a:pPr>
                <a:r>
                  <a:rPr lang="id-ID" sz="1400" b="1">
                    <a:solidFill>
                      <a:srgbClr val="7F7F7F"/>
                    </a:solidFill>
                    <a:latin typeface="Calibri"/>
                    <a:ea typeface="Calibri"/>
                    <a:cs typeface="Calibri"/>
                    <a:sym typeface="Calibri"/>
                  </a:rPr>
                  <a:t>(B1)</a:t>
                </a:r>
                <a:endParaRPr sz="1400" b="1">
                  <a:solidFill>
                    <a:srgbClr val="7F7F7F"/>
                  </a:solidFill>
                  <a:latin typeface="Calibri"/>
                  <a:ea typeface="Calibri"/>
                  <a:cs typeface="Calibri"/>
                  <a:sym typeface="Calibri"/>
                </a:endParaRPr>
              </a:p>
            </p:txBody>
          </p:sp>
          <p:grpSp>
            <p:nvGrpSpPr>
              <p:cNvPr id="288" name="Google Shape;288;p15"/>
              <p:cNvGrpSpPr/>
              <p:nvPr/>
            </p:nvGrpSpPr>
            <p:grpSpPr>
              <a:xfrm>
                <a:off x="1102398" y="2289382"/>
                <a:ext cx="1748074" cy="1669382"/>
                <a:chOff x="1627495" y="2469824"/>
                <a:chExt cx="1643606" cy="1545995"/>
              </a:xfrm>
            </p:grpSpPr>
            <p:sp>
              <p:nvSpPr>
                <p:cNvPr id="289" name="Google Shape;289;p15"/>
                <p:cNvSpPr/>
                <p:nvPr/>
              </p:nvSpPr>
              <p:spPr>
                <a:xfrm>
                  <a:off x="1627496" y="2469824"/>
                  <a:ext cx="1643605" cy="1376313"/>
                </a:xfrm>
                <a:prstGeom prst="rect">
                  <a:avLst/>
                </a:prstGeom>
                <a:solidFill>
                  <a:schemeClr val="accent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290" name="Google Shape;290;p15"/>
                <p:cNvSpPr/>
                <p:nvPr/>
              </p:nvSpPr>
              <p:spPr>
                <a:xfrm>
                  <a:off x="1627497" y="2469824"/>
                  <a:ext cx="1376313" cy="1376313"/>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291" name="Google Shape;291;p15"/>
                <p:cNvSpPr/>
                <p:nvPr/>
              </p:nvSpPr>
              <p:spPr>
                <a:xfrm>
                  <a:off x="1627495" y="2469824"/>
                  <a:ext cx="1521058" cy="1545995"/>
                </a:xfrm>
                <a:prstGeom prst="rect">
                  <a:avLst/>
                </a:prstGeom>
                <a:solidFill>
                  <a:schemeClr val="accent1">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cxnSp>
            <p:nvCxnSpPr>
              <p:cNvPr id="292" name="Google Shape;292;p15"/>
              <p:cNvCxnSpPr/>
              <p:nvPr/>
            </p:nvCxnSpPr>
            <p:spPr>
              <a:xfrm>
                <a:off x="1897324" y="3582133"/>
                <a:ext cx="0" cy="1272396"/>
              </a:xfrm>
              <a:prstGeom prst="straightConnector1">
                <a:avLst/>
              </a:prstGeom>
              <a:noFill/>
              <a:ln w="41275" cap="flat" cmpd="sng">
                <a:solidFill>
                  <a:schemeClr val="accent1"/>
                </a:solidFill>
                <a:prstDash val="solid"/>
                <a:miter lim="800000"/>
                <a:headEnd type="none" w="sm" len="sm"/>
                <a:tailEnd type="oval" w="med" len="med"/>
              </a:ln>
            </p:spPr>
          </p:cxnSp>
        </p:grpSp>
        <p:sp>
          <p:nvSpPr>
            <p:cNvPr id="293" name="Google Shape;293;p15"/>
            <p:cNvSpPr/>
            <p:nvPr/>
          </p:nvSpPr>
          <p:spPr>
            <a:xfrm>
              <a:off x="1456454" y="2686368"/>
              <a:ext cx="772858" cy="719710"/>
            </a:xfrm>
            <a:custGeom>
              <a:avLst/>
              <a:gdLst/>
              <a:ahLst/>
              <a:cxnLst/>
              <a:rect l="l" t="t" r="r" b="b"/>
              <a:pathLst>
                <a:path w="243" h="243" extrusionOk="0">
                  <a:moveTo>
                    <a:pt x="122" y="0"/>
                  </a:moveTo>
                  <a:cubicBezTo>
                    <a:pt x="55" y="0"/>
                    <a:pt x="0" y="54"/>
                    <a:pt x="0" y="121"/>
                  </a:cubicBezTo>
                  <a:cubicBezTo>
                    <a:pt x="0" y="188"/>
                    <a:pt x="55" y="243"/>
                    <a:pt x="122" y="243"/>
                  </a:cubicBezTo>
                  <a:cubicBezTo>
                    <a:pt x="189" y="243"/>
                    <a:pt x="243" y="188"/>
                    <a:pt x="243" y="121"/>
                  </a:cubicBezTo>
                  <a:cubicBezTo>
                    <a:pt x="243" y="54"/>
                    <a:pt x="189" y="0"/>
                    <a:pt x="122" y="0"/>
                  </a:cubicBezTo>
                  <a:close/>
                  <a:moveTo>
                    <a:pt x="154" y="121"/>
                  </a:moveTo>
                  <a:cubicBezTo>
                    <a:pt x="133" y="121"/>
                    <a:pt x="133" y="121"/>
                    <a:pt x="133" y="121"/>
                  </a:cubicBezTo>
                  <a:cubicBezTo>
                    <a:pt x="133" y="154"/>
                    <a:pt x="133" y="196"/>
                    <a:pt x="133" y="196"/>
                  </a:cubicBezTo>
                  <a:cubicBezTo>
                    <a:pt x="102" y="196"/>
                    <a:pt x="102" y="196"/>
                    <a:pt x="102" y="196"/>
                  </a:cubicBezTo>
                  <a:cubicBezTo>
                    <a:pt x="102" y="196"/>
                    <a:pt x="102" y="155"/>
                    <a:pt x="102" y="121"/>
                  </a:cubicBezTo>
                  <a:cubicBezTo>
                    <a:pt x="87" y="121"/>
                    <a:pt x="87" y="121"/>
                    <a:pt x="87" y="121"/>
                  </a:cubicBezTo>
                  <a:cubicBezTo>
                    <a:pt x="87" y="94"/>
                    <a:pt x="87" y="94"/>
                    <a:pt x="87" y="94"/>
                  </a:cubicBezTo>
                  <a:cubicBezTo>
                    <a:pt x="102" y="94"/>
                    <a:pt x="102" y="94"/>
                    <a:pt x="102" y="94"/>
                  </a:cubicBezTo>
                  <a:cubicBezTo>
                    <a:pt x="102" y="77"/>
                    <a:pt x="102" y="77"/>
                    <a:pt x="102" y="77"/>
                  </a:cubicBezTo>
                  <a:cubicBezTo>
                    <a:pt x="102" y="65"/>
                    <a:pt x="108" y="46"/>
                    <a:pt x="133" y="46"/>
                  </a:cubicBezTo>
                  <a:cubicBezTo>
                    <a:pt x="156" y="46"/>
                    <a:pt x="156" y="46"/>
                    <a:pt x="156" y="46"/>
                  </a:cubicBezTo>
                  <a:cubicBezTo>
                    <a:pt x="156" y="72"/>
                    <a:pt x="156" y="72"/>
                    <a:pt x="156" y="72"/>
                  </a:cubicBezTo>
                  <a:cubicBezTo>
                    <a:pt x="156" y="72"/>
                    <a:pt x="142" y="72"/>
                    <a:pt x="140" y="72"/>
                  </a:cubicBezTo>
                  <a:cubicBezTo>
                    <a:pt x="137" y="72"/>
                    <a:pt x="133" y="73"/>
                    <a:pt x="133" y="79"/>
                  </a:cubicBezTo>
                  <a:cubicBezTo>
                    <a:pt x="133" y="94"/>
                    <a:pt x="133" y="94"/>
                    <a:pt x="133" y="94"/>
                  </a:cubicBezTo>
                  <a:cubicBezTo>
                    <a:pt x="157" y="94"/>
                    <a:pt x="157" y="94"/>
                    <a:pt x="157" y="94"/>
                  </a:cubicBezTo>
                  <a:lnTo>
                    <a:pt x="154" y="121"/>
                  </a:ln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grpSp>
        <p:nvGrpSpPr>
          <p:cNvPr id="294" name="Google Shape;294;p15"/>
          <p:cNvGrpSpPr/>
          <p:nvPr/>
        </p:nvGrpSpPr>
        <p:grpSpPr>
          <a:xfrm>
            <a:off x="5755006" y="2289382"/>
            <a:ext cx="2704541" cy="3800145"/>
            <a:chOff x="5755006" y="2289382"/>
            <a:chExt cx="2704541" cy="3800145"/>
          </a:xfrm>
        </p:grpSpPr>
        <p:grpSp>
          <p:nvGrpSpPr>
            <p:cNvPr id="295" name="Google Shape;295;p15"/>
            <p:cNvGrpSpPr/>
            <p:nvPr/>
          </p:nvGrpSpPr>
          <p:grpSpPr>
            <a:xfrm>
              <a:off x="5755006" y="2289382"/>
              <a:ext cx="2704541" cy="3800145"/>
              <a:chOff x="5755006" y="2289382"/>
              <a:chExt cx="2704541" cy="3800145"/>
            </a:xfrm>
          </p:grpSpPr>
          <p:sp>
            <p:nvSpPr>
              <p:cNvPr id="296" name="Google Shape;296;p15"/>
              <p:cNvSpPr txBox="1"/>
              <p:nvPr/>
            </p:nvSpPr>
            <p:spPr>
              <a:xfrm>
                <a:off x="5755006" y="5143114"/>
                <a:ext cx="2704541" cy="94641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b="1">
                    <a:solidFill>
                      <a:srgbClr val="7F7F7F"/>
                    </a:solidFill>
                    <a:latin typeface="Calibri"/>
                    <a:ea typeface="Calibri"/>
                    <a:cs typeface="Calibri"/>
                    <a:sym typeface="Calibri"/>
                  </a:rPr>
                  <a:t>Rely on carefully handcrafted features</a:t>
                </a:r>
                <a:endParaRPr/>
              </a:p>
              <a:p>
                <a:pPr marL="0" marR="0" lvl="0" indent="0" algn="ctr" rtl="0">
                  <a:spcBef>
                    <a:spcPts val="0"/>
                  </a:spcBef>
                  <a:spcAft>
                    <a:spcPts val="0"/>
                  </a:spcAft>
                  <a:buNone/>
                </a:pPr>
                <a:r>
                  <a:rPr lang="id-ID" sz="1200" b="1">
                    <a:solidFill>
                      <a:srgbClr val="7F7F7F"/>
                    </a:solidFill>
                    <a:latin typeface="Calibri"/>
                    <a:ea typeface="Calibri"/>
                    <a:cs typeface="Calibri"/>
                    <a:sym typeface="Calibri"/>
                  </a:rPr>
                  <a:t>(B3)</a:t>
                </a:r>
                <a:endParaRPr sz="1200" b="1">
                  <a:solidFill>
                    <a:srgbClr val="7F7F7F"/>
                  </a:solidFill>
                  <a:latin typeface="Calibri"/>
                  <a:ea typeface="Calibri"/>
                  <a:cs typeface="Calibri"/>
                  <a:sym typeface="Calibri"/>
                </a:endParaRPr>
              </a:p>
              <a:p>
                <a:pPr marL="0" marR="0" lvl="0" indent="0" algn="ctr" rtl="0">
                  <a:spcBef>
                    <a:spcPts val="0"/>
                  </a:spcBef>
                  <a:spcAft>
                    <a:spcPts val="0"/>
                  </a:spcAft>
                  <a:buNone/>
                </a:pPr>
                <a:endParaRPr sz="1350" b="1">
                  <a:solidFill>
                    <a:srgbClr val="7F7F7F"/>
                  </a:solidFill>
                  <a:latin typeface="Calibri"/>
                  <a:ea typeface="Calibri"/>
                  <a:cs typeface="Calibri"/>
                  <a:sym typeface="Calibri"/>
                </a:endParaRPr>
              </a:p>
            </p:txBody>
          </p:sp>
          <p:grpSp>
            <p:nvGrpSpPr>
              <p:cNvPr id="297" name="Google Shape;297;p15"/>
              <p:cNvGrpSpPr/>
              <p:nvPr/>
            </p:nvGrpSpPr>
            <p:grpSpPr>
              <a:xfrm>
                <a:off x="6315904" y="2289382"/>
                <a:ext cx="1748074" cy="1669382"/>
                <a:chOff x="6529433" y="2469824"/>
                <a:chExt cx="1643606" cy="1545995"/>
              </a:xfrm>
            </p:grpSpPr>
            <p:sp>
              <p:nvSpPr>
                <p:cNvPr id="298" name="Google Shape;298;p15"/>
                <p:cNvSpPr/>
                <p:nvPr/>
              </p:nvSpPr>
              <p:spPr>
                <a:xfrm>
                  <a:off x="6529434" y="2469824"/>
                  <a:ext cx="1643605" cy="1376313"/>
                </a:xfrm>
                <a:prstGeom prst="rect">
                  <a:avLst/>
                </a:prstGeom>
                <a:solidFill>
                  <a:schemeClr val="accent3">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299" name="Google Shape;299;p15"/>
                <p:cNvSpPr/>
                <p:nvPr/>
              </p:nvSpPr>
              <p:spPr>
                <a:xfrm>
                  <a:off x="6529433" y="2469824"/>
                  <a:ext cx="1521058" cy="1545995"/>
                </a:xfrm>
                <a:prstGeom prst="rect">
                  <a:avLst/>
                </a:prstGeom>
                <a:solidFill>
                  <a:schemeClr val="accent3">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00" name="Google Shape;300;p15"/>
                <p:cNvSpPr/>
                <p:nvPr/>
              </p:nvSpPr>
              <p:spPr>
                <a:xfrm>
                  <a:off x="6529435" y="2469824"/>
                  <a:ext cx="1376313" cy="1376313"/>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cxnSp>
            <p:nvCxnSpPr>
              <p:cNvPr id="301" name="Google Shape;301;p15"/>
              <p:cNvCxnSpPr/>
              <p:nvPr/>
            </p:nvCxnSpPr>
            <p:spPr>
              <a:xfrm>
                <a:off x="7107277" y="3582133"/>
                <a:ext cx="0" cy="1272396"/>
              </a:xfrm>
              <a:prstGeom prst="straightConnector1">
                <a:avLst/>
              </a:prstGeom>
              <a:noFill/>
              <a:ln w="41275" cap="flat" cmpd="sng">
                <a:solidFill>
                  <a:schemeClr val="accent3"/>
                </a:solidFill>
                <a:prstDash val="solid"/>
                <a:miter lim="800000"/>
                <a:headEnd type="none" w="sm" len="sm"/>
                <a:tailEnd type="oval" w="med" len="med"/>
              </a:ln>
            </p:spPr>
          </p:cxnSp>
        </p:grpSp>
        <p:grpSp>
          <p:nvGrpSpPr>
            <p:cNvPr id="302" name="Google Shape;302;p15"/>
            <p:cNvGrpSpPr/>
            <p:nvPr/>
          </p:nvGrpSpPr>
          <p:grpSpPr>
            <a:xfrm>
              <a:off x="6743534" y="2634906"/>
              <a:ext cx="690777" cy="795110"/>
              <a:chOff x="-15875" y="-3175"/>
              <a:chExt cx="5037138" cy="5741988"/>
            </a:xfrm>
          </p:grpSpPr>
          <p:sp>
            <p:nvSpPr>
              <p:cNvPr id="303" name="Google Shape;303;p15"/>
              <p:cNvSpPr/>
              <p:nvPr/>
            </p:nvSpPr>
            <p:spPr>
              <a:xfrm>
                <a:off x="-15875" y="-3175"/>
                <a:ext cx="5037138" cy="5741988"/>
              </a:xfrm>
              <a:custGeom>
                <a:avLst/>
                <a:gdLst/>
                <a:ahLst/>
                <a:cxnLst/>
                <a:rect l="l" t="t" r="r" b="b"/>
                <a:pathLst>
                  <a:path w="1340" h="1528" extrusionOk="0">
                    <a:moveTo>
                      <a:pt x="1204" y="201"/>
                    </a:moveTo>
                    <a:cubicBezTo>
                      <a:pt x="1146" y="134"/>
                      <a:pt x="1073" y="83"/>
                      <a:pt x="985" y="48"/>
                    </a:cubicBezTo>
                    <a:cubicBezTo>
                      <a:pt x="906" y="17"/>
                      <a:pt x="816" y="0"/>
                      <a:pt x="725" y="0"/>
                    </a:cubicBezTo>
                    <a:cubicBezTo>
                      <a:pt x="589" y="0"/>
                      <a:pt x="456" y="36"/>
                      <a:pt x="348" y="100"/>
                    </a:cubicBezTo>
                    <a:cubicBezTo>
                      <a:pt x="290" y="135"/>
                      <a:pt x="241" y="177"/>
                      <a:pt x="202" y="226"/>
                    </a:cubicBezTo>
                    <a:cubicBezTo>
                      <a:pt x="160" y="279"/>
                      <a:pt x="130" y="338"/>
                      <a:pt x="114" y="402"/>
                    </a:cubicBezTo>
                    <a:cubicBezTo>
                      <a:pt x="100" y="457"/>
                      <a:pt x="99" y="521"/>
                      <a:pt x="111" y="572"/>
                    </a:cubicBezTo>
                    <a:cubicBezTo>
                      <a:pt x="115" y="590"/>
                      <a:pt x="115" y="590"/>
                      <a:pt x="115" y="590"/>
                    </a:cubicBezTo>
                    <a:cubicBezTo>
                      <a:pt x="116" y="595"/>
                      <a:pt x="117" y="600"/>
                      <a:pt x="118" y="604"/>
                    </a:cubicBezTo>
                    <a:cubicBezTo>
                      <a:pt x="119" y="605"/>
                      <a:pt x="119" y="606"/>
                      <a:pt x="119" y="607"/>
                    </a:cubicBezTo>
                    <a:cubicBezTo>
                      <a:pt x="116" y="614"/>
                      <a:pt x="116" y="614"/>
                      <a:pt x="116" y="614"/>
                    </a:cubicBezTo>
                    <a:cubicBezTo>
                      <a:pt x="103" y="640"/>
                      <a:pt x="85" y="665"/>
                      <a:pt x="66" y="692"/>
                    </a:cubicBezTo>
                    <a:cubicBezTo>
                      <a:pt x="52" y="711"/>
                      <a:pt x="37" y="730"/>
                      <a:pt x="24" y="752"/>
                    </a:cubicBezTo>
                    <a:cubicBezTo>
                      <a:pt x="24" y="752"/>
                      <a:pt x="24" y="752"/>
                      <a:pt x="24" y="752"/>
                    </a:cubicBezTo>
                    <a:cubicBezTo>
                      <a:pt x="24" y="752"/>
                      <a:pt x="24" y="752"/>
                      <a:pt x="24" y="752"/>
                    </a:cubicBezTo>
                    <a:cubicBezTo>
                      <a:pt x="23" y="753"/>
                      <a:pt x="23" y="753"/>
                      <a:pt x="23" y="753"/>
                    </a:cubicBezTo>
                    <a:cubicBezTo>
                      <a:pt x="4" y="783"/>
                      <a:pt x="0" y="820"/>
                      <a:pt x="10" y="854"/>
                    </a:cubicBezTo>
                    <a:cubicBezTo>
                      <a:pt x="18" y="882"/>
                      <a:pt x="37" y="906"/>
                      <a:pt x="61" y="922"/>
                    </a:cubicBezTo>
                    <a:cubicBezTo>
                      <a:pt x="59" y="943"/>
                      <a:pt x="63" y="964"/>
                      <a:pt x="73" y="983"/>
                    </a:cubicBezTo>
                    <a:cubicBezTo>
                      <a:pt x="76" y="989"/>
                      <a:pt x="80" y="995"/>
                      <a:pt x="84" y="1001"/>
                    </a:cubicBezTo>
                    <a:cubicBezTo>
                      <a:pt x="82" y="1028"/>
                      <a:pt x="89" y="1056"/>
                      <a:pt x="106" y="1078"/>
                    </a:cubicBezTo>
                    <a:cubicBezTo>
                      <a:pt x="127" y="1107"/>
                      <a:pt x="127" y="1107"/>
                      <a:pt x="127" y="1107"/>
                    </a:cubicBezTo>
                    <a:cubicBezTo>
                      <a:pt x="127" y="1111"/>
                      <a:pt x="126" y="1116"/>
                      <a:pt x="126" y="1120"/>
                    </a:cubicBezTo>
                    <a:cubicBezTo>
                      <a:pt x="125" y="1138"/>
                      <a:pt x="124" y="1160"/>
                      <a:pt x="126" y="1183"/>
                    </a:cubicBezTo>
                    <a:cubicBezTo>
                      <a:pt x="131" y="1219"/>
                      <a:pt x="144" y="1249"/>
                      <a:pt x="165" y="1272"/>
                    </a:cubicBezTo>
                    <a:cubicBezTo>
                      <a:pt x="194" y="1303"/>
                      <a:pt x="236" y="1319"/>
                      <a:pt x="288" y="1319"/>
                    </a:cubicBezTo>
                    <a:cubicBezTo>
                      <a:pt x="322" y="1319"/>
                      <a:pt x="361" y="1312"/>
                      <a:pt x="408" y="1299"/>
                    </a:cubicBezTo>
                    <a:cubicBezTo>
                      <a:pt x="411" y="1328"/>
                      <a:pt x="413" y="1367"/>
                      <a:pt x="416" y="1415"/>
                    </a:cubicBezTo>
                    <a:cubicBezTo>
                      <a:pt x="419" y="1478"/>
                      <a:pt x="471" y="1528"/>
                      <a:pt x="534" y="1528"/>
                    </a:cubicBezTo>
                    <a:cubicBezTo>
                      <a:pt x="1053" y="1528"/>
                      <a:pt x="1053" y="1528"/>
                      <a:pt x="1053" y="1528"/>
                    </a:cubicBezTo>
                    <a:cubicBezTo>
                      <a:pt x="1088" y="1528"/>
                      <a:pt x="1121" y="1512"/>
                      <a:pt x="1144" y="1485"/>
                    </a:cubicBezTo>
                    <a:cubicBezTo>
                      <a:pt x="1166" y="1458"/>
                      <a:pt x="1176" y="1423"/>
                      <a:pt x="1170" y="1389"/>
                    </a:cubicBezTo>
                    <a:cubicBezTo>
                      <a:pt x="1122" y="1123"/>
                      <a:pt x="1122" y="1123"/>
                      <a:pt x="1122" y="1123"/>
                    </a:cubicBezTo>
                    <a:cubicBezTo>
                      <a:pt x="1120" y="1109"/>
                      <a:pt x="1123" y="1096"/>
                      <a:pt x="1132" y="1086"/>
                    </a:cubicBezTo>
                    <a:cubicBezTo>
                      <a:pt x="1170" y="1041"/>
                      <a:pt x="1214" y="987"/>
                      <a:pt x="1250" y="923"/>
                    </a:cubicBezTo>
                    <a:cubicBezTo>
                      <a:pt x="1289" y="855"/>
                      <a:pt x="1313" y="785"/>
                      <a:pt x="1324" y="711"/>
                    </a:cubicBezTo>
                    <a:cubicBezTo>
                      <a:pt x="1340" y="606"/>
                      <a:pt x="1337" y="508"/>
                      <a:pt x="1316" y="421"/>
                    </a:cubicBezTo>
                    <a:cubicBezTo>
                      <a:pt x="1295" y="337"/>
                      <a:pt x="1257" y="263"/>
                      <a:pt x="1204" y="201"/>
                    </a:cubicBezTo>
                    <a:close/>
                    <a:moveTo>
                      <a:pt x="1243" y="699"/>
                    </a:moveTo>
                    <a:cubicBezTo>
                      <a:pt x="1222" y="838"/>
                      <a:pt x="1149" y="938"/>
                      <a:pt x="1069" y="1033"/>
                    </a:cubicBezTo>
                    <a:cubicBezTo>
                      <a:pt x="1045" y="1062"/>
                      <a:pt x="1035" y="1100"/>
                      <a:pt x="1041" y="1137"/>
                    </a:cubicBezTo>
                    <a:cubicBezTo>
                      <a:pt x="1089" y="1403"/>
                      <a:pt x="1089" y="1403"/>
                      <a:pt x="1089" y="1403"/>
                    </a:cubicBezTo>
                    <a:cubicBezTo>
                      <a:pt x="1091" y="1414"/>
                      <a:pt x="1088" y="1424"/>
                      <a:pt x="1081" y="1433"/>
                    </a:cubicBezTo>
                    <a:cubicBezTo>
                      <a:pt x="1074" y="1441"/>
                      <a:pt x="1064" y="1445"/>
                      <a:pt x="1053" y="1445"/>
                    </a:cubicBezTo>
                    <a:cubicBezTo>
                      <a:pt x="534" y="1445"/>
                      <a:pt x="534" y="1445"/>
                      <a:pt x="534" y="1445"/>
                    </a:cubicBezTo>
                    <a:cubicBezTo>
                      <a:pt x="515" y="1445"/>
                      <a:pt x="499" y="1430"/>
                      <a:pt x="498" y="1411"/>
                    </a:cubicBezTo>
                    <a:cubicBezTo>
                      <a:pt x="493" y="1321"/>
                      <a:pt x="488" y="1266"/>
                      <a:pt x="485" y="1235"/>
                    </a:cubicBezTo>
                    <a:cubicBezTo>
                      <a:pt x="483" y="1220"/>
                      <a:pt x="464" y="1203"/>
                      <a:pt x="443" y="1203"/>
                    </a:cubicBezTo>
                    <a:cubicBezTo>
                      <a:pt x="439" y="1203"/>
                      <a:pt x="436" y="1204"/>
                      <a:pt x="432" y="1205"/>
                    </a:cubicBezTo>
                    <a:cubicBezTo>
                      <a:pt x="367" y="1227"/>
                      <a:pt x="321" y="1236"/>
                      <a:pt x="288" y="1236"/>
                    </a:cubicBezTo>
                    <a:cubicBezTo>
                      <a:pt x="162" y="1236"/>
                      <a:pt x="227" y="1105"/>
                      <a:pt x="203" y="1072"/>
                    </a:cubicBezTo>
                    <a:cubicBezTo>
                      <a:pt x="172" y="1030"/>
                      <a:pt x="172" y="1030"/>
                      <a:pt x="172" y="1030"/>
                    </a:cubicBezTo>
                    <a:cubicBezTo>
                      <a:pt x="164" y="1019"/>
                      <a:pt x="163" y="1005"/>
                      <a:pt x="171" y="994"/>
                    </a:cubicBezTo>
                    <a:cubicBezTo>
                      <a:pt x="187" y="969"/>
                      <a:pt x="187" y="969"/>
                      <a:pt x="187" y="969"/>
                    </a:cubicBezTo>
                    <a:cubicBezTo>
                      <a:pt x="166" y="963"/>
                      <a:pt x="166" y="963"/>
                      <a:pt x="166" y="963"/>
                    </a:cubicBezTo>
                    <a:cubicBezTo>
                      <a:pt x="158" y="961"/>
                      <a:pt x="150" y="955"/>
                      <a:pt x="146" y="947"/>
                    </a:cubicBezTo>
                    <a:cubicBezTo>
                      <a:pt x="142" y="939"/>
                      <a:pt x="142" y="929"/>
                      <a:pt x="145" y="921"/>
                    </a:cubicBezTo>
                    <a:cubicBezTo>
                      <a:pt x="160" y="884"/>
                      <a:pt x="160" y="884"/>
                      <a:pt x="160" y="884"/>
                    </a:cubicBezTo>
                    <a:cubicBezTo>
                      <a:pt x="161" y="881"/>
                      <a:pt x="160" y="877"/>
                      <a:pt x="156" y="876"/>
                    </a:cubicBezTo>
                    <a:cubicBezTo>
                      <a:pt x="111" y="855"/>
                      <a:pt x="111" y="855"/>
                      <a:pt x="111" y="855"/>
                    </a:cubicBezTo>
                    <a:cubicBezTo>
                      <a:pt x="100" y="850"/>
                      <a:pt x="92" y="841"/>
                      <a:pt x="89" y="830"/>
                    </a:cubicBezTo>
                    <a:cubicBezTo>
                      <a:pt x="85" y="819"/>
                      <a:pt x="87" y="807"/>
                      <a:pt x="93" y="797"/>
                    </a:cubicBezTo>
                    <a:cubicBezTo>
                      <a:pt x="94" y="796"/>
                      <a:pt x="94" y="796"/>
                      <a:pt x="94" y="796"/>
                    </a:cubicBezTo>
                    <a:cubicBezTo>
                      <a:pt x="124" y="746"/>
                      <a:pt x="164" y="702"/>
                      <a:pt x="190" y="650"/>
                    </a:cubicBezTo>
                    <a:cubicBezTo>
                      <a:pt x="201" y="628"/>
                      <a:pt x="201" y="628"/>
                      <a:pt x="201" y="628"/>
                    </a:cubicBezTo>
                    <a:cubicBezTo>
                      <a:pt x="208" y="613"/>
                      <a:pt x="199" y="589"/>
                      <a:pt x="195" y="572"/>
                    </a:cubicBezTo>
                    <a:cubicBezTo>
                      <a:pt x="191" y="553"/>
                      <a:pt x="191" y="553"/>
                      <a:pt x="191" y="553"/>
                    </a:cubicBezTo>
                    <a:cubicBezTo>
                      <a:pt x="182" y="513"/>
                      <a:pt x="184" y="463"/>
                      <a:pt x="194" y="422"/>
                    </a:cubicBezTo>
                    <a:cubicBezTo>
                      <a:pt x="248" y="205"/>
                      <a:pt x="487" y="82"/>
                      <a:pt x="725" y="82"/>
                    </a:cubicBezTo>
                    <a:cubicBezTo>
                      <a:pt x="1018" y="82"/>
                      <a:pt x="1308" y="270"/>
                      <a:pt x="1243" y="699"/>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sp>
            <p:nvSpPr>
              <p:cNvPr id="304" name="Google Shape;304;p15"/>
              <p:cNvSpPr/>
              <p:nvPr/>
            </p:nvSpPr>
            <p:spPr>
              <a:xfrm>
                <a:off x="950913" y="541338"/>
                <a:ext cx="3556000" cy="2894013"/>
              </a:xfrm>
              <a:custGeom>
                <a:avLst/>
                <a:gdLst/>
                <a:ahLst/>
                <a:cxnLst/>
                <a:rect l="l" t="t" r="r" b="b"/>
                <a:pathLst>
                  <a:path w="946" h="770" extrusionOk="0">
                    <a:moveTo>
                      <a:pt x="626" y="35"/>
                    </a:moveTo>
                    <a:cubicBezTo>
                      <a:pt x="607" y="18"/>
                      <a:pt x="581" y="8"/>
                      <a:pt x="554" y="8"/>
                    </a:cubicBezTo>
                    <a:cubicBezTo>
                      <a:pt x="537" y="8"/>
                      <a:pt x="522" y="12"/>
                      <a:pt x="508" y="18"/>
                    </a:cubicBezTo>
                    <a:cubicBezTo>
                      <a:pt x="493" y="7"/>
                      <a:pt x="475" y="0"/>
                      <a:pt x="456" y="0"/>
                    </a:cubicBezTo>
                    <a:cubicBezTo>
                      <a:pt x="441" y="0"/>
                      <a:pt x="426" y="5"/>
                      <a:pt x="414" y="12"/>
                    </a:cubicBezTo>
                    <a:cubicBezTo>
                      <a:pt x="403" y="9"/>
                      <a:pt x="392" y="8"/>
                      <a:pt x="381" y="8"/>
                    </a:cubicBezTo>
                    <a:cubicBezTo>
                      <a:pt x="345" y="8"/>
                      <a:pt x="313" y="20"/>
                      <a:pt x="287" y="41"/>
                    </a:cubicBezTo>
                    <a:cubicBezTo>
                      <a:pt x="284" y="40"/>
                      <a:pt x="281" y="40"/>
                      <a:pt x="278" y="40"/>
                    </a:cubicBezTo>
                    <a:cubicBezTo>
                      <a:pt x="232" y="40"/>
                      <a:pt x="191" y="60"/>
                      <a:pt x="163" y="92"/>
                    </a:cubicBezTo>
                    <a:cubicBezTo>
                      <a:pt x="108" y="103"/>
                      <a:pt x="65" y="151"/>
                      <a:pt x="64" y="209"/>
                    </a:cubicBezTo>
                    <a:cubicBezTo>
                      <a:pt x="41" y="218"/>
                      <a:pt x="25" y="240"/>
                      <a:pt x="25" y="266"/>
                    </a:cubicBezTo>
                    <a:cubicBezTo>
                      <a:pt x="25" y="269"/>
                      <a:pt x="25" y="272"/>
                      <a:pt x="26" y="274"/>
                    </a:cubicBezTo>
                    <a:cubicBezTo>
                      <a:pt x="9" y="298"/>
                      <a:pt x="0" y="327"/>
                      <a:pt x="0" y="357"/>
                    </a:cubicBezTo>
                    <a:cubicBezTo>
                      <a:pt x="0" y="409"/>
                      <a:pt x="26" y="454"/>
                      <a:pt x="67" y="480"/>
                    </a:cubicBezTo>
                    <a:cubicBezTo>
                      <a:pt x="82" y="525"/>
                      <a:pt x="125" y="558"/>
                      <a:pt x="176" y="558"/>
                    </a:cubicBezTo>
                    <a:cubicBezTo>
                      <a:pt x="196" y="558"/>
                      <a:pt x="215" y="553"/>
                      <a:pt x="231" y="544"/>
                    </a:cubicBezTo>
                    <a:cubicBezTo>
                      <a:pt x="248" y="566"/>
                      <a:pt x="273" y="582"/>
                      <a:pt x="301" y="587"/>
                    </a:cubicBezTo>
                    <a:cubicBezTo>
                      <a:pt x="322" y="645"/>
                      <a:pt x="378" y="687"/>
                      <a:pt x="443" y="687"/>
                    </a:cubicBezTo>
                    <a:cubicBezTo>
                      <a:pt x="465" y="687"/>
                      <a:pt x="486" y="682"/>
                      <a:pt x="504" y="674"/>
                    </a:cubicBezTo>
                    <a:cubicBezTo>
                      <a:pt x="536" y="731"/>
                      <a:pt x="597" y="770"/>
                      <a:pt x="667" y="770"/>
                    </a:cubicBezTo>
                    <a:cubicBezTo>
                      <a:pt x="746" y="770"/>
                      <a:pt x="813" y="721"/>
                      <a:pt x="840" y="652"/>
                    </a:cubicBezTo>
                    <a:cubicBezTo>
                      <a:pt x="897" y="620"/>
                      <a:pt x="936" y="559"/>
                      <a:pt x="936" y="489"/>
                    </a:cubicBezTo>
                    <a:cubicBezTo>
                      <a:pt x="936" y="478"/>
                      <a:pt x="935" y="466"/>
                      <a:pt x="933" y="456"/>
                    </a:cubicBezTo>
                    <a:cubicBezTo>
                      <a:pt x="941" y="439"/>
                      <a:pt x="946" y="420"/>
                      <a:pt x="946" y="400"/>
                    </a:cubicBezTo>
                    <a:cubicBezTo>
                      <a:pt x="946" y="368"/>
                      <a:pt x="934" y="339"/>
                      <a:pt x="914" y="316"/>
                    </a:cubicBezTo>
                    <a:cubicBezTo>
                      <a:pt x="915" y="310"/>
                      <a:pt x="916" y="303"/>
                      <a:pt x="916" y="297"/>
                    </a:cubicBezTo>
                    <a:cubicBezTo>
                      <a:pt x="916" y="245"/>
                      <a:pt x="885" y="200"/>
                      <a:pt x="840" y="181"/>
                    </a:cubicBezTo>
                    <a:cubicBezTo>
                      <a:pt x="805" y="97"/>
                      <a:pt x="722" y="37"/>
                      <a:pt x="626" y="35"/>
                    </a:cubicBezTo>
                    <a:close/>
                  </a:path>
                </a:pathLst>
              </a:custGeom>
              <a:solidFill>
                <a:schemeClr val="lt1"/>
              </a:solidFill>
              <a:ln>
                <a:noFill/>
              </a:ln>
            </p:spPr>
            <p:txBody>
              <a:bodyPr spcFirstLastPara="1" wrap="square" lIns="68575" tIns="34275" rIns="68575" bIns="34275" anchor="t" anchorCtr="0">
                <a:noAutofit/>
              </a:bodyPr>
              <a:lstStyle/>
              <a:p>
                <a:pPr marL="0" marR="0" lvl="0" indent="0" algn="l" rtl="0">
                  <a:spcBef>
                    <a:spcPts val="0"/>
                  </a:spcBef>
                  <a:spcAft>
                    <a:spcPts val="0"/>
                  </a:spcAft>
                  <a:buNone/>
                </a:pPr>
                <a:endParaRPr sz="1350">
                  <a:solidFill>
                    <a:schemeClr val="dk1"/>
                  </a:solidFill>
                  <a:latin typeface="Calibri"/>
                  <a:ea typeface="Calibri"/>
                  <a:cs typeface="Calibri"/>
                  <a:sym typeface="Calibri"/>
                </a:endParaRPr>
              </a:p>
            </p:txBody>
          </p:sp>
        </p:grpSp>
      </p:grpSp>
      <p:grpSp>
        <p:nvGrpSpPr>
          <p:cNvPr id="305" name="Google Shape;305;p15"/>
          <p:cNvGrpSpPr/>
          <p:nvPr/>
        </p:nvGrpSpPr>
        <p:grpSpPr>
          <a:xfrm>
            <a:off x="3551056" y="2289382"/>
            <a:ext cx="1906169" cy="3985742"/>
            <a:chOff x="3551056" y="2289382"/>
            <a:chExt cx="1906169" cy="3985742"/>
          </a:xfrm>
        </p:grpSpPr>
        <p:grpSp>
          <p:nvGrpSpPr>
            <p:cNvPr id="306" name="Google Shape;306;p15"/>
            <p:cNvGrpSpPr/>
            <p:nvPr/>
          </p:nvGrpSpPr>
          <p:grpSpPr>
            <a:xfrm>
              <a:off x="3551056" y="2289382"/>
              <a:ext cx="1906169" cy="3985742"/>
              <a:chOff x="3551056" y="2289382"/>
              <a:chExt cx="1906169" cy="3985742"/>
            </a:xfrm>
          </p:grpSpPr>
          <p:sp>
            <p:nvSpPr>
              <p:cNvPr id="307" name="Google Shape;307;p15"/>
              <p:cNvSpPr txBox="1"/>
              <p:nvPr/>
            </p:nvSpPr>
            <p:spPr>
              <a:xfrm>
                <a:off x="3551056" y="5113267"/>
                <a:ext cx="1900835" cy="116185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b="1">
                    <a:solidFill>
                      <a:srgbClr val="7F7F7F"/>
                    </a:solidFill>
                    <a:latin typeface="Calibri"/>
                    <a:ea typeface="Calibri"/>
                    <a:cs typeface="Calibri"/>
                    <a:sym typeface="Calibri"/>
                  </a:rPr>
                  <a:t>Address only one topic of cyberbullying.</a:t>
                </a:r>
                <a:endParaRPr/>
              </a:p>
              <a:p>
                <a:pPr marL="0" marR="0" lvl="0" indent="0" algn="ctr" rtl="0">
                  <a:spcBef>
                    <a:spcPts val="0"/>
                  </a:spcBef>
                  <a:spcAft>
                    <a:spcPts val="0"/>
                  </a:spcAft>
                  <a:buNone/>
                </a:pPr>
                <a:r>
                  <a:rPr lang="id-ID" sz="1400" b="1">
                    <a:solidFill>
                      <a:srgbClr val="7F7F7F"/>
                    </a:solidFill>
                    <a:latin typeface="Calibri"/>
                    <a:ea typeface="Calibri"/>
                    <a:cs typeface="Calibri"/>
                    <a:sym typeface="Calibri"/>
                  </a:rPr>
                  <a:t>(B2)</a:t>
                </a:r>
                <a:endParaRPr sz="1400" b="1">
                  <a:solidFill>
                    <a:srgbClr val="7F7F7F"/>
                  </a:solidFill>
                  <a:latin typeface="Calibri"/>
                  <a:ea typeface="Calibri"/>
                  <a:cs typeface="Calibri"/>
                  <a:sym typeface="Calibri"/>
                </a:endParaRPr>
              </a:p>
              <a:p>
                <a:pPr marL="0" marR="0" lvl="0" indent="0" algn="ctr" rtl="0">
                  <a:spcBef>
                    <a:spcPts val="0"/>
                  </a:spcBef>
                  <a:spcAft>
                    <a:spcPts val="0"/>
                  </a:spcAft>
                  <a:buNone/>
                </a:pPr>
                <a:endParaRPr sz="1400" b="1">
                  <a:solidFill>
                    <a:srgbClr val="7F7F7F"/>
                  </a:solidFill>
                  <a:latin typeface="Calibri"/>
                  <a:ea typeface="Calibri"/>
                  <a:cs typeface="Calibri"/>
                  <a:sym typeface="Calibri"/>
                </a:endParaRPr>
              </a:p>
              <a:p>
                <a:pPr marL="0" marR="0" lvl="0" indent="0" algn="ctr" rtl="0">
                  <a:spcBef>
                    <a:spcPts val="0"/>
                  </a:spcBef>
                  <a:spcAft>
                    <a:spcPts val="0"/>
                  </a:spcAft>
                  <a:buNone/>
                </a:pPr>
                <a:endParaRPr sz="1350" b="1">
                  <a:solidFill>
                    <a:srgbClr val="7F7F7F"/>
                  </a:solidFill>
                  <a:latin typeface="Calibri"/>
                  <a:ea typeface="Calibri"/>
                  <a:cs typeface="Calibri"/>
                  <a:sym typeface="Calibri"/>
                </a:endParaRPr>
              </a:p>
            </p:txBody>
          </p:sp>
          <p:grpSp>
            <p:nvGrpSpPr>
              <p:cNvPr id="308" name="Google Shape;308;p15"/>
              <p:cNvGrpSpPr/>
              <p:nvPr/>
            </p:nvGrpSpPr>
            <p:grpSpPr>
              <a:xfrm>
                <a:off x="3709151" y="2289382"/>
                <a:ext cx="1748074" cy="1669382"/>
                <a:chOff x="4078464" y="2469824"/>
                <a:chExt cx="1643606" cy="1545995"/>
              </a:xfrm>
            </p:grpSpPr>
            <p:sp>
              <p:nvSpPr>
                <p:cNvPr id="309" name="Google Shape;309;p15"/>
                <p:cNvSpPr/>
                <p:nvPr/>
              </p:nvSpPr>
              <p:spPr>
                <a:xfrm>
                  <a:off x="4078465" y="2469824"/>
                  <a:ext cx="1643605" cy="1376313"/>
                </a:xfrm>
                <a:prstGeom prst="rect">
                  <a:avLst/>
                </a:prstGeom>
                <a:solidFill>
                  <a:schemeClr val="accen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10" name="Google Shape;310;p15"/>
                <p:cNvSpPr/>
                <p:nvPr/>
              </p:nvSpPr>
              <p:spPr>
                <a:xfrm>
                  <a:off x="4078464" y="2469824"/>
                  <a:ext cx="1521058" cy="1545995"/>
                </a:xfrm>
                <a:prstGeom prst="rect">
                  <a:avLst/>
                </a:prstGeom>
                <a:solidFill>
                  <a:schemeClr val="accent2">
                    <a:alpha val="49803"/>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11" name="Google Shape;311;p15"/>
                <p:cNvSpPr/>
                <p:nvPr/>
              </p:nvSpPr>
              <p:spPr>
                <a:xfrm>
                  <a:off x="4078467" y="2469825"/>
                  <a:ext cx="1376313" cy="1376314"/>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cxnSp>
            <p:nvCxnSpPr>
              <p:cNvPr id="312" name="Google Shape;312;p15"/>
              <p:cNvCxnSpPr/>
              <p:nvPr/>
            </p:nvCxnSpPr>
            <p:spPr>
              <a:xfrm>
                <a:off x="4520576" y="3582133"/>
                <a:ext cx="0" cy="1272396"/>
              </a:xfrm>
              <a:prstGeom prst="straightConnector1">
                <a:avLst/>
              </a:prstGeom>
              <a:noFill/>
              <a:ln w="41275" cap="flat" cmpd="sng">
                <a:solidFill>
                  <a:schemeClr val="accent2"/>
                </a:solidFill>
                <a:prstDash val="solid"/>
                <a:miter lim="800000"/>
                <a:headEnd type="none" w="sm" len="sm"/>
                <a:tailEnd type="oval" w="med" len="med"/>
              </a:ln>
            </p:spPr>
          </p:cxnSp>
        </p:grpSp>
        <p:grpSp>
          <p:nvGrpSpPr>
            <p:cNvPr id="313" name="Google Shape;313;p15"/>
            <p:cNvGrpSpPr/>
            <p:nvPr/>
          </p:nvGrpSpPr>
          <p:grpSpPr>
            <a:xfrm>
              <a:off x="4145538" y="2656450"/>
              <a:ext cx="750076" cy="742459"/>
              <a:chOff x="3532018" y="-211904"/>
              <a:chExt cx="801688" cy="781051"/>
            </a:xfrm>
          </p:grpSpPr>
          <p:sp>
            <p:nvSpPr>
              <p:cNvPr id="314" name="Google Shape;314;p15"/>
              <p:cNvSpPr/>
              <p:nvPr/>
            </p:nvSpPr>
            <p:spPr>
              <a:xfrm>
                <a:off x="3532018" y="-149991"/>
                <a:ext cx="719138" cy="719138"/>
              </a:xfrm>
              <a:custGeom>
                <a:avLst/>
                <a:gdLst/>
                <a:ahLst/>
                <a:cxnLst/>
                <a:rect l="l" t="t" r="r" b="b"/>
                <a:pathLst>
                  <a:path w="189" h="189" extrusionOk="0">
                    <a:moveTo>
                      <a:pt x="94" y="95"/>
                    </a:moveTo>
                    <a:cubicBezTo>
                      <a:pt x="189" y="95"/>
                      <a:pt x="189" y="95"/>
                      <a:pt x="189" y="95"/>
                    </a:cubicBezTo>
                    <a:cubicBezTo>
                      <a:pt x="189" y="147"/>
                      <a:pt x="147" y="189"/>
                      <a:pt x="94" y="189"/>
                    </a:cubicBezTo>
                    <a:cubicBezTo>
                      <a:pt x="42" y="189"/>
                      <a:pt x="0" y="147"/>
                      <a:pt x="0" y="95"/>
                    </a:cubicBezTo>
                    <a:cubicBezTo>
                      <a:pt x="0" y="42"/>
                      <a:pt x="42" y="0"/>
                      <a:pt x="94" y="0"/>
                    </a:cubicBezTo>
                    <a:lnTo>
                      <a:pt x="94" y="95"/>
                    </a:lnTo>
                    <a:close/>
                  </a:path>
                </a:pathLst>
              </a:cu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315" name="Google Shape;315;p15"/>
              <p:cNvSpPr/>
              <p:nvPr/>
            </p:nvSpPr>
            <p:spPr>
              <a:xfrm>
                <a:off x="3973343" y="-211904"/>
                <a:ext cx="360363" cy="361950"/>
              </a:xfrm>
              <a:custGeom>
                <a:avLst/>
                <a:gdLst/>
                <a:ahLst/>
                <a:cxnLst/>
                <a:rect l="l" t="t" r="r" b="b"/>
                <a:pathLst>
                  <a:path w="95" h="95" extrusionOk="0">
                    <a:moveTo>
                      <a:pt x="0" y="95"/>
                    </a:moveTo>
                    <a:cubicBezTo>
                      <a:pt x="95" y="95"/>
                      <a:pt x="95" y="95"/>
                      <a:pt x="95" y="95"/>
                    </a:cubicBezTo>
                    <a:cubicBezTo>
                      <a:pt x="95" y="42"/>
                      <a:pt x="52" y="0"/>
                      <a:pt x="0" y="0"/>
                    </a:cubicBezTo>
                    <a:lnTo>
                      <a:pt x="0" y="95"/>
                    </a:lnTo>
                    <a:close/>
                  </a:path>
                </a:pathLst>
              </a:custGeom>
              <a:solidFill>
                <a:schemeClr val="lt1"/>
              </a:solid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grpSp>
      </p:grpSp>
      <p:sp>
        <p:nvSpPr>
          <p:cNvPr id="316" name="Google Shape;316;p15"/>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317" name="Google Shape;317;p15"/>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318" name="Google Shape;318;p15"/>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319" name="Google Shape;319;p15"/>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320" name="Google Shape;320;p15"/>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
        <p:nvSpPr>
          <p:cNvPr id="321" name="Google Shape;321;p15"/>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dk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326"/>
        <p:cNvGrpSpPr/>
        <p:nvPr/>
      </p:nvGrpSpPr>
      <p:grpSpPr>
        <a:xfrm>
          <a:off x="0" y="0"/>
          <a:ext cx="0" cy="0"/>
          <a:chOff x="0" y="0"/>
          <a:chExt cx="0" cy="0"/>
        </a:xfrm>
      </p:grpSpPr>
      <p:sp>
        <p:nvSpPr>
          <p:cNvPr id="327" name="Google Shape;327;p16"/>
          <p:cNvSpPr txBox="1"/>
          <p:nvPr/>
        </p:nvSpPr>
        <p:spPr>
          <a:xfrm>
            <a:off x="3666633" y="882911"/>
            <a:ext cx="1775806"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Datasets</a:t>
            </a:r>
            <a:endParaRPr sz="3600">
              <a:solidFill>
                <a:srgbClr val="7F7F7F"/>
              </a:solidFill>
              <a:latin typeface="Calibri"/>
              <a:ea typeface="Calibri"/>
              <a:cs typeface="Calibri"/>
              <a:sym typeface="Calibri"/>
            </a:endParaRPr>
          </a:p>
        </p:txBody>
      </p:sp>
      <p:grpSp>
        <p:nvGrpSpPr>
          <p:cNvPr id="328" name="Google Shape;328;p16"/>
          <p:cNvGrpSpPr/>
          <p:nvPr/>
        </p:nvGrpSpPr>
        <p:grpSpPr>
          <a:xfrm>
            <a:off x="823794" y="1723573"/>
            <a:ext cx="7970885" cy="3529650"/>
            <a:chOff x="995392" y="2453661"/>
            <a:chExt cx="7153260" cy="3200831"/>
          </a:xfrm>
        </p:grpSpPr>
        <p:sp>
          <p:nvSpPr>
            <p:cNvPr id="329" name="Google Shape;329;p16"/>
            <p:cNvSpPr/>
            <p:nvPr/>
          </p:nvSpPr>
          <p:spPr>
            <a:xfrm>
              <a:off x="1702303" y="3160733"/>
              <a:ext cx="761898" cy="827683"/>
            </a:xfrm>
            <a:prstGeom prst="ellipse">
              <a:avLst/>
            </a:prstGeom>
            <a:solidFill>
              <a:schemeClr val="dk2">
                <a:alpha val="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30" name="Google Shape;330;p16"/>
            <p:cNvSpPr txBox="1"/>
            <p:nvPr/>
          </p:nvSpPr>
          <p:spPr>
            <a:xfrm>
              <a:off x="1854311" y="3396536"/>
              <a:ext cx="46679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800">
                  <a:solidFill>
                    <a:schemeClr val="accent2"/>
                  </a:solidFill>
                  <a:latin typeface="Calibri"/>
                  <a:ea typeface="Calibri"/>
                  <a:cs typeface="Calibri"/>
                  <a:sym typeface="Calibri"/>
                </a:rPr>
                <a:t>7%</a:t>
              </a:r>
              <a:endParaRPr/>
            </a:p>
          </p:txBody>
        </p:sp>
        <p:grpSp>
          <p:nvGrpSpPr>
            <p:cNvPr id="331" name="Google Shape;331;p16"/>
            <p:cNvGrpSpPr/>
            <p:nvPr/>
          </p:nvGrpSpPr>
          <p:grpSpPr>
            <a:xfrm>
              <a:off x="995392" y="2453661"/>
              <a:ext cx="2175720" cy="3200830"/>
              <a:chOff x="995392" y="2453661"/>
              <a:chExt cx="2175720" cy="3200830"/>
            </a:xfrm>
          </p:grpSpPr>
          <p:pic>
            <p:nvPicPr>
              <p:cNvPr id="332" name="Google Shape;332;p16"/>
              <p:cNvPicPr preferRelativeResize="0"/>
              <p:nvPr/>
            </p:nvPicPr>
            <p:blipFill rotWithShape="1">
              <a:blip r:embed="rId3">
                <a:alphaModFix/>
              </a:blip>
              <a:srcRect/>
              <a:stretch/>
            </p:blipFill>
            <p:spPr>
              <a:xfrm>
                <a:off x="995392" y="2453661"/>
                <a:ext cx="2175720" cy="2241831"/>
              </a:xfrm>
              <a:prstGeom prst="rect">
                <a:avLst/>
              </a:prstGeom>
              <a:noFill/>
              <a:ln>
                <a:noFill/>
              </a:ln>
            </p:spPr>
          </p:pic>
          <p:grpSp>
            <p:nvGrpSpPr>
              <p:cNvPr id="333" name="Google Shape;333;p16"/>
              <p:cNvGrpSpPr/>
              <p:nvPr/>
            </p:nvGrpSpPr>
            <p:grpSpPr>
              <a:xfrm>
                <a:off x="1177137" y="4637307"/>
                <a:ext cx="1812229" cy="1017184"/>
                <a:chOff x="1196731" y="4609707"/>
                <a:chExt cx="1913642" cy="988734"/>
              </a:xfrm>
            </p:grpSpPr>
            <p:sp>
              <p:nvSpPr>
                <p:cNvPr id="334" name="Google Shape;334;p16"/>
                <p:cNvSpPr txBox="1"/>
                <p:nvPr/>
              </p:nvSpPr>
              <p:spPr>
                <a:xfrm>
                  <a:off x="1605793" y="4609707"/>
                  <a:ext cx="1095520" cy="44875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2400" b="1">
                      <a:solidFill>
                        <a:schemeClr val="accent2"/>
                      </a:solidFill>
                      <a:latin typeface="Calibri"/>
                      <a:ea typeface="Calibri"/>
                      <a:cs typeface="Calibri"/>
                      <a:sym typeface="Calibri"/>
                    </a:rPr>
                    <a:t>12,000</a:t>
                  </a:r>
                  <a:endParaRPr/>
                </a:p>
              </p:txBody>
            </p:sp>
            <p:cxnSp>
              <p:nvCxnSpPr>
                <p:cNvPr id="335" name="Google Shape;335;p16"/>
                <p:cNvCxnSpPr/>
                <p:nvPr/>
              </p:nvCxnSpPr>
              <p:spPr>
                <a:xfrm>
                  <a:off x="1196731" y="5250730"/>
                  <a:ext cx="1913642" cy="0"/>
                </a:xfrm>
                <a:prstGeom prst="straightConnector1">
                  <a:avLst/>
                </a:prstGeom>
                <a:noFill/>
                <a:ln w="9525" cap="flat" cmpd="sng">
                  <a:solidFill>
                    <a:srgbClr val="D8D8D8"/>
                  </a:solidFill>
                  <a:prstDash val="solid"/>
                  <a:miter lim="800000"/>
                  <a:headEnd type="none" w="sm" len="sm"/>
                  <a:tailEnd type="none" w="sm" len="sm"/>
                </a:ln>
              </p:spPr>
            </p:cxnSp>
            <p:sp>
              <p:nvSpPr>
                <p:cNvPr id="336" name="Google Shape;336;p16"/>
                <p:cNvSpPr txBox="1"/>
                <p:nvPr/>
              </p:nvSpPr>
              <p:spPr>
                <a:xfrm>
                  <a:off x="1673776" y="5327143"/>
                  <a:ext cx="959570" cy="27129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Formspring</a:t>
                  </a:r>
                  <a:endParaRPr/>
                </a:p>
              </p:txBody>
            </p:sp>
          </p:grpSp>
        </p:grpSp>
        <p:sp>
          <p:nvSpPr>
            <p:cNvPr id="337" name="Google Shape;337;p16"/>
            <p:cNvSpPr/>
            <p:nvPr/>
          </p:nvSpPr>
          <p:spPr>
            <a:xfrm>
              <a:off x="4191798" y="3160733"/>
              <a:ext cx="761898" cy="827683"/>
            </a:xfrm>
            <a:prstGeom prst="ellipse">
              <a:avLst/>
            </a:prstGeom>
            <a:solidFill>
              <a:schemeClr val="dk2">
                <a:alpha val="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38" name="Google Shape;338;p16"/>
            <p:cNvSpPr txBox="1"/>
            <p:nvPr/>
          </p:nvSpPr>
          <p:spPr>
            <a:xfrm>
              <a:off x="4334663" y="3371390"/>
              <a:ext cx="58381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800">
                  <a:solidFill>
                    <a:schemeClr val="accent2"/>
                  </a:solidFill>
                  <a:latin typeface="Calibri"/>
                  <a:ea typeface="Calibri"/>
                  <a:cs typeface="Calibri"/>
                  <a:sym typeface="Calibri"/>
                </a:rPr>
                <a:t>31%</a:t>
              </a:r>
              <a:endParaRPr/>
            </a:p>
          </p:txBody>
        </p:sp>
        <p:grpSp>
          <p:nvGrpSpPr>
            <p:cNvPr id="339" name="Google Shape;339;p16"/>
            <p:cNvGrpSpPr/>
            <p:nvPr/>
          </p:nvGrpSpPr>
          <p:grpSpPr>
            <a:xfrm>
              <a:off x="3484887" y="2453661"/>
              <a:ext cx="2175720" cy="3200830"/>
              <a:chOff x="3484887" y="2453661"/>
              <a:chExt cx="2175720" cy="3200830"/>
            </a:xfrm>
          </p:grpSpPr>
          <p:pic>
            <p:nvPicPr>
              <p:cNvPr id="340" name="Google Shape;340;p16"/>
              <p:cNvPicPr preferRelativeResize="0"/>
              <p:nvPr/>
            </p:nvPicPr>
            <p:blipFill rotWithShape="1">
              <a:blip r:embed="rId4">
                <a:alphaModFix/>
              </a:blip>
              <a:srcRect/>
              <a:stretch/>
            </p:blipFill>
            <p:spPr>
              <a:xfrm>
                <a:off x="3484887" y="2453661"/>
                <a:ext cx="2175720" cy="2241831"/>
              </a:xfrm>
              <a:prstGeom prst="rect">
                <a:avLst/>
              </a:prstGeom>
              <a:noFill/>
              <a:ln>
                <a:noFill/>
              </a:ln>
            </p:spPr>
          </p:pic>
          <p:grpSp>
            <p:nvGrpSpPr>
              <p:cNvPr id="341" name="Google Shape;341;p16"/>
              <p:cNvGrpSpPr/>
              <p:nvPr/>
            </p:nvGrpSpPr>
            <p:grpSpPr>
              <a:xfrm>
                <a:off x="3666633" y="4637307"/>
                <a:ext cx="1812229" cy="1017184"/>
                <a:chOff x="3825540" y="4609707"/>
                <a:chExt cx="1913642" cy="988734"/>
              </a:xfrm>
            </p:grpSpPr>
            <p:sp>
              <p:nvSpPr>
                <p:cNvPr id="342" name="Google Shape;342;p16"/>
                <p:cNvSpPr txBox="1"/>
                <p:nvPr/>
              </p:nvSpPr>
              <p:spPr>
                <a:xfrm>
                  <a:off x="4234601" y="4609707"/>
                  <a:ext cx="1095520" cy="44875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2400" b="1">
                      <a:solidFill>
                        <a:schemeClr val="accent2"/>
                      </a:solidFill>
                      <a:latin typeface="Calibri"/>
                      <a:ea typeface="Calibri"/>
                      <a:cs typeface="Calibri"/>
                      <a:sym typeface="Calibri"/>
                    </a:rPr>
                    <a:t>16,000</a:t>
                  </a:r>
                  <a:endParaRPr/>
                </a:p>
              </p:txBody>
            </p:sp>
            <p:cxnSp>
              <p:nvCxnSpPr>
                <p:cNvPr id="343" name="Google Shape;343;p16"/>
                <p:cNvCxnSpPr/>
                <p:nvPr/>
              </p:nvCxnSpPr>
              <p:spPr>
                <a:xfrm>
                  <a:off x="3825540" y="5250730"/>
                  <a:ext cx="1913642" cy="0"/>
                </a:xfrm>
                <a:prstGeom prst="straightConnector1">
                  <a:avLst/>
                </a:prstGeom>
                <a:noFill/>
                <a:ln w="9525" cap="flat" cmpd="sng">
                  <a:solidFill>
                    <a:srgbClr val="D8D8D8"/>
                  </a:solidFill>
                  <a:prstDash val="solid"/>
                  <a:miter lim="800000"/>
                  <a:headEnd type="none" w="sm" len="sm"/>
                  <a:tailEnd type="none" w="sm" len="sm"/>
                </a:ln>
              </p:spPr>
            </p:cxnSp>
            <p:sp>
              <p:nvSpPr>
                <p:cNvPr id="344" name="Google Shape;344;p16"/>
                <p:cNvSpPr txBox="1"/>
                <p:nvPr/>
              </p:nvSpPr>
              <p:spPr>
                <a:xfrm>
                  <a:off x="4448414" y="5327143"/>
                  <a:ext cx="667907" cy="27129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Twitter</a:t>
                  </a:r>
                  <a:endParaRPr sz="1400">
                    <a:solidFill>
                      <a:srgbClr val="A5A5A5"/>
                    </a:solidFill>
                    <a:latin typeface="Calibri"/>
                    <a:ea typeface="Calibri"/>
                    <a:cs typeface="Calibri"/>
                    <a:sym typeface="Calibri"/>
                  </a:endParaRPr>
                </a:p>
              </p:txBody>
            </p:sp>
          </p:grpSp>
        </p:grpSp>
        <p:pic>
          <p:nvPicPr>
            <p:cNvPr id="345" name="Google Shape;345;p16"/>
            <p:cNvPicPr preferRelativeResize="0"/>
            <p:nvPr/>
          </p:nvPicPr>
          <p:blipFill rotWithShape="1">
            <a:blip r:embed="rId5">
              <a:alphaModFix/>
            </a:blip>
            <a:srcRect/>
            <a:stretch/>
          </p:blipFill>
          <p:spPr>
            <a:xfrm>
              <a:off x="5972932" y="2453661"/>
              <a:ext cx="2175720" cy="2241831"/>
            </a:xfrm>
            <a:prstGeom prst="rect">
              <a:avLst/>
            </a:prstGeom>
            <a:noFill/>
            <a:ln>
              <a:noFill/>
            </a:ln>
          </p:spPr>
        </p:pic>
        <p:sp>
          <p:nvSpPr>
            <p:cNvPr id="346" name="Google Shape;346;p16"/>
            <p:cNvSpPr/>
            <p:nvPr/>
          </p:nvSpPr>
          <p:spPr>
            <a:xfrm>
              <a:off x="6679844" y="3160733"/>
              <a:ext cx="761898" cy="827683"/>
            </a:xfrm>
            <a:prstGeom prst="ellipse">
              <a:avLst/>
            </a:prstGeom>
            <a:solidFill>
              <a:schemeClr val="dk2">
                <a:alpha val="470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47" name="Google Shape;347;p16"/>
            <p:cNvSpPr txBox="1"/>
            <p:nvPr/>
          </p:nvSpPr>
          <p:spPr>
            <a:xfrm>
              <a:off x="6776989" y="3382820"/>
              <a:ext cx="583814"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d-ID" sz="1800">
                  <a:solidFill>
                    <a:schemeClr val="accent2"/>
                  </a:solidFill>
                  <a:latin typeface="Calibri"/>
                  <a:ea typeface="Calibri"/>
                  <a:cs typeface="Calibri"/>
                  <a:sym typeface="Calibri"/>
                </a:rPr>
                <a:t>12%</a:t>
              </a:r>
              <a:endParaRPr/>
            </a:p>
          </p:txBody>
        </p:sp>
        <p:grpSp>
          <p:nvGrpSpPr>
            <p:cNvPr id="348" name="Google Shape;348;p16"/>
            <p:cNvGrpSpPr/>
            <p:nvPr/>
          </p:nvGrpSpPr>
          <p:grpSpPr>
            <a:xfrm>
              <a:off x="6154678" y="4637308"/>
              <a:ext cx="1812229" cy="1017184"/>
              <a:chOff x="6452818" y="4609707"/>
              <a:chExt cx="1913642" cy="988734"/>
            </a:xfrm>
          </p:grpSpPr>
          <p:sp>
            <p:nvSpPr>
              <p:cNvPr id="349" name="Google Shape;349;p16"/>
              <p:cNvSpPr txBox="1"/>
              <p:nvPr/>
            </p:nvSpPr>
            <p:spPr>
              <a:xfrm>
                <a:off x="6779785" y="4609707"/>
                <a:ext cx="1259713" cy="448753"/>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2400" b="1">
                    <a:solidFill>
                      <a:schemeClr val="accent2"/>
                    </a:solidFill>
                    <a:latin typeface="Calibri"/>
                    <a:ea typeface="Calibri"/>
                    <a:cs typeface="Calibri"/>
                    <a:sym typeface="Calibri"/>
                  </a:rPr>
                  <a:t>100,000</a:t>
                </a:r>
                <a:endParaRPr/>
              </a:p>
            </p:txBody>
          </p:sp>
          <p:cxnSp>
            <p:nvCxnSpPr>
              <p:cNvPr id="350" name="Google Shape;350;p16"/>
              <p:cNvCxnSpPr/>
              <p:nvPr/>
            </p:nvCxnSpPr>
            <p:spPr>
              <a:xfrm>
                <a:off x="6452818" y="5250730"/>
                <a:ext cx="1913642" cy="0"/>
              </a:xfrm>
              <a:prstGeom prst="straightConnector1">
                <a:avLst/>
              </a:prstGeom>
              <a:noFill/>
              <a:ln w="9525" cap="flat" cmpd="sng">
                <a:solidFill>
                  <a:srgbClr val="D8D8D8"/>
                </a:solidFill>
                <a:prstDash val="solid"/>
                <a:miter lim="800000"/>
                <a:headEnd type="none" w="sm" len="sm"/>
                <a:tailEnd type="none" w="sm" len="sm"/>
              </a:ln>
            </p:spPr>
          </p:cxnSp>
          <p:sp>
            <p:nvSpPr>
              <p:cNvPr id="351" name="Google Shape;351;p16"/>
              <p:cNvSpPr txBox="1"/>
              <p:nvPr/>
            </p:nvSpPr>
            <p:spPr>
              <a:xfrm>
                <a:off x="6989671" y="5327143"/>
                <a:ext cx="869215" cy="271298"/>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Wikipedia</a:t>
                </a:r>
                <a:endParaRPr/>
              </a:p>
            </p:txBody>
          </p:sp>
        </p:grpSp>
      </p:grpSp>
      <p:sp>
        <p:nvSpPr>
          <p:cNvPr id="352" name="Google Shape;352;p16"/>
          <p:cNvSpPr txBox="1"/>
          <p:nvPr/>
        </p:nvSpPr>
        <p:spPr>
          <a:xfrm>
            <a:off x="1373250" y="5416471"/>
            <a:ext cx="1218602"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Bully/No Bully</a:t>
            </a:r>
            <a:endParaRPr sz="1400">
              <a:solidFill>
                <a:srgbClr val="A5A5A5"/>
              </a:solidFill>
              <a:latin typeface="Calibri"/>
              <a:ea typeface="Calibri"/>
              <a:cs typeface="Calibri"/>
              <a:sym typeface="Calibri"/>
            </a:endParaRPr>
          </a:p>
        </p:txBody>
      </p:sp>
      <p:grpSp>
        <p:nvGrpSpPr>
          <p:cNvPr id="353" name="Google Shape;353;p16"/>
          <p:cNvGrpSpPr/>
          <p:nvPr/>
        </p:nvGrpSpPr>
        <p:grpSpPr>
          <a:xfrm>
            <a:off x="1026312" y="5613069"/>
            <a:ext cx="2019369" cy="523220"/>
            <a:chOff x="1026312" y="5613069"/>
            <a:chExt cx="2019369" cy="523220"/>
          </a:xfrm>
        </p:grpSpPr>
        <p:sp>
          <p:nvSpPr>
            <p:cNvPr id="354" name="Google Shape;354;p16"/>
            <p:cNvSpPr/>
            <p:nvPr/>
          </p:nvSpPr>
          <p:spPr>
            <a:xfrm>
              <a:off x="1026312" y="5664221"/>
              <a:ext cx="2019369" cy="238002"/>
            </a:xfrm>
            <a:prstGeom prst="rect">
              <a:avLst/>
            </a:prstGeom>
            <a:solidFill>
              <a:srgbClr val="D8D8D8">
                <a:alpha val="4941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355" name="Google Shape;355;p16"/>
            <p:cNvSpPr txBox="1"/>
            <p:nvPr/>
          </p:nvSpPr>
          <p:spPr>
            <a:xfrm>
              <a:off x="1239194" y="5613069"/>
              <a:ext cx="1479059" cy="523220"/>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Allows anonymity</a:t>
              </a:r>
              <a:endParaRPr sz="1400">
                <a:solidFill>
                  <a:srgbClr val="A5A5A5"/>
                </a:solidFill>
                <a:latin typeface="Calibri"/>
                <a:ea typeface="Calibri"/>
                <a:cs typeface="Calibri"/>
                <a:sym typeface="Calibri"/>
              </a:endParaRPr>
            </a:p>
            <a:p>
              <a:pPr marL="0" marR="0" lvl="0" indent="0" algn="ctr" rtl="0">
                <a:spcBef>
                  <a:spcPts val="0"/>
                </a:spcBef>
                <a:spcAft>
                  <a:spcPts val="0"/>
                </a:spcAft>
                <a:buNone/>
              </a:pPr>
              <a:endParaRPr sz="1400">
                <a:solidFill>
                  <a:srgbClr val="A5A5A5"/>
                </a:solidFill>
                <a:latin typeface="Calibri"/>
                <a:ea typeface="Calibri"/>
                <a:cs typeface="Calibri"/>
                <a:sym typeface="Calibri"/>
              </a:endParaRPr>
            </a:p>
          </p:txBody>
        </p:sp>
      </p:grpSp>
      <p:grpSp>
        <p:nvGrpSpPr>
          <p:cNvPr id="356" name="Google Shape;356;p16"/>
          <p:cNvGrpSpPr/>
          <p:nvPr/>
        </p:nvGrpSpPr>
        <p:grpSpPr>
          <a:xfrm>
            <a:off x="1026313" y="5187166"/>
            <a:ext cx="2019369" cy="307777"/>
            <a:chOff x="1026313" y="5187166"/>
            <a:chExt cx="2019369" cy="307777"/>
          </a:xfrm>
        </p:grpSpPr>
        <p:sp>
          <p:nvSpPr>
            <p:cNvPr id="357" name="Google Shape;357;p16"/>
            <p:cNvSpPr/>
            <p:nvPr/>
          </p:nvSpPr>
          <p:spPr>
            <a:xfrm>
              <a:off x="1026313" y="5238495"/>
              <a:ext cx="2019369" cy="238002"/>
            </a:xfrm>
            <a:prstGeom prst="rect">
              <a:avLst/>
            </a:prstGeom>
            <a:solidFill>
              <a:srgbClr val="D8D8D8">
                <a:alpha val="4941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358" name="Google Shape;358;p16"/>
            <p:cNvSpPr txBox="1"/>
            <p:nvPr/>
          </p:nvSpPr>
          <p:spPr>
            <a:xfrm>
              <a:off x="1738635" y="5187166"/>
              <a:ext cx="483722"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Q/A</a:t>
              </a:r>
              <a:endParaRPr sz="1400">
                <a:solidFill>
                  <a:srgbClr val="A5A5A5"/>
                </a:solidFill>
                <a:latin typeface="Calibri"/>
                <a:ea typeface="Calibri"/>
                <a:cs typeface="Calibri"/>
                <a:sym typeface="Calibri"/>
              </a:endParaRPr>
            </a:p>
          </p:txBody>
        </p:sp>
      </p:grpSp>
      <p:grpSp>
        <p:nvGrpSpPr>
          <p:cNvPr id="359" name="Google Shape;359;p16"/>
          <p:cNvGrpSpPr/>
          <p:nvPr/>
        </p:nvGrpSpPr>
        <p:grpSpPr>
          <a:xfrm>
            <a:off x="3799551" y="5195659"/>
            <a:ext cx="2019369" cy="307777"/>
            <a:chOff x="3799551" y="5195659"/>
            <a:chExt cx="2019369" cy="307777"/>
          </a:xfrm>
        </p:grpSpPr>
        <p:sp>
          <p:nvSpPr>
            <p:cNvPr id="360" name="Google Shape;360;p16"/>
            <p:cNvSpPr/>
            <p:nvPr/>
          </p:nvSpPr>
          <p:spPr>
            <a:xfrm>
              <a:off x="3799551" y="5233503"/>
              <a:ext cx="2019369" cy="238002"/>
            </a:xfrm>
            <a:prstGeom prst="rect">
              <a:avLst/>
            </a:prstGeom>
            <a:solidFill>
              <a:srgbClr val="D8D8D8">
                <a:alpha val="4941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361" name="Google Shape;361;p16"/>
            <p:cNvSpPr txBox="1"/>
            <p:nvPr/>
          </p:nvSpPr>
          <p:spPr>
            <a:xfrm>
              <a:off x="4178748" y="5195659"/>
              <a:ext cx="1233415"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Microblogging</a:t>
              </a:r>
              <a:endParaRPr sz="1400">
                <a:solidFill>
                  <a:srgbClr val="A5A5A5"/>
                </a:solidFill>
                <a:latin typeface="Calibri"/>
                <a:ea typeface="Calibri"/>
                <a:cs typeface="Calibri"/>
                <a:sym typeface="Calibri"/>
              </a:endParaRPr>
            </a:p>
          </p:txBody>
        </p:sp>
      </p:grpSp>
      <p:grpSp>
        <p:nvGrpSpPr>
          <p:cNvPr id="362" name="Google Shape;362;p16"/>
          <p:cNvGrpSpPr/>
          <p:nvPr/>
        </p:nvGrpSpPr>
        <p:grpSpPr>
          <a:xfrm>
            <a:off x="3785772" y="5630583"/>
            <a:ext cx="2019369" cy="307777"/>
            <a:chOff x="3785772" y="5630583"/>
            <a:chExt cx="2019369" cy="307777"/>
          </a:xfrm>
        </p:grpSpPr>
        <p:sp>
          <p:nvSpPr>
            <p:cNvPr id="363" name="Google Shape;363;p16"/>
            <p:cNvSpPr/>
            <p:nvPr/>
          </p:nvSpPr>
          <p:spPr>
            <a:xfrm>
              <a:off x="3785772" y="5664221"/>
              <a:ext cx="2019369" cy="238002"/>
            </a:xfrm>
            <a:prstGeom prst="rect">
              <a:avLst/>
            </a:prstGeom>
            <a:solidFill>
              <a:srgbClr val="D8D8D8">
                <a:alpha val="4941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364" name="Google Shape;364;p16"/>
            <p:cNvSpPr txBox="1"/>
            <p:nvPr/>
          </p:nvSpPr>
          <p:spPr>
            <a:xfrm>
              <a:off x="4195188" y="5630583"/>
              <a:ext cx="1228093"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No Anonymity</a:t>
              </a:r>
              <a:endParaRPr sz="1400">
                <a:solidFill>
                  <a:srgbClr val="A5A5A5"/>
                </a:solidFill>
                <a:latin typeface="Calibri"/>
                <a:ea typeface="Calibri"/>
                <a:cs typeface="Calibri"/>
                <a:sym typeface="Calibri"/>
              </a:endParaRPr>
            </a:p>
          </p:txBody>
        </p:sp>
      </p:grpSp>
      <p:sp>
        <p:nvSpPr>
          <p:cNvPr id="365" name="Google Shape;365;p16"/>
          <p:cNvSpPr txBox="1"/>
          <p:nvPr/>
        </p:nvSpPr>
        <p:spPr>
          <a:xfrm>
            <a:off x="3971688" y="5413975"/>
            <a:ext cx="1733680"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Sexism/Racism/None</a:t>
            </a:r>
            <a:endParaRPr/>
          </a:p>
        </p:txBody>
      </p:sp>
      <p:grpSp>
        <p:nvGrpSpPr>
          <p:cNvPr id="366" name="Google Shape;366;p16"/>
          <p:cNvGrpSpPr/>
          <p:nvPr/>
        </p:nvGrpSpPr>
        <p:grpSpPr>
          <a:xfrm>
            <a:off x="6592273" y="5163728"/>
            <a:ext cx="2019369" cy="307777"/>
            <a:chOff x="6592273" y="5163728"/>
            <a:chExt cx="2019369" cy="307777"/>
          </a:xfrm>
        </p:grpSpPr>
        <p:sp>
          <p:nvSpPr>
            <p:cNvPr id="367" name="Google Shape;367;p16"/>
            <p:cNvSpPr/>
            <p:nvPr/>
          </p:nvSpPr>
          <p:spPr>
            <a:xfrm>
              <a:off x="6592273" y="5233503"/>
              <a:ext cx="2019369" cy="238002"/>
            </a:xfrm>
            <a:prstGeom prst="rect">
              <a:avLst/>
            </a:prstGeom>
            <a:solidFill>
              <a:srgbClr val="D8D8D8">
                <a:alpha val="4941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368" name="Google Shape;368;p16"/>
            <p:cNvSpPr txBox="1"/>
            <p:nvPr/>
          </p:nvSpPr>
          <p:spPr>
            <a:xfrm>
              <a:off x="7107245" y="5163728"/>
              <a:ext cx="949299"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Discussion</a:t>
              </a:r>
              <a:endParaRPr sz="1400">
                <a:solidFill>
                  <a:srgbClr val="A5A5A5"/>
                </a:solidFill>
                <a:latin typeface="Calibri"/>
                <a:ea typeface="Calibri"/>
                <a:cs typeface="Calibri"/>
                <a:sym typeface="Calibri"/>
              </a:endParaRPr>
            </a:p>
          </p:txBody>
        </p:sp>
      </p:grpSp>
      <p:sp>
        <p:nvSpPr>
          <p:cNvPr id="369" name="Google Shape;369;p16"/>
          <p:cNvSpPr txBox="1"/>
          <p:nvPr/>
        </p:nvSpPr>
        <p:spPr>
          <a:xfrm>
            <a:off x="6578896" y="5413975"/>
            <a:ext cx="2138150"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Personal Attack/Otherwise</a:t>
            </a:r>
            <a:endParaRPr sz="1400">
              <a:solidFill>
                <a:srgbClr val="A5A5A5"/>
              </a:solidFill>
              <a:latin typeface="Calibri"/>
              <a:ea typeface="Calibri"/>
              <a:cs typeface="Calibri"/>
              <a:sym typeface="Calibri"/>
            </a:endParaRPr>
          </a:p>
        </p:txBody>
      </p:sp>
      <p:grpSp>
        <p:nvGrpSpPr>
          <p:cNvPr id="370" name="Google Shape;370;p16"/>
          <p:cNvGrpSpPr/>
          <p:nvPr/>
        </p:nvGrpSpPr>
        <p:grpSpPr>
          <a:xfrm>
            <a:off x="6581821" y="5613069"/>
            <a:ext cx="2019369" cy="307777"/>
            <a:chOff x="6581821" y="5613069"/>
            <a:chExt cx="2019369" cy="307777"/>
          </a:xfrm>
        </p:grpSpPr>
        <p:sp>
          <p:nvSpPr>
            <p:cNvPr id="371" name="Google Shape;371;p16"/>
            <p:cNvSpPr/>
            <p:nvPr/>
          </p:nvSpPr>
          <p:spPr>
            <a:xfrm>
              <a:off x="6581821" y="5664221"/>
              <a:ext cx="2019369" cy="238002"/>
            </a:xfrm>
            <a:prstGeom prst="rect">
              <a:avLst/>
            </a:prstGeom>
            <a:solidFill>
              <a:srgbClr val="D8D8D8">
                <a:alpha val="49411"/>
              </a:srgbClr>
            </a:solid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1350"/>
                <a:buFont typeface="Calibri"/>
                <a:buNone/>
              </a:pPr>
              <a:endParaRPr sz="1350">
                <a:solidFill>
                  <a:schemeClr val="lt1"/>
                </a:solidFill>
                <a:latin typeface="Calibri"/>
                <a:ea typeface="Calibri"/>
                <a:cs typeface="Calibri"/>
                <a:sym typeface="Calibri"/>
              </a:endParaRPr>
            </a:p>
          </p:txBody>
        </p:sp>
        <p:sp>
          <p:nvSpPr>
            <p:cNvPr id="372" name="Google Shape;372;p16"/>
            <p:cNvSpPr txBox="1"/>
            <p:nvPr/>
          </p:nvSpPr>
          <p:spPr>
            <a:xfrm>
              <a:off x="6842364" y="5613069"/>
              <a:ext cx="1479059"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Allows anonymity</a:t>
              </a:r>
              <a:endParaRPr sz="1400">
                <a:solidFill>
                  <a:srgbClr val="A5A5A5"/>
                </a:solidFill>
                <a:latin typeface="Calibri"/>
                <a:ea typeface="Calibri"/>
                <a:cs typeface="Calibri"/>
                <a:sym typeface="Calibri"/>
              </a:endParaRPr>
            </a:p>
          </p:txBody>
        </p:sp>
      </p:grpSp>
      <p:sp>
        <p:nvSpPr>
          <p:cNvPr id="373" name="Google Shape;373;p16"/>
          <p:cNvSpPr txBox="1"/>
          <p:nvPr/>
        </p:nvSpPr>
        <p:spPr>
          <a:xfrm>
            <a:off x="1334653" y="5842374"/>
            <a:ext cx="1402693"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Vocab Size: 6058</a:t>
            </a:r>
            <a:endParaRPr/>
          </a:p>
        </p:txBody>
      </p:sp>
      <p:sp>
        <p:nvSpPr>
          <p:cNvPr id="374" name="Google Shape;374;p16"/>
          <p:cNvSpPr txBox="1"/>
          <p:nvPr/>
        </p:nvSpPr>
        <p:spPr>
          <a:xfrm>
            <a:off x="4137336" y="5840336"/>
            <a:ext cx="1402693"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Vocab Size: 5653</a:t>
            </a:r>
            <a:endParaRPr/>
          </a:p>
        </p:txBody>
      </p:sp>
      <p:sp>
        <p:nvSpPr>
          <p:cNvPr id="375" name="Google Shape;375;p16"/>
          <p:cNvSpPr txBox="1"/>
          <p:nvPr/>
        </p:nvSpPr>
        <p:spPr>
          <a:xfrm>
            <a:off x="6900939" y="5896557"/>
            <a:ext cx="1494063" cy="307777"/>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1400">
                <a:solidFill>
                  <a:srgbClr val="A5A5A5"/>
                </a:solidFill>
                <a:latin typeface="Calibri"/>
                <a:ea typeface="Calibri"/>
                <a:cs typeface="Calibri"/>
                <a:sym typeface="Calibri"/>
              </a:rPr>
              <a:t>Vocab Size: 55262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17"/>
          <p:cNvSpPr txBox="1"/>
          <p:nvPr/>
        </p:nvSpPr>
        <p:spPr>
          <a:xfrm>
            <a:off x="4243" y="743539"/>
            <a:ext cx="9335069" cy="646331"/>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id-ID" sz="3600">
                <a:solidFill>
                  <a:srgbClr val="7F7F7F"/>
                </a:solidFill>
                <a:latin typeface="Calibri"/>
                <a:ea typeface="Calibri"/>
                <a:cs typeface="Calibri"/>
                <a:sym typeface="Calibri"/>
              </a:rPr>
              <a:t>Use of Swear Words and Anonymity</a:t>
            </a:r>
            <a:endParaRPr sz="3600">
              <a:solidFill>
                <a:srgbClr val="7F7F7F"/>
              </a:solidFill>
              <a:latin typeface="Calibri"/>
              <a:ea typeface="Calibri"/>
              <a:cs typeface="Calibri"/>
              <a:sym typeface="Calibri"/>
            </a:endParaRPr>
          </a:p>
        </p:txBody>
      </p:sp>
      <p:graphicFrame>
        <p:nvGraphicFramePr>
          <p:cNvPr id="382" name="Google Shape;382;p17"/>
          <p:cNvGraphicFramePr/>
          <p:nvPr/>
        </p:nvGraphicFramePr>
        <p:xfrm>
          <a:off x="387304" y="1873814"/>
          <a:ext cx="8568975" cy="1552540"/>
        </p:xfrm>
        <a:graphic>
          <a:graphicData uri="http://schemas.openxmlformats.org/drawingml/2006/table">
            <a:tbl>
              <a:tblPr firstRow="1" bandRow="1">
                <a:noFill/>
                <a:tableStyleId>{7B276774-B6C0-4EFF-AC66-76FDDA96674D}</a:tableStyleId>
              </a:tblPr>
              <a:tblGrid>
                <a:gridCol w="1260350">
                  <a:extLst>
                    <a:ext uri="{9D8B030D-6E8A-4147-A177-3AD203B41FA5}">
                      <a16:colId xmlns:a16="http://schemas.microsoft.com/office/drawing/2014/main" val="20000"/>
                    </a:ext>
                  </a:extLst>
                </a:gridCol>
                <a:gridCol w="583650">
                  <a:extLst>
                    <a:ext uri="{9D8B030D-6E8A-4147-A177-3AD203B41FA5}">
                      <a16:colId xmlns:a16="http://schemas.microsoft.com/office/drawing/2014/main" val="20001"/>
                    </a:ext>
                  </a:extLst>
                </a:gridCol>
                <a:gridCol w="597800">
                  <a:extLst>
                    <a:ext uri="{9D8B030D-6E8A-4147-A177-3AD203B41FA5}">
                      <a16:colId xmlns:a16="http://schemas.microsoft.com/office/drawing/2014/main" val="20002"/>
                    </a:ext>
                  </a:extLst>
                </a:gridCol>
                <a:gridCol w="618175">
                  <a:extLst>
                    <a:ext uri="{9D8B030D-6E8A-4147-A177-3AD203B41FA5}">
                      <a16:colId xmlns:a16="http://schemas.microsoft.com/office/drawing/2014/main" val="20003"/>
                    </a:ext>
                  </a:extLst>
                </a:gridCol>
                <a:gridCol w="817125">
                  <a:extLst>
                    <a:ext uri="{9D8B030D-6E8A-4147-A177-3AD203B41FA5}">
                      <a16:colId xmlns:a16="http://schemas.microsoft.com/office/drawing/2014/main" val="20004"/>
                    </a:ext>
                  </a:extLst>
                </a:gridCol>
                <a:gridCol w="817125">
                  <a:extLst>
                    <a:ext uri="{9D8B030D-6E8A-4147-A177-3AD203B41FA5}">
                      <a16:colId xmlns:a16="http://schemas.microsoft.com/office/drawing/2014/main" val="20005"/>
                    </a:ext>
                  </a:extLst>
                </a:gridCol>
                <a:gridCol w="904675">
                  <a:extLst>
                    <a:ext uri="{9D8B030D-6E8A-4147-A177-3AD203B41FA5}">
                      <a16:colId xmlns:a16="http://schemas.microsoft.com/office/drawing/2014/main" val="20006"/>
                    </a:ext>
                  </a:extLst>
                </a:gridCol>
                <a:gridCol w="836575">
                  <a:extLst>
                    <a:ext uri="{9D8B030D-6E8A-4147-A177-3AD203B41FA5}">
                      <a16:colId xmlns:a16="http://schemas.microsoft.com/office/drawing/2014/main" val="20007"/>
                    </a:ext>
                  </a:extLst>
                </a:gridCol>
                <a:gridCol w="885225">
                  <a:extLst>
                    <a:ext uri="{9D8B030D-6E8A-4147-A177-3AD203B41FA5}">
                      <a16:colId xmlns:a16="http://schemas.microsoft.com/office/drawing/2014/main" val="20008"/>
                    </a:ext>
                  </a:extLst>
                </a:gridCol>
                <a:gridCol w="1248275">
                  <a:extLst>
                    <a:ext uri="{9D8B030D-6E8A-4147-A177-3AD203B41FA5}">
                      <a16:colId xmlns:a16="http://schemas.microsoft.com/office/drawing/2014/main" val="20009"/>
                    </a:ext>
                  </a:extLst>
                </a:gridCol>
              </a:tblGrid>
              <a:tr h="475550">
                <a:tc>
                  <a:txBody>
                    <a:bodyPr/>
                    <a:lstStyle/>
                    <a:p>
                      <a:pPr marL="0" marR="0" lvl="0" indent="0" algn="l" rtl="0">
                        <a:spcBef>
                          <a:spcPts val="0"/>
                        </a:spcBef>
                        <a:spcAft>
                          <a:spcPts val="0"/>
                        </a:spcAft>
                        <a:buNone/>
                      </a:pPr>
                      <a:r>
                        <a:rPr lang="id-ID" sz="1800" u="none" strike="noStrike" cap="none"/>
                        <a:t>Dataset</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P(B)</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P(S)</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P(A)</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P(B|S)</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P(S|B)</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P(B|A)</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P(A|B)</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P(S|A)</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id-ID" sz="1800"/>
                        <a:t>P(B|(A&amp;S))</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0"/>
                  </a:ext>
                </a:extLst>
              </a:tr>
              <a:tr h="370850">
                <a:tc>
                  <a:txBody>
                    <a:bodyPr/>
                    <a:lstStyle/>
                    <a:p>
                      <a:pPr marL="0" marR="0" lvl="0" indent="0" algn="l" rtl="0">
                        <a:spcBef>
                          <a:spcPts val="0"/>
                        </a:spcBef>
                        <a:spcAft>
                          <a:spcPts val="0"/>
                        </a:spcAft>
                        <a:buNone/>
                      </a:pPr>
                      <a:r>
                        <a:rPr lang="id-ID" sz="1600">
                          <a:solidFill>
                            <a:srgbClr val="7F7F7F"/>
                          </a:solidFill>
                        </a:rPr>
                        <a:t>Formspring</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0.06</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0.16</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0.53</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0.22</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0.59</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0.08</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0.71</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0.20</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0.25</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1"/>
                  </a:ext>
                </a:extLst>
              </a:tr>
              <a:tr h="370850">
                <a:tc>
                  <a:txBody>
                    <a:bodyPr/>
                    <a:lstStyle/>
                    <a:p>
                      <a:pPr marL="0" marR="0" lvl="0" indent="0" algn="l" rtl="0">
                        <a:spcBef>
                          <a:spcPts val="0"/>
                        </a:spcBef>
                        <a:spcAft>
                          <a:spcPts val="0"/>
                        </a:spcAft>
                        <a:buNone/>
                      </a:pPr>
                      <a:r>
                        <a:rPr lang="id-ID" sz="1600">
                          <a:solidFill>
                            <a:srgbClr val="7F7F7F"/>
                          </a:solidFill>
                        </a:rPr>
                        <a:t>Twitter</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0.31</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0.13</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0.42</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0.18</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2"/>
                  </a:ext>
                </a:extLst>
              </a:tr>
              <a:tr h="203200">
                <a:tc>
                  <a:txBody>
                    <a:bodyPr/>
                    <a:lstStyle/>
                    <a:p>
                      <a:pPr marL="0" marR="0" lvl="0" indent="0" algn="l" rtl="0">
                        <a:spcBef>
                          <a:spcPts val="0"/>
                        </a:spcBef>
                        <a:spcAft>
                          <a:spcPts val="0"/>
                        </a:spcAft>
                        <a:buNone/>
                      </a:pPr>
                      <a:r>
                        <a:rPr lang="id-ID" sz="1600">
                          <a:solidFill>
                            <a:srgbClr val="7F7F7F"/>
                          </a:solidFill>
                        </a:rPr>
                        <a:t>Wiki</a:t>
                      </a:r>
                      <a:endParaRPr sz="1600">
                        <a:solidFill>
                          <a:srgbClr val="7F7F7F"/>
                        </a:solidFill>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0.12</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0.17</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0.27</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0.49</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0.69</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0.25</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0.56</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0.27</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ctr" rtl="0">
                        <a:spcBef>
                          <a:spcPts val="0"/>
                        </a:spcBef>
                        <a:spcAft>
                          <a:spcPts val="0"/>
                        </a:spcAft>
                        <a:buNone/>
                      </a:pPr>
                      <a:r>
                        <a:rPr lang="id-ID" sz="1600">
                          <a:solidFill>
                            <a:srgbClr val="7F7F7F"/>
                          </a:solidFill>
                        </a:rPr>
                        <a:t>0.65</a:t>
                      </a:r>
                      <a:endParaRPr/>
                    </a:p>
                  </a:txBody>
                  <a:tcPr marL="91450" marR="91450" marT="45725" marB="45725">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383" name="Google Shape;383;p17"/>
          <p:cNvSpPr txBox="1"/>
          <p:nvPr/>
        </p:nvSpPr>
        <p:spPr>
          <a:xfrm>
            <a:off x="387303" y="3910267"/>
            <a:ext cx="8387045" cy="2540760"/>
          </a:xfrm>
          <a:prstGeom prst="rect">
            <a:avLst/>
          </a:prstGeom>
          <a:noFill/>
          <a:ln>
            <a:noFill/>
          </a:ln>
        </p:spPr>
        <p:txBody>
          <a:bodyPr spcFirstLastPara="1" wrap="square" lIns="91425" tIns="45700" rIns="91425" bIns="45700" anchor="t" anchorCtr="0">
            <a:noAutofit/>
          </a:bodyPr>
          <a:lstStyle/>
          <a:p>
            <a:pPr marL="171450" marR="0" lvl="0" indent="-171450" algn="just" rtl="0">
              <a:lnSpc>
                <a:spcPct val="150000"/>
              </a:lnSpc>
              <a:spcBef>
                <a:spcPts val="0"/>
              </a:spcBef>
              <a:spcAft>
                <a:spcPts val="0"/>
              </a:spcAft>
              <a:buClr>
                <a:schemeClr val="dk1"/>
              </a:buClr>
              <a:buSzPts val="1400"/>
              <a:buFont typeface="Arial"/>
              <a:buChar char="•"/>
            </a:pPr>
            <a:r>
              <a:rPr lang="id-ID" sz="1400" dirty="0">
                <a:solidFill>
                  <a:schemeClr val="dk1"/>
                </a:solidFill>
                <a:latin typeface="Calibri"/>
                <a:ea typeface="Calibri"/>
                <a:cs typeface="Calibri"/>
                <a:sym typeface="Calibri"/>
              </a:rPr>
              <a:t>B=Bullying, S=Swearing, A=Anonymous</a:t>
            </a:r>
            <a:endParaRPr dirty="0"/>
          </a:p>
          <a:p>
            <a:pPr marL="171450" marR="0" lvl="0" indent="-171450" algn="just" rtl="0">
              <a:lnSpc>
                <a:spcPct val="150000"/>
              </a:lnSpc>
              <a:spcBef>
                <a:spcPts val="0"/>
              </a:spcBef>
              <a:spcAft>
                <a:spcPts val="0"/>
              </a:spcAft>
              <a:buClr>
                <a:schemeClr val="dk1"/>
              </a:buClr>
              <a:buSzPts val="1400"/>
              <a:buFont typeface="Arial"/>
              <a:buChar char="•"/>
            </a:pPr>
            <a:r>
              <a:rPr lang="id-ID" sz="1400" dirty="0">
                <a:solidFill>
                  <a:schemeClr val="dk1"/>
                </a:solidFill>
                <a:latin typeface="Calibri"/>
                <a:ea typeface="Calibri"/>
                <a:cs typeface="Calibri"/>
                <a:sym typeface="Calibri"/>
              </a:rPr>
              <a:t>For Formspring, 78% of swearing posts are non-bullying.</a:t>
            </a:r>
            <a:endParaRPr dirty="0"/>
          </a:p>
          <a:p>
            <a:pPr marL="171450" marR="0" lvl="0" indent="-171450" algn="just" rtl="0">
              <a:lnSpc>
                <a:spcPct val="150000"/>
              </a:lnSpc>
              <a:spcBef>
                <a:spcPts val="0"/>
              </a:spcBef>
              <a:spcAft>
                <a:spcPts val="0"/>
              </a:spcAft>
              <a:buClr>
                <a:schemeClr val="dk1"/>
              </a:buClr>
              <a:buSzPts val="1400"/>
              <a:buFont typeface="Arial"/>
              <a:buChar char="•"/>
            </a:pPr>
            <a:r>
              <a:rPr lang="id-ID" sz="1400" dirty="0">
                <a:solidFill>
                  <a:schemeClr val="dk1"/>
                </a:solidFill>
                <a:latin typeface="Calibri"/>
                <a:ea typeface="Calibri"/>
                <a:cs typeface="Calibri"/>
                <a:sym typeface="Calibri"/>
              </a:rPr>
              <a:t>For Twitter, 82% of bullying posts do not use any swear words.</a:t>
            </a:r>
            <a:endParaRPr lang="en-US" sz="1400" dirty="0">
              <a:solidFill>
                <a:schemeClr val="dk1"/>
              </a:solidFill>
              <a:latin typeface="Calibri"/>
              <a:ea typeface="Calibri"/>
              <a:cs typeface="Calibri"/>
              <a:sym typeface="Calibri"/>
            </a:endParaRPr>
          </a:p>
          <a:p>
            <a:pPr marL="171450" lvl="0" indent="-171450" algn="just">
              <a:lnSpc>
                <a:spcPct val="150000"/>
              </a:lnSpc>
              <a:buClr>
                <a:schemeClr val="dk1"/>
              </a:buClr>
              <a:buSzPts val="1400"/>
              <a:buFont typeface="Arial"/>
              <a:buChar char="•"/>
            </a:pPr>
            <a:r>
              <a:rPr lang="en-US" dirty="0">
                <a:solidFill>
                  <a:schemeClr val="dk1"/>
                </a:solidFill>
                <a:latin typeface="Calibri"/>
                <a:cs typeface="Calibri"/>
                <a:sym typeface="Calibri"/>
              </a:rPr>
              <a:t>Precision (P(B|S)&lt;&lt;1) and Recall (P(S|B)&lt;&lt;1)  problem</a:t>
            </a:r>
            <a:endParaRPr dirty="0"/>
          </a:p>
          <a:p>
            <a:pPr marL="171450" marR="0" lvl="0" indent="-171450" algn="just" rtl="0">
              <a:lnSpc>
                <a:spcPct val="150000"/>
              </a:lnSpc>
              <a:spcBef>
                <a:spcPts val="0"/>
              </a:spcBef>
              <a:spcAft>
                <a:spcPts val="0"/>
              </a:spcAft>
              <a:buClr>
                <a:schemeClr val="dk1"/>
              </a:buClr>
              <a:buSzPts val="1400"/>
              <a:buFont typeface="Arial"/>
              <a:buChar char="•"/>
            </a:pPr>
            <a:r>
              <a:rPr lang="id-ID" sz="1400" dirty="0">
                <a:solidFill>
                  <a:schemeClr val="dk1"/>
                </a:solidFill>
                <a:latin typeface="Calibri"/>
                <a:ea typeface="Calibri"/>
                <a:cs typeface="Calibri"/>
                <a:sym typeface="Calibri"/>
              </a:rPr>
              <a:t>Anonymity definitely leads to increased use of swear words and bullying as P(S|A)&gt;P(S) and P(B|A) &gt; P(B).</a:t>
            </a:r>
            <a:endParaRPr dirty="0"/>
          </a:p>
          <a:p>
            <a:pPr marL="171450" marR="0" lvl="0" indent="-82550" algn="just" rtl="0">
              <a:lnSpc>
                <a:spcPct val="150000"/>
              </a:lnSpc>
              <a:spcBef>
                <a:spcPts val="0"/>
              </a:spcBef>
              <a:spcAft>
                <a:spcPts val="0"/>
              </a:spcAft>
              <a:buClr>
                <a:schemeClr val="dk1"/>
              </a:buClr>
              <a:buSzPts val="1400"/>
              <a:buFont typeface="Arial"/>
              <a:buNone/>
            </a:pPr>
            <a:endParaRPr sz="1400" dirty="0">
              <a:solidFill>
                <a:schemeClr val="dk1"/>
              </a:solidFill>
              <a:latin typeface="Calibri"/>
              <a:ea typeface="Calibri"/>
              <a:cs typeface="Calibri"/>
              <a:sym typeface="Calibri"/>
            </a:endParaRPr>
          </a:p>
          <a:p>
            <a:pPr marL="171450" marR="0" lvl="0" indent="-82550" algn="just" rtl="0">
              <a:lnSpc>
                <a:spcPct val="150000"/>
              </a:lnSpc>
              <a:spcBef>
                <a:spcPts val="0"/>
              </a:spcBef>
              <a:spcAft>
                <a:spcPts val="0"/>
              </a:spcAft>
              <a:buClr>
                <a:schemeClr val="dk1"/>
              </a:buClr>
              <a:buSzPts val="1400"/>
              <a:buFont typeface="Arial"/>
              <a:buNone/>
            </a:pPr>
            <a:endParaRPr sz="1400" dirty="0">
              <a:solidFill>
                <a:schemeClr val="dk1"/>
              </a:solidFill>
              <a:latin typeface="Calibri"/>
              <a:ea typeface="Calibri"/>
              <a:cs typeface="Calibri"/>
              <a:sym typeface="Calibri"/>
            </a:endParaRPr>
          </a:p>
          <a:p>
            <a:pPr marL="171450" marR="0" lvl="0" indent="-82550" algn="just" rtl="0">
              <a:lnSpc>
                <a:spcPct val="150000"/>
              </a:lnSpc>
              <a:spcBef>
                <a:spcPts val="0"/>
              </a:spcBef>
              <a:spcAft>
                <a:spcPts val="0"/>
              </a:spcAft>
              <a:buClr>
                <a:schemeClr val="dk1"/>
              </a:buClr>
              <a:buSzPts val="1400"/>
              <a:buFont typeface="Arial"/>
              <a:buNone/>
            </a:pPr>
            <a:endParaRPr sz="1400" dirty="0">
              <a:solidFill>
                <a:schemeClr val="dk1"/>
              </a:solidFill>
              <a:latin typeface="Calibri"/>
              <a:ea typeface="Calibri"/>
              <a:cs typeface="Calibri"/>
              <a:sym typeface="Calibri"/>
            </a:endParaRPr>
          </a:p>
          <a:p>
            <a:pPr marL="0" marR="0" lvl="0" indent="0" algn="just" rtl="0">
              <a:lnSpc>
                <a:spcPct val="150000"/>
              </a:lnSpc>
              <a:spcBef>
                <a:spcPts val="0"/>
              </a:spcBef>
              <a:spcAft>
                <a:spcPts val="0"/>
              </a:spcAft>
              <a:buNone/>
            </a:pPr>
            <a:endParaRPr sz="900" dirty="0">
              <a:solidFill>
                <a:schemeClr val="dk1"/>
              </a:solidFill>
              <a:latin typeface="Calibri"/>
              <a:ea typeface="Calibri"/>
              <a:cs typeface="Calibri"/>
              <a:sym typeface="Calibri"/>
            </a:endParaRPr>
          </a:p>
        </p:txBody>
      </p:sp>
      <p:grpSp>
        <p:nvGrpSpPr>
          <p:cNvPr id="384" name="Google Shape;384;p17"/>
          <p:cNvGrpSpPr/>
          <p:nvPr/>
        </p:nvGrpSpPr>
        <p:grpSpPr>
          <a:xfrm>
            <a:off x="0" y="6293644"/>
            <a:ext cx="9144000" cy="564356"/>
            <a:chOff x="2" y="6293643"/>
            <a:chExt cx="9144000" cy="564356"/>
          </a:xfrm>
        </p:grpSpPr>
        <p:sp>
          <p:nvSpPr>
            <p:cNvPr id="385" name="Google Shape;385;p17"/>
            <p:cNvSpPr/>
            <p:nvPr/>
          </p:nvSpPr>
          <p:spPr>
            <a:xfrm rot="-5400000">
              <a:off x="2003828" y="5813824"/>
              <a:ext cx="564350" cy="15240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86" name="Google Shape;386;p17"/>
            <p:cNvSpPr/>
            <p:nvPr/>
          </p:nvSpPr>
          <p:spPr>
            <a:xfrm rot="-5400000">
              <a:off x="3527826" y="5813823"/>
              <a:ext cx="564351" cy="1524000"/>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87" name="Google Shape;387;p17"/>
            <p:cNvSpPr/>
            <p:nvPr/>
          </p:nvSpPr>
          <p:spPr>
            <a:xfrm rot="-5400000">
              <a:off x="5051825" y="5813822"/>
              <a:ext cx="564353" cy="15240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88" name="Google Shape;388;p17"/>
            <p:cNvSpPr/>
            <p:nvPr/>
          </p:nvSpPr>
          <p:spPr>
            <a:xfrm rot="-5400000">
              <a:off x="6575824" y="5813821"/>
              <a:ext cx="564356" cy="15240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89" name="Google Shape;389;p17"/>
            <p:cNvSpPr/>
            <p:nvPr/>
          </p:nvSpPr>
          <p:spPr>
            <a:xfrm rot="-5400000">
              <a:off x="8099826" y="5813824"/>
              <a:ext cx="564351" cy="1524000"/>
            </a:xfrm>
            <a:prstGeom prst="rect">
              <a:avLst/>
            </a:prstGeom>
            <a:solidFill>
              <a:schemeClr val="accent5"/>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sp>
          <p:nvSpPr>
            <p:cNvPr id="390" name="Google Shape;390;p17"/>
            <p:cNvSpPr/>
            <p:nvPr/>
          </p:nvSpPr>
          <p:spPr>
            <a:xfrm rot="-5400000">
              <a:off x="479824" y="5813821"/>
              <a:ext cx="564356" cy="1524000"/>
            </a:xfrm>
            <a:prstGeom prst="rect">
              <a:avLst/>
            </a:prstGeom>
            <a:solidFill>
              <a:schemeClr val="accent6"/>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350">
                <a:solidFill>
                  <a:schemeClr val="lt1"/>
                </a:solidFill>
                <a:latin typeface="Calibri"/>
                <a:ea typeface="Calibri"/>
                <a:cs typeface="Calibri"/>
                <a:sym typeface="Calibri"/>
              </a:endParaRPr>
            </a:p>
          </p:txBody>
        </p:sp>
      </p:gr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
</file>

<file path=ppt/theme/theme1.xml><?xml version="1.0" encoding="utf-8"?>
<a:theme xmlns:a="http://schemas.openxmlformats.org/drawingml/2006/main" name="Office Theme">
  <a:themeElements>
    <a:clrScheme name="Custom 3">
      <a:dk1>
        <a:srgbClr val="000000"/>
      </a:dk1>
      <a:lt1>
        <a:srgbClr val="FFFFFF"/>
      </a:lt1>
      <a:dk2>
        <a:srgbClr val="44546A"/>
      </a:dk2>
      <a:lt2>
        <a:srgbClr val="E7E6E6"/>
      </a:lt2>
      <a:accent1>
        <a:srgbClr val="2980B9"/>
      </a:accent1>
      <a:accent2>
        <a:srgbClr val="16A085"/>
      </a:accent2>
      <a:accent3>
        <a:srgbClr val="9BBB59"/>
      </a:accent3>
      <a:accent4>
        <a:srgbClr val="F39C12"/>
      </a:accent4>
      <a:accent5>
        <a:srgbClr val="C0392B"/>
      </a:accent5>
      <a:accent6>
        <a:srgbClr val="2C3F50"/>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3249</Words>
  <Application>Microsoft Office PowerPoint</Application>
  <PresentationFormat>On-screen Show (4:3)</PresentationFormat>
  <Paragraphs>688</Paragraphs>
  <Slides>22</Slides>
  <Notes>22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amit</dc:creator>
  <cp:lastModifiedBy>Amit Chintamani Awekar</cp:lastModifiedBy>
  <cp:revision>10</cp:revision>
  <dcterms:modified xsi:type="dcterms:W3CDTF">2020-08-22T00:12:29Z</dcterms:modified>
</cp:coreProperties>
</file>