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420" r:id="rId3"/>
    <p:sldId id="407" r:id="rId4"/>
    <p:sldId id="418" r:id="rId5"/>
    <p:sldId id="427" r:id="rId6"/>
    <p:sldId id="409" r:id="rId7"/>
    <p:sldId id="424" r:id="rId8"/>
    <p:sldId id="443" r:id="rId9"/>
    <p:sldId id="430" r:id="rId10"/>
    <p:sldId id="425" r:id="rId11"/>
    <p:sldId id="423" r:id="rId12"/>
    <p:sldId id="437" r:id="rId13"/>
    <p:sldId id="393" r:id="rId14"/>
    <p:sldId id="396" r:id="rId15"/>
    <p:sldId id="436" r:id="rId16"/>
    <p:sldId id="394" r:id="rId17"/>
    <p:sldId id="400" r:id="rId18"/>
    <p:sldId id="438" r:id="rId19"/>
    <p:sldId id="439" r:id="rId20"/>
    <p:sldId id="441" r:id="rId21"/>
    <p:sldId id="395" r:id="rId22"/>
    <p:sldId id="410" r:id="rId23"/>
    <p:sldId id="411" r:id="rId24"/>
    <p:sldId id="414" r:id="rId25"/>
    <p:sldId id="431" r:id="rId26"/>
    <p:sldId id="442" r:id="rId27"/>
    <p:sldId id="434" r:id="rId28"/>
    <p:sldId id="440" r:id="rId29"/>
    <p:sldId id="413" r:id="rId30"/>
    <p:sldId id="417" r:id="rId31"/>
    <p:sldId id="428" r:id="rId32"/>
    <p:sldId id="429" r:id="rId33"/>
    <p:sldId id="43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4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0CD068-331D-47D7-90B5-D205A039BA0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2F6278-C1E5-4F46-BE75-0E8E187A6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DF6005-F4FC-4585-971D-0BBF2B7C05F0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6D2DE-1FD3-4766-A9E2-1ED84958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9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0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5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3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6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5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5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0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78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2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1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3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47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Geneva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9pPr>
          </a:lstStyle>
          <a:p>
            <a:fld id="{EE5F1E12-60DD-4542-9910-773AF38348D2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08395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Geneva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9pPr>
          </a:lstStyle>
          <a:p>
            <a:fld id="{EE5F1E12-60DD-4542-9910-773AF38348D2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16066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Geneva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9pPr>
          </a:lstStyle>
          <a:p>
            <a:fld id="{EE5F1E12-60DD-4542-9910-773AF38348D2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54962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D2DE-1FD3-4766-A9E2-1ED849582E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9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56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70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4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4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2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9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0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54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6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0D5C-D3F5-4401-B9AA-17CE2843A093}" type="datetimeFigureOut">
              <a:rPr lang="en-IN" smtClean="0"/>
              <a:pPr/>
              <a:t>19-08-2018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4BF7-835A-4FC0-A5CD-C0B199171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03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912249"/>
            <a:ext cx="83058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</a:t>
            </a:r>
            <a:r>
              <a:rPr lang="en-IN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maging </a:t>
            </a:r>
            <a:r>
              <a:rPr lang="en-IN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Systems</a:t>
            </a:r>
          </a:p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(BT 640)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938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810000"/>
            <a:ext cx="8305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Navin Gupta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 of BSBE, IIT Guwahati</a:t>
            </a:r>
          </a:p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:cngupta@iitg.ernet.in</a:t>
            </a:r>
          </a:p>
          <a:p>
            <a:pPr algn="ctr"/>
            <a:endParaRPr lang="en-US" sz="28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6248400"/>
            <a:ext cx="3276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images are from 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7709"/>
            <a:ext cx="6605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in Brain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52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6384868"/>
            <a:ext cx="800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 https</a:t>
            </a: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://qbi.uq.edu.au/brain/brain-anatomy/what-neuron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-3200400" y="3155923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91" y="612484"/>
            <a:ext cx="7800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type of specialized cells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Glial Cells</a:t>
            </a:r>
            <a:r>
              <a:rPr lang="en-IN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Non-neuronal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(i.e. Not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fire AP (but view changing with research)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Produce myelin for axon/Remove neuronal secretions.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25268"/>
            <a:ext cx="499291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 of Brain. Any Idea?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031" y="457200"/>
            <a:ext cx="6605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Embryonic Development of Brain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36964"/>
            <a:ext cx="8172450" cy="5153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23" y="387206"/>
            <a:ext cx="61574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of Brain at Birth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0" y="-2770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50" y="1343891"/>
            <a:ext cx="7522308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2400" y="6384867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4241" y="164812"/>
            <a:ext cx="61574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Lobes/Fissures of Brain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19800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Dr.Octavio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 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Oregon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and Sciences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81" y="1375784"/>
            <a:ext cx="8137838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6019800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Callosum bridge connects two 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brain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0" y="2895600"/>
            <a:ext cx="1981200" cy="31242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Gyri (bumps)/Sulci (valley)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23" y="387206"/>
            <a:ext cx="61574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Hemispheres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12" y="1327959"/>
            <a:ext cx="6967461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586184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Gyri/Sulci </a:t>
            </a:r>
          </a:p>
        </p:txBody>
      </p:sp>
    </p:spTree>
    <p:extLst>
      <p:ext uri="{BB962C8B-B14F-4D97-AF65-F5344CB8AC3E}">
        <p14:creationId xmlns:p14="http://schemas.microsoft.com/office/powerpoint/2010/main" val="41903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545812"/>
            <a:ext cx="4946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Hemispheres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899" y="6454139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 (Neuroscience, Claudia Krebs)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4" y="1668433"/>
            <a:ext cx="84871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Broadmann Areas of Brain?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273" y="18817"/>
            <a:ext cx="5237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Broadmann Areas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94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8900" y="587515"/>
            <a:ext cx="68707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1)Looked at regions of brain under a microscope.</a:t>
            </a:r>
          </a:p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2)Classified into sub regions based on cell types.</a:t>
            </a:r>
          </a:p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3)Report Neuroimaging findings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" y="1920804"/>
            <a:ext cx="8752511" cy="4480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3723" y="6150114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Octavio Choi 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Oregon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and Sciences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0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 about Brain?</a:t>
            </a:r>
          </a:p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Orientations to Look at?</a:t>
            </a:r>
          </a:p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Any Idea?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Classification of Brain Areas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4721" y="98423"/>
            <a:ext cx="7385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 of Brain Regions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61" y="1066801"/>
            <a:ext cx="7702839" cy="4805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236" y="5553870"/>
            <a:ext cx="61574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2400" dirty="0">
                <a:solidFill>
                  <a:srgbClr val="FF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Prefrontal </a:t>
            </a:r>
            <a:r>
              <a:rPr lang="en-IN" sz="2400" dirty="0" smtClean="0">
                <a:solidFill>
                  <a:srgbClr val="FF8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           </a:t>
            </a:r>
            <a:r>
              <a:rPr lang="en-I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 Areas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Areas                 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areas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4721" y="98423"/>
            <a:ext cx="67000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 of Brain </a:t>
            </a:r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(Prefrontal Cortex)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41" y="1303251"/>
            <a:ext cx="5010150" cy="496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716" y="1704800"/>
            <a:ext cx="2752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4721" y="98423"/>
            <a:ext cx="67000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 of Brain </a:t>
            </a:r>
          </a:p>
          <a:p>
            <a:pPr algn="ctr"/>
            <a:r>
              <a:rPr lang="en-I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Areas</a:t>
            </a:r>
            <a:r>
              <a:rPr lang="en-I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55" y="1303251"/>
            <a:ext cx="77146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4721" y="98423"/>
            <a:ext cx="670007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 of Brain</a:t>
            </a:r>
          </a:p>
          <a:p>
            <a:pPr algn="ctr"/>
            <a:r>
              <a:rPr lang="en-I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Diencephalon and Brainstem</a:t>
            </a:r>
            <a:r>
              <a:rPr lang="en-I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561" y="2156335"/>
            <a:ext cx="4019550" cy="3133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900" y="2414647"/>
            <a:ext cx="22860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Limbic System</a:t>
            </a:r>
          </a:p>
          <a:p>
            <a:pPr algn="ctr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(Core Evaluations of external and internal environment)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41084" y="2625136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7012" y="4165476"/>
            <a:ext cx="22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Life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like respiration, heart rate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92071" y="4267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6218" y="-68349"/>
            <a:ext cx="67000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 of Brain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5058" y="412430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(Thalamus)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74" y="997205"/>
            <a:ext cx="7486650" cy="54578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750" y="6151111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 lecture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function of Cerebellum?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4721" y="98423"/>
            <a:ext cx="67000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Anatomy of Brain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384868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8559" y="532024"/>
            <a:ext cx="2212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(Cerebellum)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4" y="1324033"/>
            <a:ext cx="85228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Plasticity of Brain true?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4721" y="98423"/>
            <a:ext cx="67000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is </a:t>
            </a:r>
            <a:r>
              <a:rPr lang="en-I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ierarchically organized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9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95" y="1600200"/>
            <a:ext cx="3590925" cy="3609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899" y="6454139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 (Neuroscience, Claudia Krebs)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823" y="1217549"/>
            <a:ext cx="2009775" cy="141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2636774"/>
            <a:ext cx="1762125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398" y="3999186"/>
            <a:ext cx="19812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899" y="6454139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Dr.Marco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Loggia Lecture, MGH Harvard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2791" y="79875"/>
            <a:ext cx="26184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273124"/>
            <a:ext cx="7315200" cy="35962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058" y="5420364"/>
            <a:ext cx="7696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(Top), Ventral(Bottom); Rostral (Front), Caudal (Back)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76200"/>
            <a:ext cx="1484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143000" y="90055"/>
            <a:ext cx="625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86B7F"/>
              </a:buClr>
              <a:buChar char="•"/>
              <a:defRPr sz="2400" b="1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2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VASCULAR ANATOMY OF BRAIN</a:t>
            </a:r>
            <a:endParaRPr lang="en-US" altLang="en-US" sz="2800" dirty="0"/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9" y="1447800"/>
            <a:ext cx="402737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71962" y="2391638"/>
            <a:ext cx="4686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consumes tremendous amount of energy and oxygen is supplied by an intricate system of </a:t>
            </a:r>
            <a:r>
              <a:rPr lang="en-US" sz="2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arteries and veins.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carotid artery</a:t>
            </a:r>
            <a:r>
              <a:rPr lang="en-US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blood to brain.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13723" y="6150114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 lecture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76200"/>
            <a:ext cx="1484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57187" y="203489"/>
            <a:ext cx="625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86B7F"/>
              </a:buClr>
              <a:buChar char="•"/>
              <a:defRPr sz="2400" b="1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2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VASCULAR ANATOMY OF BRAIN</a:t>
            </a:r>
            <a:endParaRPr lang="en-US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2900" y="1676400"/>
            <a:ext cx="3714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supplying blood to brain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13723" y="6150114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 lecture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5276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76200"/>
            <a:ext cx="1484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71856" y="309307"/>
            <a:ext cx="7296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486B7F"/>
              </a:buClr>
              <a:buChar char="•"/>
              <a:defRPr sz="2400" b="1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200"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>
                <a:solidFill>
                  <a:schemeClr val="tx1"/>
                </a:solidFill>
                <a:latin typeface="Lucida Grande" pitchFamily="-50" charset="0"/>
                <a:ea typeface="Geneva" pitchFamily="34" charset="0"/>
                <a:cs typeface="Genev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VASCULAR TERRITORIES OF BRAIN</a:t>
            </a:r>
            <a:endParaRPr lang="en-US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992934"/>
            <a:ext cx="6901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Artery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blood to a specific brain area.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3723" y="6150114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 lecture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05000"/>
            <a:ext cx="401955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1932057"/>
            <a:ext cx="43910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514600"/>
            <a:ext cx="8305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Any Questions?</a:t>
            </a:r>
            <a:endParaRPr lang="en-I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en-IN" sz="3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Coming </a:t>
            </a:r>
            <a:r>
              <a:rPr lang="en-I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en-IN" sz="3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en-I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938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6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2791" y="79875"/>
            <a:ext cx="26184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20317"/>
            <a:ext cx="6281928" cy="49771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13723" y="6150114"/>
            <a:ext cx="4343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 lecture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" y="79556"/>
            <a:ext cx="1019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04" y="6318324"/>
            <a:ext cx="8368642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Dr.Kia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Shahlaie Lecture,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 @ Davis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568091" y="3212184"/>
            <a:ext cx="6740128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67" y="2485494"/>
            <a:ext cx="1993106" cy="1700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972" y="2432719"/>
            <a:ext cx="1993106" cy="1835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076" y="2311925"/>
            <a:ext cx="2043113" cy="1935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1287" y="152400"/>
            <a:ext cx="5363644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I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Orientations (Usually MRI)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1651" y="1629155"/>
            <a:ext cx="97155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9217" y="1612445"/>
            <a:ext cx="131780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Coronal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6700" y="1629155"/>
            <a:ext cx="1417587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Saggital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9217" y="4593466"/>
            <a:ext cx="1190885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7379" y="4580269"/>
            <a:ext cx="13285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9851" y="4574026"/>
            <a:ext cx="216566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 of Arrow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cells in Brain. Any Idea?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7709"/>
            <a:ext cx="6605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in Brain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64" y="17291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6384868"/>
            <a:ext cx="800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Reference: https</a:t>
            </a: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://qbi.uq.edu.au/brain/brain-anatomy/what-neuron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-3200400" y="3155923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50" y="627757"/>
            <a:ext cx="78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consists of two types of specialized cells: </a:t>
            </a:r>
            <a:r>
              <a:rPr lang="en-IN" sz="22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 &amp; Glia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r>
              <a:rPr lang="en-IN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type of cell for information transfer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Fire action potential (AP)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A251B-4AB4-4029-B136-A8DC9D2F6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07" y="2454353"/>
            <a:ext cx="4258293" cy="240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74F562-7131-47C9-A570-2A331E12B001}"/>
              </a:ext>
            </a:extLst>
          </p:cNvPr>
          <p:cNvSpPr txBox="1"/>
          <p:nvPr/>
        </p:nvSpPr>
        <p:spPr>
          <a:xfrm>
            <a:off x="5963017" y="1999357"/>
            <a:ext cx="314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 Neuron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4BB94-53AC-4951-AEBB-9E1398F75A95}"/>
              </a:ext>
            </a:extLst>
          </p:cNvPr>
          <p:cNvSpPr txBox="1"/>
          <p:nvPr/>
        </p:nvSpPr>
        <p:spPr>
          <a:xfrm>
            <a:off x="7215008" y="4681529"/>
            <a:ext cx="179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Image: cnx.org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FD276-5FEB-48B5-B0F1-1357601741B1}"/>
              </a:ext>
            </a:extLst>
          </p:cNvPr>
          <p:cNvSpPr txBox="1"/>
          <p:nvPr/>
        </p:nvSpPr>
        <p:spPr>
          <a:xfrm>
            <a:off x="428655" y="2503795"/>
            <a:ext cx="4671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 fontAlgn="base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Dendrites: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Receive signals from neighboring neurons (like radio antenna).</a:t>
            </a:r>
          </a:p>
          <a:p>
            <a:pPr lvl="1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 fontAlgn="base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Transmit Signals over a distance (like telephone wire)</a:t>
            </a:r>
          </a:p>
          <a:p>
            <a:pPr lvl="1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 fontAlgn="base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Terminal: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Signals to other neuron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dendrites (like a radio transmitter).</a:t>
            </a:r>
          </a:p>
          <a:p>
            <a:pPr lvl="1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 fontAlgn="base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 Sheath: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Speeds up signal transmission along axon.</a:t>
            </a:r>
          </a:p>
        </p:txBody>
      </p:sp>
    </p:spTree>
    <p:extLst>
      <p:ext uri="{BB962C8B-B14F-4D97-AF65-F5344CB8AC3E}">
        <p14:creationId xmlns:p14="http://schemas.microsoft.com/office/powerpoint/2010/main" val="34898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7467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Neurons?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574371" y="3308820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4877" y="132171"/>
            <a:ext cx="6605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 Types in Humans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2EED167-A850-4086-9077-F0621C3F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64" y="17291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-3200400" y="3155923"/>
            <a:ext cx="685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Imaging/Signal Systems, IIT Guwahati-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Dr.Navin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Gupta</a:t>
            </a:r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5123" y="6384868"/>
            <a:ext cx="35488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 lecture</a:t>
            </a:r>
            <a:endParaRPr lang="en-I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8" y="1651003"/>
            <a:ext cx="8315325" cy="34099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038600" y="1388891"/>
            <a:ext cx="2743200" cy="2268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30332</TotalTime>
  <Words>843</Words>
  <Application>Microsoft Office PowerPoint</Application>
  <PresentationFormat>On-screen Show (4:3)</PresentationFormat>
  <Paragraphs>175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Geneva</vt:lpstr>
      <vt:lpstr>Lucida 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Cota Navin Gupta</cp:lastModifiedBy>
  <cp:revision>889</cp:revision>
  <cp:lastPrinted>2018-07-26T15:31:50Z</cp:lastPrinted>
  <dcterms:created xsi:type="dcterms:W3CDTF">2014-07-13T20:39:38Z</dcterms:created>
  <dcterms:modified xsi:type="dcterms:W3CDTF">2018-08-19T05:41:49Z</dcterms:modified>
</cp:coreProperties>
</file>